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4C334-4947-4755-803A-9C4BFCA99A4C}" type="datetimeFigureOut">
              <a:rPr lang="ru-RU"/>
              <a:pPr>
                <a:defRPr/>
              </a:pPr>
              <a:t>12.03.2011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57C81-22E0-4FF0-A6FA-B526A846D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B779D-DDE0-45A2-8550-77A4A4005BD2}" type="datetimeFigureOut">
              <a:rPr lang="ru-RU"/>
              <a:pPr>
                <a:defRPr/>
              </a:pPr>
              <a:t>12.03.2011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C58E-4CEE-4194-A0F9-5FB2023EB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4C96F-D335-45C5-86DC-623CC4B50536}" type="datetimeFigureOut">
              <a:rPr lang="ru-RU"/>
              <a:pPr>
                <a:defRPr/>
              </a:pPr>
              <a:t>12.03.2011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B651A-B879-49D5-BFFF-25E009AC6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D0268-06BD-4E01-861F-7B4B014C3CBC}" type="datetimeFigureOut">
              <a:rPr lang="ru-RU"/>
              <a:pPr>
                <a:defRPr/>
              </a:pPr>
              <a:t>12.03.2011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14107-138C-4566-B25D-B869CF480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AA7F6-FD85-42C2-8B33-FE71C8E259B5}" type="datetimeFigureOut">
              <a:rPr lang="ru-RU"/>
              <a:pPr>
                <a:defRPr/>
              </a:pPr>
              <a:t>12.03.2011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93B47-A016-4BC4-BD6C-A54BA9962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9077C-33E4-4D3E-BDDE-02826FDF2725}" type="datetimeFigureOut">
              <a:rPr lang="ru-RU"/>
              <a:pPr>
                <a:defRPr/>
              </a:pPr>
              <a:t>12.03.2011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D773E-F269-4F16-A339-726CBFF92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C8101-FE18-406C-AEEC-7895CB7E7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47B0C-FD32-4F53-AE30-D0ADF22C7292}" type="datetimeFigureOut">
              <a:rPr lang="ru-RU"/>
              <a:pPr>
                <a:defRPr/>
              </a:pPr>
              <a:t>12.03.2011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FC95-61B4-4FE5-AD3C-138DE63175B2}" type="datetimeFigureOut">
              <a:rPr lang="ru-RU"/>
              <a:pPr>
                <a:defRPr/>
              </a:pPr>
              <a:t>12.03.2011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5E635-B8BE-49DA-9D74-B10A96C75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4944C-D16F-49B2-9E89-D4D71B3D9819}" type="datetimeFigureOut">
              <a:rPr lang="ru-RU"/>
              <a:pPr>
                <a:defRPr/>
              </a:pPr>
              <a:t>12.03.2011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652FD-FD0E-4B6E-92E7-02EE042B7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BD0A8-CE0E-455E-A3BA-80345A2E5528}" type="datetimeFigureOut">
              <a:rPr lang="ru-RU"/>
              <a:pPr>
                <a:defRPr/>
              </a:pPr>
              <a:t>12.03.2011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EAA00-7ADA-43F2-83F9-DB1786373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39F7E-EBD1-4168-ADAF-F24F2F968666}" type="datetimeFigureOut">
              <a:rPr lang="ru-RU"/>
              <a:pPr>
                <a:defRPr/>
              </a:pPr>
              <a:t>12.03.2011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5762-A3E5-439A-AED4-E218BBADC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33D5BE3-645E-475D-BD4A-F7C00077EE0E}" type="datetimeFigureOut">
              <a:rPr lang="ru-RU"/>
              <a:pPr>
                <a:defRPr/>
              </a:pPr>
              <a:t>12.03.2011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0A366DB-8511-48E9-9CED-3E9CA117A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17" Type="http://schemas.openxmlformats.org/officeDocument/2006/relationships/image" Target="../media/image22.wmf"/><Relationship Id="rId2" Type="http://schemas.openxmlformats.org/officeDocument/2006/relationships/image" Target="../media/image7.wmf"/><Relationship Id="rId16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5" Type="http://schemas.openxmlformats.org/officeDocument/2006/relationships/image" Target="../media/image2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Relationship Id="rId14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wmf"/><Relationship Id="rId5" Type="http://schemas.openxmlformats.org/officeDocument/2006/relationships/image" Target="../media/image26.png"/><Relationship Id="rId10" Type="http://schemas.openxmlformats.org/officeDocument/2006/relationships/image" Target="../media/image31.wmf"/><Relationship Id="rId4" Type="http://schemas.openxmlformats.org/officeDocument/2006/relationships/image" Target="../media/image25.jpeg"/><Relationship Id="rId9" Type="http://schemas.openxmlformats.org/officeDocument/2006/relationships/image" Target="../media/image3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93550856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7858180" cy="5982934"/>
          </a:xfrm>
          <a:prstGeom prst="rect">
            <a:avLst/>
          </a:prstGeom>
          <a:ln cap="rnd" cmpd="tri">
            <a:solidFill>
              <a:schemeClr val="tx1"/>
            </a:solidFill>
            <a:prstDash val="solid"/>
            <a:bevel/>
          </a:ln>
          <a:scene3d>
            <a:camera prst="orthographicFront"/>
            <a:lightRig rig="threePt" dir="t"/>
          </a:scene3d>
          <a:sp3d contourW="12700">
            <a:contourClr>
              <a:srgbClr val="7030A0"/>
            </a:contourClr>
          </a:sp3d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714500" y="2000250"/>
            <a:ext cx="5143500" cy="714375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Comic Sans MS"/>
              </a:rPr>
              <a:t>  _____ 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7030A0"/>
              </a:solidFill>
              <a:latin typeface="Comic Sans M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142984"/>
            <a:ext cx="213026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latin typeface="+mn-lt"/>
              </a:rPr>
              <a:t>Тема :</a:t>
            </a:r>
            <a:endParaRPr lang="ru-RU" sz="54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7" name="Рисунок 6" descr="8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429125"/>
            <a:ext cx="27860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if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346785">
            <a:off x="6819901" y="646112"/>
            <a:ext cx="14541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ish23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3857625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Box 10"/>
          <p:cNvSpPr txBox="1">
            <a:spLocks noChangeArrowheads="1"/>
          </p:cNvSpPr>
          <p:nvPr/>
        </p:nvSpPr>
        <p:spPr bwMode="auto">
          <a:xfrm>
            <a:off x="2928938" y="571500"/>
            <a:ext cx="3159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Comic Sans MS" pitchFamily="66" charset="0"/>
              </a:rPr>
              <a:t>МОУ «Рудянская СОШ»</a:t>
            </a:r>
          </a:p>
        </p:txBody>
      </p:sp>
      <p:sp>
        <p:nvSpPr>
          <p:cNvPr id="13320" name="TextBox 11"/>
          <p:cNvSpPr txBox="1">
            <a:spLocks noChangeArrowheads="1"/>
          </p:cNvSpPr>
          <p:nvPr/>
        </p:nvSpPr>
        <p:spPr bwMode="auto">
          <a:xfrm>
            <a:off x="5929313" y="5715000"/>
            <a:ext cx="2533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7030A0"/>
                </a:solidFill>
                <a:latin typeface="Comic Sans MS" pitchFamily="66" charset="0"/>
              </a:rPr>
              <a:t>Урок русского языка</a:t>
            </a:r>
          </a:p>
          <a:p>
            <a:pPr algn="ctr"/>
            <a:r>
              <a:rPr lang="ru-RU" b="1">
                <a:solidFill>
                  <a:srgbClr val="7030A0"/>
                </a:solidFill>
                <a:latin typeface="Comic Sans MS" pitchFamily="66" charset="0"/>
              </a:rPr>
              <a:t>4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28875" y="357188"/>
            <a:ext cx="407193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C00000"/>
                </a:solidFill>
                <a:latin typeface="Constantia" pitchFamily="18" charset="0"/>
              </a:rPr>
              <a:t>Одеть и надеть</a:t>
            </a:r>
          </a:p>
          <a:p>
            <a:pPr algn="ctr"/>
            <a:r>
              <a:rPr lang="ru-RU" sz="3200" b="1">
                <a:solidFill>
                  <a:srgbClr val="7030A0"/>
                </a:solidFill>
                <a:latin typeface="Constantia" pitchFamily="18" charset="0"/>
              </a:rPr>
              <a:t>Два этих слова</a:t>
            </a:r>
          </a:p>
          <a:p>
            <a:pPr algn="ctr"/>
            <a:r>
              <a:rPr lang="ru-RU" sz="3200" b="1">
                <a:solidFill>
                  <a:srgbClr val="7030A0"/>
                </a:solidFill>
                <a:latin typeface="Constantia" pitchFamily="18" charset="0"/>
              </a:rPr>
              <a:t>Мы часто путаем </a:t>
            </a:r>
          </a:p>
          <a:p>
            <a:pPr algn="ctr"/>
            <a:r>
              <a:rPr lang="ru-RU" sz="3200" b="1">
                <a:solidFill>
                  <a:srgbClr val="7030A0"/>
                </a:solidFill>
                <a:latin typeface="Constantia" pitchFamily="18" charset="0"/>
              </a:rPr>
              <a:t>Так бестолково!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50" y="2500313"/>
          <a:ext cx="6691313" cy="8842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45669"/>
                <a:gridCol w="3345669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 надеть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(что-нибудь)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одеть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(кого-нибудь)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43063" y="3571875"/>
          <a:ext cx="6357937" cy="278606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78991"/>
                <a:gridCol w="3178991"/>
              </a:tblGrid>
              <a:tr h="46434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форму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Ребёнка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6434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пальто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девочку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6434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туфли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больного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6434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шапку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куклу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6434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платье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бабушку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6434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костюм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дедушку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BABY10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8950" y="1500188"/>
            <a:ext cx="103505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BD07446_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32202">
            <a:off x="1042988" y="2384425"/>
            <a:ext cx="84455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BD07454_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55833">
            <a:off x="833438" y="4097338"/>
            <a:ext cx="10001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BD20172_.W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875" y="5143500"/>
            <a:ext cx="75882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WordArt 3"/>
          <p:cNvSpPr>
            <a:spLocks noChangeArrowheads="1" noChangeShapeType="1" noTextEdit="1"/>
          </p:cNvSpPr>
          <p:nvPr/>
        </p:nvSpPr>
        <p:spPr bwMode="auto">
          <a:xfrm>
            <a:off x="2643188" y="500063"/>
            <a:ext cx="3929062" cy="71437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400" b="1" i="1" kern="1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Georgia"/>
              </a:rPr>
              <a:t>"Сила любви"</a:t>
            </a:r>
          </a:p>
        </p:txBody>
      </p:sp>
      <p:pic>
        <p:nvPicPr>
          <p:cNvPr id="6" name="Рисунок 5" descr="BIZRUN1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653">
            <a:off x="7577138" y="361950"/>
            <a:ext cx="1270000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8" descr="miscellaneous_16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877191">
            <a:off x="606425" y="4913313"/>
            <a:ext cx="8223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9" descr="miscellaneous_16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01006">
            <a:off x="736600" y="4692650"/>
            <a:ext cx="1071563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10" descr="miscellaneous_162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486264">
            <a:off x="209550" y="4854575"/>
            <a:ext cx="1309688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artoon_99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410553" flipH="1">
            <a:off x="204788" y="258763"/>
            <a:ext cx="1662112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14282" y="2000240"/>
            <a:ext cx="11753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не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77775" y="2214554"/>
            <a:ext cx="236622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глагол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57422" y="1928802"/>
            <a:ext cx="3712298" cy="39703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(Не) до</a:t>
            </a:r>
            <a:r>
              <a:rPr lang="ru-RU" sz="2800" b="1" cap="all" dirty="0">
                <a:ln w="9000" cmpd="sng">
                  <a:solidFill>
                    <a:srgbClr val="7030A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говорили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rgbClr val="7030A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(не) здоровится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rgbClr val="7030A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(не) звонил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rgbClr val="7030A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(не) </a:t>
            </a:r>
            <a:r>
              <a:rPr lang="ru-RU" sz="2800" b="1" cap="all" dirty="0" err="1">
                <a:ln w="9000" cmpd="sng">
                  <a:solidFill>
                    <a:srgbClr val="7030A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взлюбить</a:t>
            </a:r>
            <a:endParaRPr lang="ru-RU" sz="2800" b="1" cap="all" dirty="0">
              <a:ln w="9000" cmpd="sng">
                <a:solidFill>
                  <a:srgbClr val="7030A0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rgbClr val="7030A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(не) </a:t>
            </a:r>
            <a:r>
              <a:rPr lang="ru-RU" sz="2800" b="1" cap="all" dirty="0" err="1">
                <a:ln w="9000" cmpd="sng">
                  <a:solidFill>
                    <a:srgbClr val="7030A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доумевая</a:t>
            </a:r>
            <a:endParaRPr lang="ru-RU" sz="2800" b="1" cap="all" dirty="0">
              <a:ln w="9000" cmpd="sng">
                <a:solidFill>
                  <a:srgbClr val="7030A0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rgbClr val="7030A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(не) смотрел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rgbClr val="7030A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(не) </a:t>
            </a:r>
            <a:r>
              <a:rPr lang="ru-RU" sz="2800" b="1" cap="all" dirty="0" err="1">
                <a:ln w="9000" cmpd="sng">
                  <a:solidFill>
                    <a:srgbClr val="7030A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волит</a:t>
            </a:r>
            <a:endParaRPr lang="ru-RU" sz="2800" b="1" cap="all" dirty="0">
              <a:ln w="9000" cmpd="sng">
                <a:solidFill>
                  <a:srgbClr val="7030A0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rgbClr val="7030A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(не) </a:t>
            </a:r>
            <a:r>
              <a:rPr lang="ru-RU" sz="2800" b="1" cap="all" dirty="0" err="1">
                <a:ln w="9000" cmpd="sng">
                  <a:solidFill>
                    <a:srgbClr val="7030A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навидеть</a:t>
            </a:r>
            <a:endParaRPr lang="ru-RU" sz="2800" b="1" cap="all" dirty="0">
              <a:ln w="9000" cmpd="sng">
                <a:solidFill>
                  <a:srgbClr val="7030A0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rgbClr val="7030A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(не) пойму</a:t>
            </a:r>
            <a:endParaRPr lang="ru-RU" sz="2800" b="1" cap="all" dirty="0">
              <a:ln w="9000" cmpd="sng">
                <a:solidFill>
                  <a:srgbClr val="7030A0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 descr="g0178336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4313"/>
            <a:ext cx="542925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28860" y="3071810"/>
            <a:ext cx="357190" cy="3508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2214554"/>
            <a:ext cx="3713774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Спасибо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За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Работу!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5000625" y="5500688"/>
            <a:ext cx="37734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Georgia" pitchFamily="18" charset="0"/>
              </a:rPr>
              <a:t>Выполнила: Франтикова</a:t>
            </a:r>
          </a:p>
          <a:p>
            <a:r>
              <a:rPr lang="ru-RU" sz="2400">
                <a:latin typeface="Georgia" pitchFamily="18" charset="0"/>
              </a:rPr>
              <a:t>Елена Валерьевна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0137225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8" y="500063"/>
            <a:ext cx="1357312" cy="139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g0134968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571480"/>
            <a:ext cx="1643074" cy="1279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g0134931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2714620"/>
            <a:ext cx="2037817" cy="11704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 descr="g0202180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63" y="2786063"/>
            <a:ext cx="2000250" cy="1395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2357430"/>
            <a:ext cx="1214446" cy="19060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 descr="APPLE.W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38" y="500063"/>
            <a:ext cx="1285875" cy="1468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FD01012_.WM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5" y="4643438"/>
            <a:ext cx="10001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FD01680_.WM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3000" y="4643438"/>
            <a:ext cx="92551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H00867_.WM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3125" y="4643438"/>
            <a:ext cx="92868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H00869_.WM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00875" y="3071813"/>
            <a:ext cx="15525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FD01096_.WM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57500" y="4857750"/>
            <a:ext cx="1370013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H01931_.WM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14813" y="4786313"/>
            <a:ext cx="1071562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g0202180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0" y="4857750"/>
            <a:ext cx="1228725" cy="85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g0211909.WM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29375" y="4714875"/>
            <a:ext cx="87471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g0150387.WM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58063" y="4929188"/>
            <a:ext cx="714375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g0207592.WMF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143875" y="4929188"/>
            <a:ext cx="87471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Рисунок 23" descr="g0205270.WMF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5400000">
            <a:off x="5528469" y="-384969"/>
            <a:ext cx="2928938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428604"/>
            <a:ext cx="37852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 . </a:t>
            </a: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лёкий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1357298"/>
            <a:ext cx="6592447" cy="2031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1. далеко         2. долгий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3. далековато     4. дальний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214554"/>
            <a:ext cx="6123920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Выбери проверочное слово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«парные согласные»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3071810"/>
            <a:ext cx="614365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1. ход         2. находка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3. находить     4. заход    </a:t>
            </a:r>
          </a:p>
        </p:txBody>
      </p:sp>
      <p:sp>
        <p:nvSpPr>
          <p:cNvPr id="17" name="Овал 16"/>
          <p:cNvSpPr/>
          <p:nvPr/>
        </p:nvSpPr>
        <p:spPr>
          <a:xfrm>
            <a:off x="1857375" y="3714750"/>
            <a:ext cx="642938" cy="571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000625" y="1928813"/>
            <a:ext cx="642938" cy="571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428728" y="1785926"/>
            <a:ext cx="6364498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Выбери падеж имени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Существительного 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волной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71604" y="3071810"/>
            <a:ext cx="662835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1.Д.п.    2.Р.п.     3. Т.п.     4.П.п.</a:t>
            </a:r>
            <a:endParaRPr lang="ru-RU" sz="36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714875" y="3214688"/>
            <a:ext cx="642938" cy="571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70" name="Рисунок 28" descr="g0205270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344613" y="2012950"/>
            <a:ext cx="3581400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322716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Словарь:</a:t>
            </a:r>
            <a:endParaRPr lang="ru-RU" sz="5400" b="1" dirty="0">
              <a:ln w="1905">
                <a:solidFill>
                  <a:srgbClr val="C0000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16386" name="Рисунок 4" descr="SIGNRR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017588"/>
            <a:ext cx="8072437" cy="584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5143500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7" name="Рисунок 6" descr="картофель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3078163"/>
            <a:ext cx="2643188" cy="294163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Рисунок 7" descr="экскаватор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3214688"/>
            <a:ext cx="3546475" cy="26479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9" name="Рисунок 8" descr="космос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54438" y="3095625"/>
            <a:ext cx="2674937" cy="29765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" name="Рисунок 9" descr="кремль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182" y="2928934"/>
            <a:ext cx="3000395" cy="33059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 descr="телефон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7620" y="3127802"/>
            <a:ext cx="2714644" cy="30211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трамвай.bm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868" y="3286124"/>
            <a:ext cx="3617137" cy="2700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6188" y="3000375"/>
            <a:ext cx="3106737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H00885_.WM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14813" y="3357563"/>
            <a:ext cx="2427287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IN00692_.WM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57563" y="2643188"/>
            <a:ext cx="4113212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857488" y="3714752"/>
            <a:ext cx="442915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транспорт</a:t>
            </a:r>
            <a:endParaRPr lang="ru-RU" sz="6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39432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Кроссворд</a:t>
            </a:r>
            <a:r>
              <a:rPr lang="ru-RU" sz="5400" b="1" dirty="0">
                <a:ln w="1905">
                  <a:solidFill>
                    <a:srgbClr val="7030A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endParaRPr lang="ru-RU" sz="5400" b="1" dirty="0">
              <a:ln w="1905">
                <a:solidFill>
                  <a:srgbClr val="7030A0"/>
                </a:solidFill>
              </a:ln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7620" y="285728"/>
            <a:ext cx="3500462" cy="7478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4000" b="1" dirty="0">
                <a:ln w="190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Прошу</a:t>
            </a:r>
          </a:p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4000" b="1" dirty="0">
                <a:ln w="190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Терплю</a:t>
            </a:r>
          </a:p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4000" b="1" dirty="0">
                <a:ln w="190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Соберу</a:t>
            </a:r>
          </a:p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4000" b="1" dirty="0">
                <a:ln w="190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Пойму</a:t>
            </a:r>
          </a:p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4000" b="1" dirty="0">
                <a:ln w="190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Бегу</a:t>
            </a:r>
          </a:p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4000" b="1" dirty="0">
                <a:ln w="190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Тру</a:t>
            </a:r>
          </a:p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4000" b="1" dirty="0">
                <a:ln w="190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Подниму</a:t>
            </a:r>
          </a:p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4000" b="1" dirty="0">
                <a:ln w="190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Ловлю</a:t>
            </a:r>
          </a:p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4000" b="1" dirty="0">
                <a:ln w="190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Берегу </a:t>
            </a:r>
          </a:p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4000" b="1" dirty="0">
              <a:ln w="1905"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4000" b="1" dirty="0">
              <a:ln w="1905"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905"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17411" name="Рисунок 7" descr="1206973608_1206897814_2d278d6e844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3071813"/>
            <a:ext cx="228441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429520" y="428604"/>
            <a:ext cx="1285884" cy="61863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Ж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е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90099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1214422"/>
            <a:ext cx="6848350" cy="45243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Из истории слов: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это слово произошло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из древней греческой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грамматики.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Означает 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009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связь, соединение,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009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парная упряжка,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009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пара, брак.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1206973608_1206897814_2d278d6e844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2643188"/>
            <a:ext cx="18573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00232" y="214290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600" b="1" dirty="0">
                <a:ln w="1905">
                  <a:solidFill>
                    <a:prstClr val="black"/>
                  </a:solidFill>
                </a:ln>
                <a:solidFill>
                  <a:srgbClr val="9C85C0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Хотеть</a:t>
            </a:r>
          </a:p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600" b="1" dirty="0">
                <a:ln w="1905">
                  <a:solidFill>
                    <a:prstClr val="black"/>
                  </a:solidFill>
                </a:ln>
                <a:solidFill>
                  <a:srgbClr val="9C85C0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Стлать</a:t>
            </a:r>
          </a:p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600" b="1" dirty="0">
                <a:ln w="1905">
                  <a:solidFill>
                    <a:prstClr val="black"/>
                  </a:solidFill>
                </a:ln>
                <a:solidFill>
                  <a:srgbClr val="9C85C0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Брать</a:t>
            </a:r>
          </a:p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600" b="1" dirty="0">
                <a:ln w="1905">
                  <a:solidFill>
                    <a:prstClr val="black"/>
                  </a:solidFill>
                </a:ln>
                <a:solidFill>
                  <a:srgbClr val="9C85C0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Плести</a:t>
            </a:r>
          </a:p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600" b="1" dirty="0">
                <a:ln w="1905">
                  <a:solidFill>
                    <a:prstClr val="black"/>
                  </a:solidFill>
                </a:ln>
                <a:solidFill>
                  <a:srgbClr val="9C85C0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Вести</a:t>
            </a:r>
          </a:p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600" b="1" dirty="0">
                <a:ln w="1905">
                  <a:solidFill>
                    <a:prstClr val="black"/>
                  </a:solidFill>
                </a:ln>
                <a:solidFill>
                  <a:srgbClr val="9C85C0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Бродить</a:t>
            </a:r>
          </a:p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600" b="1" dirty="0">
                <a:ln w="1905">
                  <a:solidFill>
                    <a:prstClr val="black"/>
                  </a:solidFill>
                </a:ln>
                <a:solidFill>
                  <a:srgbClr val="9C85C0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Давить</a:t>
            </a:r>
          </a:p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600" b="1" dirty="0">
                <a:ln w="1905">
                  <a:solidFill>
                    <a:prstClr val="black"/>
                  </a:solidFill>
                </a:ln>
                <a:solidFill>
                  <a:srgbClr val="9C85C0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Тащить</a:t>
            </a:r>
          </a:p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600" b="1" dirty="0">
                <a:ln w="1905">
                  <a:solidFill>
                    <a:prstClr val="black"/>
                  </a:solidFill>
                </a:ln>
                <a:solidFill>
                  <a:srgbClr val="9C85C0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Жать</a:t>
            </a:r>
          </a:p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600" b="1" dirty="0">
                <a:ln w="1905">
                  <a:solidFill>
                    <a:prstClr val="black"/>
                  </a:solidFill>
                </a:ln>
                <a:solidFill>
                  <a:srgbClr val="9C85C0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Свистеть</a:t>
            </a:r>
          </a:p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600" b="1" dirty="0">
                <a:ln w="1905">
                  <a:solidFill>
                    <a:prstClr val="black"/>
                  </a:solidFill>
                </a:ln>
                <a:solidFill>
                  <a:srgbClr val="9C85C0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Влечь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14290"/>
            <a:ext cx="1071570" cy="70173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357166"/>
            <a:ext cx="411176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Пословица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625" y="1214438"/>
            <a:ext cx="82978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Constantia" pitchFamily="18" charset="0"/>
              </a:rPr>
              <a:t>Жанр фольклора, сжатое, образное, грамматически</a:t>
            </a:r>
          </a:p>
          <a:p>
            <a:pPr algn="ctr"/>
            <a:r>
              <a:rPr lang="ru-RU" sz="2400" b="1">
                <a:latin typeface="Constantia" pitchFamily="18" charset="0"/>
              </a:rPr>
              <a:t>и логически законченное изречение с поучительным</a:t>
            </a:r>
          </a:p>
          <a:p>
            <a:pPr algn="ctr"/>
            <a:r>
              <a:rPr lang="ru-RU" sz="2400" b="1">
                <a:latin typeface="Constantia" pitchFamily="18" charset="0"/>
              </a:rPr>
              <a:t>смыслом в ритмически организованной форме.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3000372"/>
            <a:ext cx="270458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(выучить)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3000372"/>
            <a:ext cx="258634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Правило –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3571876"/>
            <a:ext cx="332796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(выполнить)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3571876"/>
            <a:ext cx="389157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Верно задание.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3071810"/>
            <a:ext cx="24833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092A7">
                        <a:shade val="20000"/>
                        <a:satMod val="245000"/>
                      </a:srgbClr>
                    </a:gs>
                    <a:gs pos="43000">
                      <a:srgbClr val="D092A7">
                        <a:satMod val="255000"/>
                      </a:srgbClr>
                    </a:gs>
                    <a:gs pos="48000">
                      <a:srgbClr val="D092A7">
                        <a:shade val="85000"/>
                        <a:satMod val="255000"/>
                      </a:srgbClr>
                    </a:gs>
                    <a:gs pos="100000">
                      <a:srgbClr val="D092A7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Выучишь</a:t>
            </a:r>
            <a:endParaRPr lang="ru-RU" sz="3200" b="1" cap="all" dirty="0">
              <a:ln w="9000" cmpd="sng">
                <a:solidFill>
                  <a:srgbClr val="D092A7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D092A7">
                      <a:shade val="20000"/>
                      <a:satMod val="245000"/>
                    </a:srgbClr>
                  </a:gs>
                  <a:gs pos="43000">
                    <a:srgbClr val="D092A7">
                      <a:satMod val="255000"/>
                    </a:srgbClr>
                  </a:gs>
                  <a:gs pos="48000">
                    <a:srgbClr val="D092A7">
                      <a:shade val="85000"/>
                      <a:satMod val="255000"/>
                    </a:srgbClr>
                  </a:gs>
                  <a:gs pos="100000">
                    <a:srgbClr val="D092A7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3250" y="3000375"/>
            <a:ext cx="1071563" cy="5715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85852" y="3571876"/>
            <a:ext cx="3204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092A7">
                        <a:shade val="20000"/>
                        <a:satMod val="245000"/>
                      </a:srgbClr>
                    </a:gs>
                    <a:gs pos="43000">
                      <a:srgbClr val="D092A7">
                        <a:satMod val="255000"/>
                      </a:srgbClr>
                    </a:gs>
                    <a:gs pos="48000">
                      <a:srgbClr val="D092A7">
                        <a:shade val="85000"/>
                        <a:satMod val="255000"/>
                      </a:srgbClr>
                    </a:gs>
                    <a:gs pos="100000">
                      <a:srgbClr val="D092A7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выполнишь</a:t>
            </a:r>
            <a:endParaRPr lang="ru-RU" sz="3200" b="1" cap="all" dirty="0">
              <a:ln w="9000" cmpd="sng">
                <a:solidFill>
                  <a:srgbClr val="D092A7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D092A7">
                      <a:shade val="20000"/>
                      <a:satMod val="245000"/>
                    </a:srgbClr>
                  </a:gs>
                  <a:gs pos="43000">
                    <a:srgbClr val="D092A7">
                      <a:satMod val="255000"/>
                    </a:srgbClr>
                  </a:gs>
                  <a:gs pos="48000">
                    <a:srgbClr val="D092A7">
                      <a:shade val="85000"/>
                      <a:satMod val="255000"/>
                    </a:srgbClr>
                  </a:gs>
                  <a:gs pos="100000">
                    <a:srgbClr val="D092A7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57563" y="3643313"/>
            <a:ext cx="1071562" cy="5000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67" name="Рисунок 14" descr="g0111601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214938"/>
            <a:ext cx="80010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g0205289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28575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2" descr="g0205270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6419850" y="2214563"/>
            <a:ext cx="2724150" cy="433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357438" y="928688"/>
            <a:ext cx="6215062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Georgia"/>
              </a:rPr>
              <a:t>Что (посеять), то и (пожать).</a:t>
            </a: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2214563" y="857250"/>
            <a:ext cx="6296025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Georgia"/>
              </a:rPr>
              <a:t>Что посеешь, то и пожнёшь.</a:t>
            </a: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785938" y="2143125"/>
            <a:ext cx="6357937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365F91"/>
                </a:solidFill>
                <a:latin typeface="Georgia"/>
              </a:rPr>
              <a:t>(Упустить) минуту - (потерять) час.</a:t>
            </a: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1714500" y="2143125"/>
            <a:ext cx="6500813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365F91"/>
                </a:solidFill>
                <a:latin typeface="Georgia"/>
              </a:rPr>
              <a:t>Упустишь минуту - потеряешь час.</a:t>
            </a: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1285875" y="3000375"/>
            <a:ext cx="5938838" cy="141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Georgia"/>
              </a:rPr>
              <a:t>(Делать) доброе дело, </a:t>
            </a:r>
          </a:p>
          <a:p>
            <a:pPr algn="ctr"/>
            <a:r>
              <a:rPr lang="ru-RU" sz="3600" b="1" kern="1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Georgia"/>
              </a:rPr>
              <a:t>если правду (говорить) смело.</a:t>
            </a:r>
          </a:p>
        </p:txBody>
      </p:sp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1428750" y="3000375"/>
            <a:ext cx="5938838" cy="141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Georgia"/>
              </a:rPr>
              <a:t>Делаешь доброе дело, </a:t>
            </a:r>
          </a:p>
          <a:p>
            <a:pPr algn="ctr"/>
            <a:r>
              <a:rPr lang="ru-RU" sz="3600" b="1" kern="1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Georgia"/>
              </a:rPr>
              <a:t>если правду говоришь смело.</a:t>
            </a:r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500063" y="4786313"/>
            <a:ext cx="5938837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43634"/>
                </a:solidFill>
                <a:latin typeface="Georgia"/>
              </a:rPr>
              <a:t>Не хвались тем, чего не (иметь)</a:t>
            </a:r>
          </a:p>
        </p:txBody>
      </p:sp>
      <p:sp>
        <p:nvSpPr>
          <p:cNvPr id="1033" name="WordArt 9"/>
          <p:cNvSpPr>
            <a:spLocks noChangeArrowheads="1" noChangeShapeType="1" noTextEdit="1"/>
          </p:cNvSpPr>
          <p:nvPr/>
        </p:nvSpPr>
        <p:spPr bwMode="auto">
          <a:xfrm>
            <a:off x="500063" y="4857750"/>
            <a:ext cx="5938837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43634"/>
                </a:solidFill>
                <a:latin typeface="Georgia"/>
              </a:rPr>
              <a:t>Не хвались тем, чего не имеешь.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6" grpId="1"/>
      <p:bldP spid="1027" grpId="0"/>
      <p:bldP spid="1028" grpId="0"/>
      <p:bldP spid="1028" grpId="1"/>
      <p:bldP spid="1029" grpId="0"/>
      <p:bldP spid="1030" grpId="0"/>
      <p:bldP spid="1030" grpId="1"/>
      <p:bldP spid="1031" grpId="0"/>
      <p:bldP spid="1032" grpId="0"/>
      <p:bldP spid="1032" grpId="1"/>
      <p:bldP spid="10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857250" y="1214438"/>
            <a:ext cx="2214563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Georgia"/>
              </a:rPr>
              <a:t>Храбрец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714488"/>
            <a:ext cx="214314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Georgia"/>
              </a:rPr>
              <a:t>болтун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Georg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285992"/>
            <a:ext cx="1957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Georgia"/>
              </a:rPr>
              <a:t>лентяй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Georgi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2928934"/>
            <a:ext cx="1989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Georgia"/>
              </a:rPr>
              <a:t>мудрец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Georgi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3571876"/>
            <a:ext cx="1579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Georgia"/>
              </a:rPr>
              <a:t>богач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Georgi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4143380"/>
            <a:ext cx="22188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Georgia"/>
              </a:rPr>
              <a:t>грубиян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Georgi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538" y="4714884"/>
            <a:ext cx="1648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Georgia"/>
              </a:rPr>
              <a:t>силач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Georgi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5286388"/>
            <a:ext cx="26997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Georgia"/>
              </a:rPr>
              <a:t>весельчак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Georgia"/>
            </a:endParaRPr>
          </a:p>
        </p:txBody>
      </p:sp>
      <p:sp>
        <p:nvSpPr>
          <p:cNvPr id="21513" name="WordArt 6"/>
          <p:cNvSpPr>
            <a:spLocks noChangeArrowheads="1" noChangeShapeType="1" noTextEdit="1"/>
          </p:cNvSpPr>
          <p:nvPr/>
        </p:nvSpPr>
        <p:spPr bwMode="auto">
          <a:xfrm>
            <a:off x="2500313" y="214313"/>
            <a:ext cx="5545137" cy="442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Comic Sans MS"/>
              </a:rPr>
              <a:t>"Назови одним словом"</a:t>
            </a:r>
          </a:p>
        </p:txBody>
      </p:sp>
      <p:pic>
        <p:nvPicPr>
          <p:cNvPr id="21514" name="Рисунок 14" descr="g0205270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786563" y="2797175"/>
            <a:ext cx="2357437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Рисунок 16" descr="g0205270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18859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4071938" y="1214438"/>
            <a:ext cx="2752725" cy="442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Georgia"/>
              </a:rPr>
              <a:t>храбриться</a:t>
            </a:r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4071938" y="1857375"/>
            <a:ext cx="2290762" cy="384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Georgia"/>
              </a:rPr>
              <a:t>болтать</a:t>
            </a:r>
          </a:p>
        </p:txBody>
      </p:sp>
      <p:sp>
        <p:nvSpPr>
          <p:cNvPr id="1033" name="WordArt 9"/>
          <p:cNvSpPr>
            <a:spLocks noChangeArrowheads="1" noChangeShapeType="1" noTextEdit="1"/>
          </p:cNvSpPr>
          <p:nvPr/>
        </p:nvSpPr>
        <p:spPr bwMode="auto">
          <a:xfrm>
            <a:off x="4071938" y="2571750"/>
            <a:ext cx="2290762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Georgia"/>
              </a:rPr>
              <a:t>лениться</a:t>
            </a:r>
          </a:p>
        </p:txBody>
      </p:sp>
      <p:sp>
        <p:nvSpPr>
          <p:cNvPr id="1034" name="WordArt 10"/>
          <p:cNvSpPr>
            <a:spLocks noChangeArrowheads="1" noChangeShapeType="1" noTextEdit="1"/>
          </p:cNvSpPr>
          <p:nvPr/>
        </p:nvSpPr>
        <p:spPr bwMode="auto">
          <a:xfrm>
            <a:off x="4143375" y="3143250"/>
            <a:ext cx="1928813" cy="376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Georgia"/>
              </a:rPr>
              <a:t>мудрить</a:t>
            </a:r>
          </a:p>
        </p:txBody>
      </p:sp>
      <p:sp>
        <p:nvSpPr>
          <p:cNvPr id="1035" name="WordArt 11"/>
          <p:cNvSpPr>
            <a:spLocks noChangeArrowheads="1" noChangeShapeType="1" noTextEdit="1"/>
          </p:cNvSpPr>
          <p:nvPr/>
        </p:nvSpPr>
        <p:spPr bwMode="auto">
          <a:xfrm>
            <a:off x="4071938" y="3714750"/>
            <a:ext cx="2290762" cy="376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Georgia"/>
              </a:rPr>
              <a:t>богатеть</a:t>
            </a:r>
          </a:p>
        </p:txBody>
      </p:sp>
      <p:sp>
        <p:nvSpPr>
          <p:cNvPr id="1036" name="WordArt 12"/>
          <p:cNvSpPr>
            <a:spLocks noChangeArrowheads="1" noChangeShapeType="1" noTextEdit="1"/>
          </p:cNvSpPr>
          <p:nvPr/>
        </p:nvSpPr>
        <p:spPr bwMode="auto">
          <a:xfrm>
            <a:off x="4071938" y="4286250"/>
            <a:ext cx="2290762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Georgia"/>
              </a:rPr>
              <a:t>грубить</a:t>
            </a:r>
          </a:p>
        </p:txBody>
      </p:sp>
      <p:sp>
        <p:nvSpPr>
          <p:cNvPr id="1037" name="WordArt 13"/>
          <p:cNvSpPr>
            <a:spLocks noChangeArrowheads="1" noChangeShapeType="1" noTextEdit="1"/>
          </p:cNvSpPr>
          <p:nvPr/>
        </p:nvSpPr>
        <p:spPr bwMode="auto">
          <a:xfrm>
            <a:off x="4143375" y="5500688"/>
            <a:ext cx="2290763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Georgia"/>
              </a:rPr>
              <a:t>веселить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525</TotalTime>
  <Words>55</Words>
  <PresentationFormat>Экран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Constantia</vt:lpstr>
      <vt:lpstr>Arial</vt:lpstr>
      <vt:lpstr>Wingdings 2</vt:lpstr>
      <vt:lpstr>Calibri</vt:lpstr>
      <vt:lpstr>Comic Sans MS</vt:lpstr>
      <vt:lpstr>Georgia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45</cp:revision>
  <dcterms:modified xsi:type="dcterms:W3CDTF">2011-03-12T19:40:36Z</dcterms:modified>
</cp:coreProperties>
</file>