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73" r:id="rId11"/>
    <p:sldId id="264" r:id="rId12"/>
    <p:sldId id="286" r:id="rId13"/>
    <p:sldId id="285" r:id="rId14"/>
    <p:sldId id="280" r:id="rId15"/>
    <p:sldId id="281" r:id="rId16"/>
    <p:sldId id="274" r:id="rId17"/>
    <p:sldId id="283" r:id="rId18"/>
    <p:sldId id="28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7D4"/>
    <a:srgbClr val="FFFFFF"/>
    <a:srgbClr val="686762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023" autoAdjust="0"/>
  </p:normalViewPr>
  <p:slideViewPr>
    <p:cSldViewPr>
      <p:cViewPr varScale="1">
        <p:scale>
          <a:sx n="80" d="100"/>
          <a:sy n="80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710" y="3571876"/>
            <a:ext cx="6400800" cy="1752600"/>
          </a:xfrm>
          <a:solidFill>
            <a:srgbClr val="FFFFFF">
              <a:alpha val="78824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EAE1-E78E-4949-A878-7EC52DCD057C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1446-A874-4A5B-A36C-10EE86C34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2EF2-AE39-48C7-BAFB-224898F10AFA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B817-7F93-463F-B334-6FAD606AE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BA6D-ABDE-4662-B7A0-7B3D1325B839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B3D9-2F60-49FD-B30A-E3D7C8E11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539AF-F1ED-41C0-8793-D5E218FD7634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6910-857E-4E1B-BD46-353161C1E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78619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8676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28599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3651-96D5-411F-BC82-EDDF0518F9A2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1B72-E3AE-4F84-B52A-E005D254E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D5AB-E850-4A66-96C4-6CEA3D07261A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48C8-7F9F-44BC-BA21-AAF572769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200BC-E1A9-4770-8536-E95CCA1D49F8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7C49-5D3B-4E5C-8D0B-21F7FA903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F39BF-C1F0-4736-9265-229C1803A5EB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D929-2748-40CD-A494-C04153A78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C4AA-F47F-4F9C-A210-92287796DFBF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329EE-E897-49AD-92A1-D9258BAB3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612AA-2439-434B-BD44-43C02178B485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552A-76BA-4093-8D05-A200E60E6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9D965-7C3A-49F0-B3B6-24F2CF07A79A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C1F6-EA23-4C58-9583-562BA3400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solidFill>
            <a:srgbClr val="ECE7D4">
              <a:alpha val="69803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oundRect">
            <a:avLst>
              <a:gd name="adj" fmla="val 16667"/>
            </a:avLst>
          </a:prstGeom>
          <a:solidFill>
            <a:srgbClr val="FFFFFF">
              <a:alpha val="69803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A0CC3-5DFD-4C84-AA8B-56F7F5071503}" type="datetimeFigureOut">
              <a:rPr lang="en-US"/>
              <a:pPr>
                <a:defRPr/>
              </a:pPr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4D8960-9C17-41F6-8D76-0CE9CBFD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686762"/>
          </a:solidFill>
          <a:latin typeface="Cambria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86762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Урок в 7 классе 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Составитель: Ермакова Лариса Викторовна,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русского языка и литературы,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МОУ СОШ №2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 Алапаевск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1928802"/>
            <a:ext cx="8215370" cy="28007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Навзничь, Настежь, Сплошь, Невмочь,</a:t>
            </a:r>
          </a:p>
          <a:p>
            <a:pPr indent="450850" algn="ctr" eaLnBrk="0" hangingPunct="0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Вскачь, Наотмашь, </a:t>
            </a:r>
          </a:p>
          <a:p>
            <a:pPr indent="450850" algn="ctr" eaLnBrk="0" hangingPunct="0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</a:rPr>
              <a:t>Лишь и Прочь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2107" y="0"/>
            <a:ext cx="41018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СЧИТАЛКА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" pitchFamily="2" charset="2"/>
              </a:rPr>
              <a:t>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857388"/>
          </a:xfrm>
          <a:solidFill>
            <a:srgbClr val="ECE7D4">
              <a:alpha val="69804"/>
            </a:srgbClr>
          </a:solidFill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Алгоритм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правописание мягкого знака в наречиях после шипящих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57158" y="2928934"/>
            <a:ext cx="8358246" cy="15716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Определяю  является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ли 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слово исключением</a:t>
            </a:r>
            <a:endParaRPr lang="ru-RU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000628" y="5072074"/>
            <a:ext cx="1285884" cy="571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НЕТ</a:t>
            </a: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2428860" y="2071678"/>
            <a:ext cx="4357718" cy="5000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Наречие</a:t>
            </a:r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auto">
          <a:xfrm>
            <a:off x="2214546" y="5072074"/>
            <a:ext cx="1292228" cy="571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1285852" y="6138861"/>
            <a:ext cx="2857520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НЕ ПИШУ Ь</a:t>
            </a: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4429124" y="6138861"/>
            <a:ext cx="2500330" cy="5762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ПИШУ Ь</a:t>
            </a:r>
          </a:p>
        </p:txBody>
      </p:sp>
      <p:cxnSp>
        <p:nvCxnSpPr>
          <p:cNvPr id="20" name="Прямая со стрелкой 19"/>
          <p:cNvCxnSpPr>
            <a:stCxn id="9" idx="2"/>
          </p:cNvCxnSpPr>
          <p:nvPr/>
        </p:nvCxnSpPr>
        <p:spPr>
          <a:xfrm rot="5400000">
            <a:off x="4411663" y="2732087"/>
            <a:ext cx="357188" cy="36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627313" y="5873750"/>
            <a:ext cx="495300" cy="34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342732" y="5872956"/>
            <a:ext cx="495300" cy="365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414169" y="4872832"/>
            <a:ext cx="495300" cy="36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698751" y="4802187"/>
            <a:ext cx="495300" cy="34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3071834"/>
          </a:xfrm>
          <a:solidFill>
            <a:srgbClr val="ECE7D4">
              <a:alpha val="69804"/>
            </a:srgb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Зарядка для глаз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19796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4740">
            <a:off x="395288" y="2997200"/>
            <a:ext cx="19796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bcd7b362ac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9144000" y="3573463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55650" y="333375"/>
            <a:ext cx="1728788" cy="1150938"/>
          </a:xfrm>
          <a:prstGeom prst="cloudCallout">
            <a:avLst>
              <a:gd name="adj1" fmla="val -53398"/>
              <a:gd name="adj2" fmla="val 31519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4582" name="Picture 6" descr="bcd7b362ac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2571750"/>
            <a:ext cx="21844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7380288" y="333375"/>
            <a:ext cx="1368425" cy="863600"/>
          </a:xfrm>
          <a:prstGeom prst="cloudCallout">
            <a:avLst>
              <a:gd name="adj1" fmla="val -50116"/>
              <a:gd name="adj2" fmla="val 1029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3059113" y="908050"/>
            <a:ext cx="1370012" cy="865188"/>
          </a:xfrm>
          <a:prstGeom prst="cloudCallout">
            <a:avLst>
              <a:gd name="adj1" fmla="val -49884"/>
              <a:gd name="adj2" fmla="val 43394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4585" name="Picture 9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420938"/>
            <a:ext cx="2124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42043" flipH="1">
            <a:off x="6877050" y="3141663"/>
            <a:ext cx="15128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3132138" y="4941888"/>
            <a:ext cx="663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4067175" y="5300663"/>
            <a:ext cx="663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6659563" y="5300663"/>
            <a:ext cx="663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n_blu0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4581525"/>
            <a:ext cx="84613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38513" y="5445125"/>
            <a:ext cx="8175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 descr="n_blu0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5516563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8600" y="4581525"/>
            <a:ext cx="81756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9" descr="b2c9562e264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41550" y="2960688"/>
            <a:ext cx="159226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3635375" y="1773238"/>
            <a:ext cx="1296988" cy="13684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0000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24599" name="Picture 23" descr="Ручей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7338" y="4221163"/>
            <a:ext cx="16970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24" descr="Ручей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46963" y="4113213"/>
            <a:ext cx="16970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5486 0.05324 C 0.06632 0.06528 0.08351 0.07199 0.10157 0.07199 C 0.12205 0.07199 0.13837 0.06528 0.14983 0.05324 L 0.20486 -7.40741E-7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6997 0.03125 C -0.08455 0.03819 -0.1066 0.04213 -0.129 0.04213 C -0.15504 0.04213 -0.17587 0.03819 -0.19045 0.03125 L -0.2599 2.59259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1685 0.05324 C 0.14132 0.06527 0.17813 0.07199 0.21667 0.07199 C 0.26007 0.07199 0.29497 0.06527 0.31945 0.05324 L 0.43716 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5255 L 0.02812 -0.00995 C 0.03403 -0.02407 0.04288 -0.03148 0.05208 -0.03148 C 0.0625 -0.03148 0.07101 -0.02407 0.07691 -0.00995 L 0.10538 0.05255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7535 -0.08611 C 0.09132 -0.10555 0.11511 -0.11551 0.13993 -0.11551 C 0.16806 -0.11551 0.1908 -0.10555 0.20677 -0.08611 L 0.28351 -2.59259E-6 " pathEditMode="relative" rAng="0" ptsTypes="FffFF">
                                      <p:cBhvr>
                                        <p:cTn id="54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8542 -0.0507 C 0.10348 -0.06273 0.12743 -0.06366 0.15052 -0.05556 C 0.17639 -0.04653 0.19618 -0.03009 0.20764 -0.00764 L 0.26407 0.09282 " pathEditMode="relative" rAng="886152" ptsTypes="FffFF">
                                      <p:cBhvr>
                                        <p:cTn id="64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0.00052 0.16042 0.09566 0.28797 0.21337 0.28797 C 0.33021 0.28797 0.425 0.16042 0.42517 -3.33333E-6 C 0.42517 -0.1581 0.33021 -0.28935 0.21215 -0.28935 C 0.09601 -0.28796 2.77778E-7 -0.15926 2.77778E-7 -3.33333E-6 Z " pathEditMode="relative" rAng="16200000" ptsTypes="fffff">
                                      <p:cBhvr>
                                        <p:cTn id="111" dur="2000" spd="-100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2274 -0.2048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03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45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5" presetID="35" presetClass="entr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8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74 -0.20486 L -0.13923 -0.10417 C -0.10069 -0.08149 -0.04323 -0.06829 0.01667 -0.06829 C 0.08525 -0.06829 0.13993 -0.08149 0.17848 -0.10417 L 0.36233 -0.20486 " pathEditMode="relative" rAng="0" ptsTypes="FffFF">
                                      <p:cBhvr>
                                        <p:cTn id="149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1" presetID="35" presetClass="entr" presetSubtype="0" repeatCount="3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8" presetID="4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-0.17337 L 0.20018 -0.25902 C 0.16337 -0.27824 0.10712 -0.28888 0.04983 -0.28888 C -0.01666 -0.28888 -0.06979 -0.27824 -0.10659 -0.25902 L -0.28333 -0.17337 " pathEditMode="relative" rAng="0" ptsTypes="FffFF">
                                      <p:cBhvr>
                                        <p:cTn id="159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4"/>
                </p:tgtEl>
              </p:cMediaNode>
            </p:audio>
          </p:childTnLst>
        </p:cTn>
      </p:par>
    </p:tnLst>
    <p:bldLst>
      <p:bldP spid="24581" grpId="0" animBg="1"/>
      <p:bldP spid="24583" grpId="0" animBg="1"/>
      <p:bldP spid="24596" grpId="0" animBg="1"/>
      <p:bldP spid="24596" grpId="1" animBg="1"/>
      <p:bldP spid="24596" grpId="2" animBg="1"/>
      <p:bldP spid="24596" grpId="3" animBg="1"/>
      <p:bldP spid="24596" grpId="4" animBg="1"/>
      <p:bldP spid="24596" grpId="5" animBg="1"/>
      <p:bldP spid="24596" grpId="6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ECE7D4">
              <a:alpha val="69804"/>
            </a:srgb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Заявление</a:t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401050" cy="5286375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</a:t>
            </a:r>
            <a:r>
              <a:rPr lang="ru-RU" dirty="0" smtClean="0"/>
              <a:t>Заявляю, что как только ночь </a:t>
            </a:r>
            <a:r>
              <a:rPr lang="ru-RU" dirty="0" err="1" smtClean="0"/>
              <a:t>заполночь</a:t>
            </a:r>
            <a:r>
              <a:rPr lang="ru-RU" dirty="0" smtClean="0"/>
              <a:t>, приходит в мой дом всякая молодежь. Ноги все </a:t>
            </a:r>
            <a:r>
              <a:rPr lang="ru-RU" dirty="0" err="1" smtClean="0"/>
              <a:t>сплош_</a:t>
            </a:r>
            <a:r>
              <a:rPr lang="ru-RU" dirty="0" smtClean="0"/>
              <a:t> грязные от луж. А ты тут ходишь, моешь, вытираешь, убираешь. В общем, жить мне так </a:t>
            </a:r>
            <a:r>
              <a:rPr lang="ru-RU" dirty="0" err="1" smtClean="0"/>
              <a:t>невмоч_</a:t>
            </a:r>
            <a:r>
              <a:rPr lang="ru-RU" dirty="0" smtClean="0"/>
              <a:t>. </a:t>
            </a:r>
            <a:r>
              <a:rPr lang="ru-RU" dirty="0" err="1" smtClean="0"/>
              <a:t>Точ_-в-точ_</a:t>
            </a:r>
            <a:r>
              <a:rPr lang="ru-RU" dirty="0" smtClean="0"/>
              <a:t> от усталости упаду </a:t>
            </a:r>
            <a:r>
              <a:rPr lang="ru-RU" dirty="0" err="1" smtClean="0"/>
              <a:t>навзнич_</a:t>
            </a:r>
            <a:r>
              <a:rPr lang="ru-RU" dirty="0" smtClean="0"/>
              <a:t>, никакой врач не поможет. Так что прошу поставить на мой дом </a:t>
            </a:r>
            <a:r>
              <a:rPr lang="ru-RU" dirty="0" err="1" smtClean="0"/>
              <a:t>домовенофон</a:t>
            </a:r>
            <a:r>
              <a:rPr lang="ru-RU" dirty="0" smtClean="0"/>
              <a:t>, а то я хоть и хорош, но уйду отсюда </a:t>
            </a:r>
            <a:r>
              <a:rPr lang="ru-RU" dirty="0" err="1" smtClean="0"/>
              <a:t>проч_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39775 0.3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7 L 0.66546 0.47245 " pathEditMode="relative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76007 0.474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89393 0.474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68907 0.547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78369 0.746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65401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714744" y="4000504"/>
            <a:ext cx="5214974" cy="2500330"/>
          </a:xfrm>
          <a:prstGeom prst="wedgeRoundRectCallout">
            <a:avLst>
              <a:gd name="adj1" fmla="val -39388"/>
              <a:gd name="adj2" fmla="val -786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Большое спасибо, ребята. Теперь можно отправить заявление по почте. Так солиднее будет.</a:t>
            </a:r>
            <a:endParaRPr lang="ru-RU" sz="3200" dirty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2" name="5480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428604"/>
            <a:ext cx="9144000" cy="1143000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ambria" pitchFamily="18" charset="0"/>
                <a:ea typeface="+mj-ea"/>
                <a:cs typeface="+mj-cs"/>
              </a:rPr>
              <a:t>Рефлексия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14313" y="1857375"/>
            <a:ext cx="8643937" cy="4357688"/>
          </a:xfrm>
          <a:prstGeom prst="roundRect">
            <a:avLst/>
          </a:prstGeom>
          <a:solidFill>
            <a:srgbClr val="FFFFFF">
              <a:alpha val="78824"/>
            </a:srgbClr>
          </a:solidFill>
        </p:spPr>
        <p:txBody>
          <a:bodyPr>
            <a:normAutofit/>
          </a:bodyPr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 ли было понятно на уроке?</a:t>
            </a:r>
            <a:endParaRPr lang="en-US" sz="28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Усвоил ли каждый из вас тему? </a:t>
            </a:r>
            <a:endParaRPr lang="en-US" sz="28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Может быть кто-то испытывал трудности?</a:t>
            </a:r>
            <a:endParaRPr lang="en-US" sz="2800" b="1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За 1 минуту убедите своего собеседника в том, что изучение этой темы просто необходимо.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3" descr="book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1494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CE7D4">
              <a:alpha val="69804"/>
            </a:srgb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Домашнее задание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b="1" smtClean="0"/>
              <a:t>параграф 44, написать мини-сочинение о Винни-Пухе.  Использовать изученные наречия</a:t>
            </a:r>
          </a:p>
          <a:p>
            <a:endParaRPr lang="ru-RU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24457">
            <a:off x="5717877" y="3349732"/>
            <a:ext cx="2638922" cy="3447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744572">
            <a:off x="3389738" y="3884549"/>
            <a:ext cx="2493578" cy="2670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2571768"/>
          </a:xfrm>
          <a:solidFill>
            <a:srgbClr val="ECE7D4">
              <a:alpha val="69804"/>
            </a:srgb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Спасибо за урок! Успехов!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 descr="book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0638" y="4316413"/>
            <a:ext cx="2773362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5926"/>
            <a:ext cx="9144000" cy="20716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Наречия о музыке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  <p:sndAc>
      <p:stSnd>
        <p:snd r:embed="rId2" name="54806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5992"/>
            <a:ext cx="9144000" cy="2286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Зачем нужны наречия?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3095625" cy="3095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5554" y="1857364"/>
            <a:ext cx="4066226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  <p:sndAc>
      <p:stSnd loop="1"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765401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714750" y="4000500"/>
            <a:ext cx="5214938" cy="2500313"/>
          </a:xfrm>
          <a:prstGeom prst="wedgeRoundRectCallout">
            <a:avLst>
              <a:gd name="adj1" fmla="val -39388"/>
              <a:gd name="adj2" fmla="val -786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Здравствуйте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ребята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вас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тепло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уютно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“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пахнет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знаниями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”!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домовенок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Кузя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который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помогал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вам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изучении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Причастие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и “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Деепричастие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”!  У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меня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вам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серьёзное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дело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Понимаете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я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тут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написал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письмо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домоуправление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Посмотри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ошибок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было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Все-таки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документ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2" name="54807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ECE7D4">
              <a:alpha val="69804"/>
            </a:srgb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Заявление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401050" cy="5286375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Заявляю, что как только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ноч_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заполноч_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приходит в мой дом всякая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молодеж_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Ноги все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сплош_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грязные от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лужь_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А ты тут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ходиш_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моеш_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вытираеш_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убираеш_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 общем, жить мне так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невмоч_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Точ_-в-точ_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 усталости упаду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навзнич_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никакой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врачь_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поможет. Так что прошу поставить на мой дом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домовенофон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 то я хоть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хорошь_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но уйду отсюда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проч_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28571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ь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Умножение 11"/>
          <p:cNvSpPr/>
          <p:nvPr/>
        </p:nvSpPr>
        <p:spPr>
          <a:xfrm>
            <a:off x="0" y="714356"/>
            <a:ext cx="285752" cy="35719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Умножение 12"/>
          <p:cNvSpPr/>
          <p:nvPr/>
        </p:nvSpPr>
        <p:spPr>
          <a:xfrm>
            <a:off x="0" y="714356"/>
            <a:ext cx="285752" cy="35719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Умножение 13"/>
          <p:cNvSpPr/>
          <p:nvPr/>
        </p:nvSpPr>
        <p:spPr>
          <a:xfrm>
            <a:off x="0" y="714356"/>
            <a:ext cx="285752" cy="35719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64983 0.2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87032 0.2115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87032 0.2745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75209 0.25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58681 0.527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7915 0.6638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35834 0.411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57101 0.4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87032 0.4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27171 0.4844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CE7D4">
              <a:alpha val="69804"/>
            </a:srgb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Повторение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572560" cy="450059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86148"/>
                <a:gridCol w="2428892"/>
                <a:gridCol w="2857520"/>
              </a:tblGrid>
              <a:tr h="900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Часть речи</a:t>
                      </a:r>
                      <a:endParaRPr lang="ru-RU" sz="32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cap="none" spc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Ь пишется</a:t>
                      </a:r>
                      <a:endParaRPr lang="ru-RU" sz="3200"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cap="none" spc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Ь не пишется</a:t>
                      </a:r>
                      <a:endParaRPr lang="ru-RU" sz="3200"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900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Существительное</a:t>
                      </a:r>
                      <a:endParaRPr lang="ru-RU" sz="32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askerville Old Fac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askerville Old Fac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00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Прилагательное</a:t>
                      </a:r>
                      <a:endParaRPr lang="ru-RU" sz="32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askerville Old Fac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askerville Old Fac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00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Глагол</a:t>
                      </a:r>
                      <a:endParaRPr lang="ru-RU" sz="32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askerville Old Fac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askerville Old Fac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900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cap="none" spc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Наречие</a:t>
                      </a:r>
                      <a:endParaRPr lang="ru-RU" sz="3200" b="1" cap="none" spc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askerville Old Fac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2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Baskerville Old Fac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14282" y="3286100"/>
            <a:ext cx="6643734" cy="3571900"/>
          </a:xfrm>
          <a:prstGeom prst="cloudCallout">
            <a:avLst>
              <a:gd name="adj1" fmla="val 34056"/>
              <a:gd name="adj2" fmla="val -6763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Мягкий знак на конце наречий после шипящих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4714876" y="0"/>
            <a:ext cx="3357586" cy="3143272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CE7D4">
              <a:alpha val="69804"/>
            </a:srgbClr>
          </a:solidFill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Внимание – новое!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9804"/>
            </a:srgbClr>
          </a:solidFill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конце наречий после шипящих пишется мягкий знак, кроме трех исключений: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УЖ, ЗАМУЖ, НЕВТЕРПЕЖ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чь ,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S10190869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TS101908698</Template>
  <TotalTime>291</TotalTime>
  <Words>201</Words>
  <Application>Microsoft Office PowerPoint</Application>
  <PresentationFormat>Экран (4:3)</PresentationFormat>
  <Paragraphs>9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</vt:lpstr>
      <vt:lpstr>Arial</vt:lpstr>
      <vt:lpstr>Cambria</vt:lpstr>
      <vt:lpstr>Times New Roman</vt:lpstr>
      <vt:lpstr>Wingdings</vt:lpstr>
      <vt:lpstr>TS101908698</vt:lpstr>
      <vt:lpstr>TS101908698</vt:lpstr>
      <vt:lpstr>TS101908698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ПК</dc:creator>
  <cp:keywords/>
  <dc:description/>
  <cp:lastModifiedBy>User</cp:lastModifiedBy>
  <cp:revision>43</cp:revision>
  <dcterms:created xsi:type="dcterms:W3CDTF">2011-01-08T15:25:08Z</dcterms:created>
  <dcterms:modified xsi:type="dcterms:W3CDTF">2011-03-27T21:42:57Z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TC019086989991</vt:lpwstr>
  </property>
</Properties>
</file>