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1" r:id="rId5"/>
    <p:sldId id="263" r:id="rId6"/>
    <p:sldId id="265" r:id="rId7"/>
    <p:sldId id="267" r:id="rId8"/>
    <p:sldId id="269" r:id="rId9"/>
    <p:sldId id="271" r:id="rId10"/>
    <p:sldId id="273" r:id="rId11"/>
    <p:sldId id="278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65136-2649-4FE0-8A8F-E0F1005354C9}" type="datetimeFigureOut">
              <a:rPr lang="ru-RU" smtClean="0"/>
              <a:pPr/>
              <a:t>04.01.2011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55A99-F98E-4254-9462-03853693E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D6DB19-CB20-4CF6-87A3-27D50AAD5267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DCC4-75D9-4A40-8629-575EBE6B19E0}" type="datetimeFigureOut">
              <a:rPr lang="ru-RU" smtClean="0"/>
              <a:pPr/>
              <a:t>04.01.2011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BF3F8-5DEE-4E51-88E0-077D0D7ED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DCC4-75D9-4A40-8629-575EBE6B19E0}" type="datetimeFigureOut">
              <a:rPr lang="ru-RU" smtClean="0"/>
              <a:pPr/>
              <a:t>04.01.2011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BF3F8-5DEE-4E51-88E0-077D0D7ED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DCC4-75D9-4A40-8629-575EBE6B19E0}" type="datetimeFigureOut">
              <a:rPr lang="ru-RU" smtClean="0"/>
              <a:pPr/>
              <a:t>04.01.2011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BF3F8-5DEE-4E51-88E0-077D0D7ED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DCC4-75D9-4A40-8629-575EBE6B19E0}" type="datetimeFigureOut">
              <a:rPr lang="ru-RU" smtClean="0"/>
              <a:pPr/>
              <a:t>04.01.2011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BF3F8-5DEE-4E51-88E0-077D0D7ED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DCC4-75D9-4A40-8629-575EBE6B19E0}" type="datetimeFigureOut">
              <a:rPr lang="ru-RU" smtClean="0"/>
              <a:pPr/>
              <a:t>04.01.2011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BF3F8-5DEE-4E51-88E0-077D0D7ED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DCC4-75D9-4A40-8629-575EBE6B19E0}" type="datetimeFigureOut">
              <a:rPr lang="ru-RU" smtClean="0"/>
              <a:pPr/>
              <a:t>04.01.2011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BF3F8-5DEE-4E51-88E0-077D0D7ED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DCC4-75D9-4A40-8629-575EBE6B19E0}" type="datetimeFigureOut">
              <a:rPr lang="ru-RU" smtClean="0"/>
              <a:pPr/>
              <a:t>04.01.2011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BF3F8-5DEE-4E51-88E0-077D0D7ED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DCC4-75D9-4A40-8629-575EBE6B19E0}" type="datetimeFigureOut">
              <a:rPr lang="ru-RU" smtClean="0"/>
              <a:pPr/>
              <a:t>04.01.2011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BF3F8-5DEE-4E51-88E0-077D0D7ED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DCC4-75D9-4A40-8629-575EBE6B19E0}" type="datetimeFigureOut">
              <a:rPr lang="ru-RU" smtClean="0"/>
              <a:pPr/>
              <a:t>04.01.2011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BF3F8-5DEE-4E51-88E0-077D0D7ED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DCC4-75D9-4A40-8629-575EBE6B19E0}" type="datetimeFigureOut">
              <a:rPr lang="ru-RU" smtClean="0"/>
              <a:pPr/>
              <a:t>04.01.2011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BF3F8-5DEE-4E51-88E0-077D0D7ED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DCC4-75D9-4A40-8629-575EBE6B19E0}" type="datetimeFigureOut">
              <a:rPr lang="ru-RU" smtClean="0"/>
              <a:pPr/>
              <a:t>04.01.2011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BF3F8-5DEE-4E51-88E0-077D0D7ED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3DCC4-75D9-4A40-8629-575EBE6B19E0}" type="datetimeFigureOut">
              <a:rPr lang="ru-RU" smtClean="0"/>
              <a:pPr/>
              <a:t>04.01.2011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BF3F8-5DEE-4E51-88E0-077D0D7ED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class-fizika.narod.ru/7_class/7_davl/davl.gi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class-fizika.narod.ru/port21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Давление твердых тел, жидкостей и газов</a:t>
            </a:r>
            <a:r>
              <a:rPr lang="ru-RU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7 </a:t>
            </a:r>
            <a:r>
              <a:rPr lang="ru-RU" dirty="0" smtClean="0"/>
              <a:t>класс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" name="Picture 37" descr="pe00014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0"/>
            <a:ext cx="2133600" cy="145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4143404" cy="4483113"/>
          </a:xfrm>
          <a:solidFill>
            <a:schemeClr val="tx1"/>
          </a:solidFill>
          <a:ln>
            <a:solidFill>
              <a:srgbClr val="82F11D"/>
            </a:solidFill>
          </a:ln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Внутри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жидкости в любой ее точке существует 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давление,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обусловленное весом верхних слоев жидкости на нижние. Если рассматривать жидкость в состоянии покоя, т.е. не двигающуюся, то это давление можно назвать 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"весовым "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или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гидростатическим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давлением. На одном и том же уровне оно 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одинаково по всем направлениям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 и вверх в том числе /. С глубиной давление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увеличивается.</a:t>
            </a:r>
            <a:endParaRPr lang="ru-RU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class-fizika.narod.ru/7_class/7_davlsh/dav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357298"/>
            <a:ext cx="1909445" cy="196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lass-fizika.narod.ru/7_class/7_davlsh/2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571876"/>
            <a:ext cx="1223645" cy="564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class-fizika.narod.ru/7_class/7_davlsh/avl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286256"/>
            <a:ext cx="2379980" cy="1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43174" y="428604"/>
            <a:ext cx="350046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Давление жидкости</a:t>
            </a:r>
            <a:endParaRPr lang="ru-RU" sz="28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9"/>
          <p:cNvSpPr txBox="1">
            <a:spLocks noChangeArrowheads="1"/>
          </p:cNvSpPr>
          <p:nvPr/>
        </p:nvSpPr>
        <p:spPr bwMode="auto">
          <a:xfrm>
            <a:off x="1239838" y="423863"/>
            <a:ext cx="18192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142845" y="1785927"/>
            <a:ext cx="4929222" cy="1477328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E048E"/>
                </a:solidFill>
                <a:latin typeface="Times New Roman" pitchFamily="18" charset="0"/>
                <a:cs typeface="Times New Roman" pitchFamily="18" charset="0"/>
              </a:rPr>
              <a:t>1.Чтобы определить давление, надо силу, действующую перпендикулярно поверхности…</a:t>
            </a:r>
          </a:p>
          <a:p>
            <a:r>
              <a:rPr lang="ru-RU" dirty="0">
                <a:solidFill>
                  <a:srgbClr val="0E048E"/>
                </a:solidFill>
                <a:latin typeface="Times New Roman" pitchFamily="18" charset="0"/>
                <a:cs typeface="Times New Roman" pitchFamily="18" charset="0"/>
              </a:rPr>
              <a:t>А.  …умножить на площадь поверхности.</a:t>
            </a:r>
          </a:p>
          <a:p>
            <a:r>
              <a:rPr lang="ru-RU" dirty="0">
                <a:solidFill>
                  <a:srgbClr val="0E048E"/>
                </a:solidFill>
                <a:latin typeface="Times New Roman" pitchFamily="18" charset="0"/>
                <a:cs typeface="Times New Roman" pitchFamily="18" charset="0"/>
              </a:rPr>
              <a:t>Б.  … разделить на площадь поверхности.</a:t>
            </a:r>
          </a:p>
          <a:p>
            <a:r>
              <a:rPr lang="ru-RU" dirty="0">
                <a:solidFill>
                  <a:srgbClr val="0E048E"/>
                </a:solidFill>
                <a:latin typeface="Times New Roman" pitchFamily="18" charset="0"/>
                <a:cs typeface="Times New Roman" pitchFamily="18" charset="0"/>
              </a:rPr>
              <a:t>В.  …разделить на массу тела.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5357818" y="1857364"/>
            <a:ext cx="3392488" cy="1200329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0E048E"/>
                </a:solidFill>
                <a:latin typeface="Times New Roman" pitchFamily="18" charset="0"/>
                <a:cs typeface="Times New Roman" pitchFamily="18" charset="0"/>
              </a:rPr>
              <a:t>2.Вам даны два кирпича. Как следует их расположить, чтобы давление, оказываемое ими на пол, было максимальным?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571472" y="3500438"/>
            <a:ext cx="3786184" cy="1231106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dirty="0">
                <a:solidFill>
                  <a:srgbClr val="0E048E"/>
                </a:solidFill>
                <a:latin typeface="Times New Roman" pitchFamily="18" charset="0"/>
                <a:cs typeface="Times New Roman" pitchFamily="18" charset="0"/>
              </a:rPr>
              <a:t>3.Каким образом человек, стоящий на полу, может быстро удвоить свое давление на пол?</a:t>
            </a:r>
          </a:p>
          <a:p>
            <a:endParaRPr lang="ru-RU" sz="2000" b="1" dirty="0">
              <a:solidFill>
                <a:srgbClr val="502800"/>
              </a:solidFill>
            </a:endParaRPr>
          </a:p>
        </p:txBody>
      </p:sp>
      <p:sp>
        <p:nvSpPr>
          <p:cNvPr id="11270" name="Text Box 13"/>
          <p:cNvSpPr txBox="1">
            <a:spLocks noChangeArrowheads="1"/>
          </p:cNvSpPr>
          <p:nvPr/>
        </p:nvSpPr>
        <p:spPr bwMode="auto">
          <a:xfrm>
            <a:off x="1600200" y="2008188"/>
            <a:ext cx="7397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5000628" y="3571876"/>
            <a:ext cx="3929060" cy="92333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dirty="0">
                <a:solidFill>
                  <a:srgbClr val="0E048E"/>
                </a:solidFill>
                <a:latin typeface="Times New Roman" pitchFamily="18" charset="0"/>
                <a:cs typeface="Times New Roman" pitchFamily="18" charset="0"/>
              </a:rPr>
              <a:t>4.Для чего при вытаскивании гвоздей из доски подкладывают под клещи железную полоску или дощечку?</a:t>
            </a:r>
          </a:p>
        </p:txBody>
      </p:sp>
      <p:sp>
        <p:nvSpPr>
          <p:cNvPr id="9" name="WordArt 5"/>
          <p:cNvSpPr>
            <a:spLocks noChangeArrowheads="1" noChangeShapeType="1" noTextEdit="1"/>
          </p:cNvSpPr>
          <p:nvPr/>
        </p:nvSpPr>
        <p:spPr bwMode="auto">
          <a:xfrm>
            <a:off x="2071688" y="142875"/>
            <a:ext cx="4929187" cy="693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Подумайте :</a:t>
            </a:r>
          </a:p>
        </p:txBody>
      </p:sp>
      <p:pic>
        <p:nvPicPr>
          <p:cNvPr id="10" name="Picture 37" descr="pe00014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0"/>
            <a:ext cx="213360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animBg="1"/>
      <p:bldP spid="7179" grpId="0" animBg="1"/>
      <p:bldP spid="7180" grpId="0" animBg="1"/>
      <p:bldP spid="7182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prstTxWarp prst="textStop">
              <a:avLst/>
            </a:prstTxWarp>
            <a:normAutofit fontScale="90000"/>
          </a:bodyPr>
          <a:lstStyle/>
          <a:p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РЕШИМ ЗАДАЧКИ ?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Рисунок 261" descr="http://class-fizika.narod.ru/7_class/7_davlsh/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857232"/>
            <a:ext cx="3810000" cy="1771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85720" y="2571744"/>
            <a:ext cx="8643998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Мальчик давит на малый поршень сосуда с водой. Удержит ли другой мальчик большой поршень,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ребята действуют на поршень с одинаковой силой?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Из небольшого отверстия в боковой стенке сосуда вытекает струйка воды. Что произойдет с этой струёй, если сосуд начнет свободно падать? Сопротивлением окружающего воздуха пренебречь.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4929198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Почему водолазу при погружении на глубину необходимо подавать воздух в скафандр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давлением, равным давлению воды на глубине, на которой он находится?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Как изменяется объем пузырька воздуха, когда этот пузырек поднимается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 дна водоема на поверхность? Почему?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3357562"/>
            <a:ext cx="3571870" cy="1143018"/>
          </a:xfrm>
          <a:solidFill>
            <a:schemeClr val="tx1"/>
          </a:solidFill>
          <a:ln w="12700">
            <a:solidFill>
              <a:srgbClr val="2E1700"/>
            </a:solidFill>
          </a:ln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sz="2000" dirty="0" smtClean="0">
                <a:solidFill>
                  <a:srgbClr val="0E048E"/>
                </a:solidFill>
                <a:latin typeface="Times New Roman" pitchFamily="18" charset="0"/>
                <a:cs typeface="Times New Roman" pitchFamily="18" charset="0"/>
              </a:rPr>
              <a:t>3) Почему же результат действия силы разный?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929188" y="357188"/>
            <a:ext cx="3714750" cy="2214562"/>
            <a:chOff x="1031" y="5711"/>
            <a:chExt cx="4741" cy="288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031" y="5711"/>
              <a:ext cx="2160" cy="2520"/>
              <a:chOff x="1031" y="5711"/>
              <a:chExt cx="2160" cy="2520"/>
            </a:xfrm>
          </p:grpSpPr>
          <p:sp>
            <p:nvSpPr>
              <p:cNvPr id="3099" name="Oval 6"/>
              <p:cNvSpPr>
                <a:spLocks noChangeArrowheads="1"/>
              </p:cNvSpPr>
              <p:nvPr/>
            </p:nvSpPr>
            <p:spPr bwMode="auto">
              <a:xfrm>
                <a:off x="1751" y="5711"/>
                <a:ext cx="720" cy="72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FF"/>
                  </a:solidFill>
                </a:endParaRPr>
              </a:p>
            </p:txBody>
          </p:sp>
          <p:sp>
            <p:nvSpPr>
              <p:cNvPr id="3100" name="Line 7"/>
              <p:cNvSpPr>
                <a:spLocks noChangeShapeType="1"/>
              </p:cNvSpPr>
              <p:nvPr/>
            </p:nvSpPr>
            <p:spPr bwMode="auto">
              <a:xfrm>
                <a:off x="2111" y="6394"/>
                <a:ext cx="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1" name="Line 8"/>
              <p:cNvSpPr>
                <a:spLocks noChangeShapeType="1"/>
              </p:cNvSpPr>
              <p:nvPr/>
            </p:nvSpPr>
            <p:spPr bwMode="auto">
              <a:xfrm>
                <a:off x="1571" y="6762"/>
                <a:ext cx="10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2" name="Line 9"/>
              <p:cNvSpPr>
                <a:spLocks noChangeShapeType="1"/>
              </p:cNvSpPr>
              <p:nvPr/>
            </p:nvSpPr>
            <p:spPr bwMode="auto">
              <a:xfrm flipH="1">
                <a:off x="1751" y="7151"/>
                <a:ext cx="36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3" name="Line 10"/>
              <p:cNvSpPr>
                <a:spLocks noChangeShapeType="1"/>
              </p:cNvSpPr>
              <p:nvPr/>
            </p:nvSpPr>
            <p:spPr bwMode="auto">
              <a:xfrm>
                <a:off x="2111" y="7151"/>
                <a:ext cx="36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4" name="Oval 11"/>
              <p:cNvSpPr>
                <a:spLocks noChangeArrowheads="1"/>
              </p:cNvSpPr>
              <p:nvPr/>
            </p:nvSpPr>
            <p:spPr bwMode="auto">
              <a:xfrm>
                <a:off x="1571" y="7691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5" name="Oval 12"/>
              <p:cNvSpPr>
                <a:spLocks noChangeArrowheads="1"/>
              </p:cNvSpPr>
              <p:nvPr/>
            </p:nvSpPr>
            <p:spPr bwMode="auto">
              <a:xfrm>
                <a:off x="2471" y="7691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6" name="Line 13"/>
              <p:cNvSpPr>
                <a:spLocks noChangeShapeType="1"/>
              </p:cNvSpPr>
              <p:nvPr/>
            </p:nvSpPr>
            <p:spPr bwMode="auto">
              <a:xfrm>
                <a:off x="1031" y="7871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7" name="Line 14"/>
              <p:cNvSpPr>
                <a:spLocks noChangeShapeType="1"/>
              </p:cNvSpPr>
              <p:nvPr/>
            </p:nvSpPr>
            <p:spPr bwMode="auto">
              <a:xfrm>
                <a:off x="1931" y="7871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8" name="Line 15"/>
              <p:cNvSpPr>
                <a:spLocks noChangeShapeType="1"/>
              </p:cNvSpPr>
              <p:nvPr/>
            </p:nvSpPr>
            <p:spPr bwMode="auto">
              <a:xfrm>
                <a:off x="2831" y="7871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9" name="Freeform 16"/>
              <p:cNvSpPr>
                <a:spLocks/>
              </p:cNvSpPr>
              <p:nvPr/>
            </p:nvSpPr>
            <p:spPr bwMode="auto">
              <a:xfrm>
                <a:off x="1391" y="7871"/>
                <a:ext cx="631" cy="360"/>
              </a:xfrm>
              <a:custGeom>
                <a:avLst/>
                <a:gdLst>
                  <a:gd name="T0" fmla="*/ 24 w 780"/>
                  <a:gd name="T1" fmla="*/ 0 h 390"/>
                  <a:gd name="T2" fmla="*/ 24 w 780"/>
                  <a:gd name="T3" fmla="*/ 166 h 390"/>
                  <a:gd name="T4" fmla="*/ 170 w 780"/>
                  <a:gd name="T5" fmla="*/ 332 h 390"/>
                  <a:gd name="T6" fmla="*/ 316 w 780"/>
                  <a:gd name="T7" fmla="*/ 332 h 390"/>
                  <a:gd name="T8" fmla="*/ 461 w 780"/>
                  <a:gd name="T9" fmla="*/ 332 h 390"/>
                  <a:gd name="T10" fmla="*/ 607 w 780"/>
                  <a:gd name="T11" fmla="*/ 166 h 390"/>
                  <a:gd name="T12" fmla="*/ 607 w 780"/>
                  <a:gd name="T13" fmla="*/ 0 h 3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0"/>
                  <a:gd name="T22" fmla="*/ 0 h 390"/>
                  <a:gd name="T23" fmla="*/ 780 w 780"/>
                  <a:gd name="T24" fmla="*/ 390 h 3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0" h="390">
                    <a:moveTo>
                      <a:pt x="30" y="0"/>
                    </a:moveTo>
                    <a:cubicBezTo>
                      <a:pt x="15" y="60"/>
                      <a:pt x="0" y="120"/>
                      <a:pt x="30" y="180"/>
                    </a:cubicBezTo>
                    <a:cubicBezTo>
                      <a:pt x="60" y="240"/>
                      <a:pt x="150" y="330"/>
                      <a:pt x="210" y="360"/>
                    </a:cubicBezTo>
                    <a:cubicBezTo>
                      <a:pt x="270" y="390"/>
                      <a:pt x="330" y="360"/>
                      <a:pt x="390" y="360"/>
                    </a:cubicBezTo>
                    <a:cubicBezTo>
                      <a:pt x="450" y="360"/>
                      <a:pt x="510" y="390"/>
                      <a:pt x="570" y="360"/>
                    </a:cubicBezTo>
                    <a:cubicBezTo>
                      <a:pt x="630" y="330"/>
                      <a:pt x="720" y="240"/>
                      <a:pt x="750" y="180"/>
                    </a:cubicBezTo>
                    <a:cubicBezTo>
                      <a:pt x="780" y="120"/>
                      <a:pt x="750" y="30"/>
                      <a:pt x="750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0" name="Freeform 17"/>
              <p:cNvSpPr>
                <a:spLocks/>
              </p:cNvSpPr>
              <p:nvPr/>
            </p:nvSpPr>
            <p:spPr bwMode="auto">
              <a:xfrm>
                <a:off x="2291" y="7871"/>
                <a:ext cx="631" cy="360"/>
              </a:xfrm>
              <a:custGeom>
                <a:avLst/>
                <a:gdLst>
                  <a:gd name="T0" fmla="*/ 24 w 780"/>
                  <a:gd name="T1" fmla="*/ 0 h 390"/>
                  <a:gd name="T2" fmla="*/ 24 w 780"/>
                  <a:gd name="T3" fmla="*/ 166 h 390"/>
                  <a:gd name="T4" fmla="*/ 170 w 780"/>
                  <a:gd name="T5" fmla="*/ 332 h 390"/>
                  <a:gd name="T6" fmla="*/ 316 w 780"/>
                  <a:gd name="T7" fmla="*/ 332 h 390"/>
                  <a:gd name="T8" fmla="*/ 461 w 780"/>
                  <a:gd name="T9" fmla="*/ 332 h 390"/>
                  <a:gd name="T10" fmla="*/ 607 w 780"/>
                  <a:gd name="T11" fmla="*/ 166 h 390"/>
                  <a:gd name="T12" fmla="*/ 607 w 780"/>
                  <a:gd name="T13" fmla="*/ 0 h 3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0"/>
                  <a:gd name="T22" fmla="*/ 0 h 390"/>
                  <a:gd name="T23" fmla="*/ 780 w 780"/>
                  <a:gd name="T24" fmla="*/ 390 h 3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0" h="390">
                    <a:moveTo>
                      <a:pt x="30" y="0"/>
                    </a:moveTo>
                    <a:cubicBezTo>
                      <a:pt x="15" y="60"/>
                      <a:pt x="0" y="120"/>
                      <a:pt x="30" y="180"/>
                    </a:cubicBezTo>
                    <a:cubicBezTo>
                      <a:pt x="60" y="240"/>
                      <a:pt x="150" y="330"/>
                      <a:pt x="210" y="360"/>
                    </a:cubicBezTo>
                    <a:cubicBezTo>
                      <a:pt x="270" y="390"/>
                      <a:pt x="330" y="360"/>
                      <a:pt x="390" y="360"/>
                    </a:cubicBezTo>
                    <a:cubicBezTo>
                      <a:pt x="450" y="360"/>
                      <a:pt x="510" y="390"/>
                      <a:pt x="570" y="360"/>
                    </a:cubicBezTo>
                    <a:cubicBezTo>
                      <a:pt x="630" y="330"/>
                      <a:pt x="720" y="240"/>
                      <a:pt x="750" y="180"/>
                    </a:cubicBezTo>
                    <a:cubicBezTo>
                      <a:pt x="780" y="120"/>
                      <a:pt x="750" y="30"/>
                      <a:pt x="750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83" name="Line 18"/>
            <p:cNvSpPr>
              <a:spLocks noChangeShapeType="1"/>
            </p:cNvSpPr>
            <p:nvPr/>
          </p:nvSpPr>
          <p:spPr bwMode="auto">
            <a:xfrm>
              <a:off x="2172" y="8051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4" name="Line 19"/>
            <p:cNvSpPr>
              <a:spLocks noChangeShapeType="1"/>
            </p:cNvSpPr>
            <p:nvPr/>
          </p:nvSpPr>
          <p:spPr bwMode="auto">
            <a:xfrm>
              <a:off x="4271" y="7691"/>
              <a:ext cx="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5" name="Line 20"/>
            <p:cNvSpPr>
              <a:spLocks noChangeShapeType="1"/>
            </p:cNvSpPr>
            <p:nvPr/>
          </p:nvSpPr>
          <p:spPr bwMode="auto">
            <a:xfrm>
              <a:off x="4631" y="8411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6" name="Line 21"/>
            <p:cNvSpPr>
              <a:spLocks noChangeShapeType="1"/>
            </p:cNvSpPr>
            <p:nvPr/>
          </p:nvSpPr>
          <p:spPr bwMode="auto">
            <a:xfrm>
              <a:off x="2532" y="8411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22"/>
            <p:cNvGrpSpPr>
              <a:grpSpLocks/>
            </p:cNvGrpSpPr>
            <p:nvPr/>
          </p:nvGrpSpPr>
          <p:grpSpPr bwMode="auto">
            <a:xfrm>
              <a:off x="3551" y="5711"/>
              <a:ext cx="2221" cy="2160"/>
              <a:chOff x="3551" y="5711"/>
              <a:chExt cx="2221" cy="2160"/>
            </a:xfrm>
          </p:grpSpPr>
          <p:sp>
            <p:nvSpPr>
              <p:cNvPr id="3088" name="Oval 23"/>
              <p:cNvSpPr>
                <a:spLocks noChangeArrowheads="1"/>
              </p:cNvSpPr>
              <p:nvPr/>
            </p:nvSpPr>
            <p:spPr bwMode="auto">
              <a:xfrm>
                <a:off x="4271" y="5711"/>
                <a:ext cx="720" cy="72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9" name="Line 24"/>
              <p:cNvSpPr>
                <a:spLocks noChangeShapeType="1"/>
              </p:cNvSpPr>
              <p:nvPr/>
            </p:nvSpPr>
            <p:spPr bwMode="auto">
              <a:xfrm flipH="1">
                <a:off x="4271" y="6431"/>
                <a:ext cx="36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0" name="Line 25"/>
              <p:cNvSpPr>
                <a:spLocks noChangeShapeType="1"/>
              </p:cNvSpPr>
              <p:nvPr/>
            </p:nvSpPr>
            <p:spPr bwMode="auto">
              <a:xfrm flipH="1">
                <a:off x="3792" y="7151"/>
                <a:ext cx="54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1" name="Line 26"/>
              <p:cNvSpPr>
                <a:spLocks noChangeShapeType="1"/>
              </p:cNvSpPr>
              <p:nvPr/>
            </p:nvSpPr>
            <p:spPr bwMode="auto">
              <a:xfrm>
                <a:off x="4271" y="7151"/>
                <a:ext cx="36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2" name="Line 27"/>
              <p:cNvSpPr>
                <a:spLocks noChangeShapeType="1"/>
              </p:cNvSpPr>
              <p:nvPr/>
            </p:nvSpPr>
            <p:spPr bwMode="auto">
              <a:xfrm>
                <a:off x="4631" y="7331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3" name="Line 28"/>
              <p:cNvSpPr>
                <a:spLocks noChangeShapeType="1"/>
              </p:cNvSpPr>
              <p:nvPr/>
            </p:nvSpPr>
            <p:spPr bwMode="auto">
              <a:xfrm>
                <a:off x="3551" y="7871"/>
                <a:ext cx="222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4" name="Line 29"/>
              <p:cNvSpPr>
                <a:spLocks noChangeShapeType="1"/>
              </p:cNvSpPr>
              <p:nvPr/>
            </p:nvSpPr>
            <p:spPr bwMode="auto">
              <a:xfrm>
                <a:off x="3612" y="7691"/>
                <a:ext cx="1620" cy="0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5" name="Line 30"/>
              <p:cNvSpPr>
                <a:spLocks noChangeShapeType="1"/>
              </p:cNvSpPr>
              <p:nvPr/>
            </p:nvSpPr>
            <p:spPr bwMode="auto">
              <a:xfrm flipH="1" flipV="1">
                <a:off x="4091" y="6431"/>
                <a:ext cx="36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6" name="Line 31"/>
              <p:cNvSpPr>
                <a:spLocks noChangeShapeType="1"/>
              </p:cNvSpPr>
              <p:nvPr/>
            </p:nvSpPr>
            <p:spPr bwMode="auto">
              <a:xfrm flipH="1">
                <a:off x="3911" y="6431"/>
                <a:ext cx="18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7" name="Line 32"/>
              <p:cNvSpPr>
                <a:spLocks noChangeShapeType="1"/>
              </p:cNvSpPr>
              <p:nvPr/>
            </p:nvSpPr>
            <p:spPr bwMode="auto">
              <a:xfrm>
                <a:off x="4451" y="6611"/>
                <a:ext cx="18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8" name="Line 33"/>
              <p:cNvSpPr>
                <a:spLocks noChangeShapeType="1"/>
              </p:cNvSpPr>
              <p:nvPr/>
            </p:nvSpPr>
            <p:spPr bwMode="auto">
              <a:xfrm flipV="1">
                <a:off x="4631" y="6791"/>
                <a:ext cx="36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1000" name="Text Box 40"/>
          <p:cNvSpPr txBox="1">
            <a:spLocks noChangeArrowheads="1"/>
          </p:cNvSpPr>
          <p:nvPr/>
        </p:nvSpPr>
        <p:spPr bwMode="auto">
          <a:xfrm>
            <a:off x="357158" y="428604"/>
            <a:ext cx="3643313" cy="984885"/>
          </a:xfrm>
          <a:prstGeom prst="rect">
            <a:avLst/>
          </a:prstGeom>
          <a:solidFill>
            <a:schemeClr val="tx1"/>
          </a:solidFill>
          <a:ln w="12700" algn="ctr">
            <a:solidFill>
              <a:srgbClr val="2211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Как вы думаете одинаковы ли у мальчиков вес тела?</a:t>
            </a:r>
          </a:p>
          <a:p>
            <a:endParaRPr lang="ru-RU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1" name="Text Box 41"/>
          <p:cNvSpPr txBox="1">
            <a:spLocks noChangeArrowheads="1"/>
          </p:cNvSpPr>
          <p:nvPr/>
        </p:nvSpPr>
        <p:spPr bwMode="auto">
          <a:xfrm>
            <a:off x="428596" y="2000240"/>
            <a:ext cx="3643338" cy="984885"/>
          </a:xfrm>
          <a:prstGeom prst="rect">
            <a:avLst/>
          </a:prstGeom>
          <a:solidFill>
            <a:schemeClr val="tx1"/>
          </a:solidFill>
          <a:ln w="12700" algn="ctr">
            <a:solidFill>
              <a:srgbClr val="261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dirty="0">
                <a:solidFill>
                  <a:srgbClr val="0E048E"/>
                </a:solidFill>
                <a:latin typeface="Times New Roman" pitchFamily="18" charset="0"/>
                <a:cs typeface="Times New Roman" pitchFamily="18" charset="0"/>
              </a:rPr>
              <a:t>2) Одинаковой ли силой давят мальчики на снег?</a:t>
            </a:r>
          </a:p>
          <a:p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3078" name="Line 42"/>
          <p:cNvSpPr>
            <a:spLocks noChangeShapeType="1"/>
          </p:cNvSpPr>
          <p:nvPr/>
        </p:nvSpPr>
        <p:spPr bwMode="auto">
          <a:xfrm>
            <a:off x="3419475" y="1557338"/>
            <a:ext cx="647700" cy="719137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079" name="AutoShape 44"/>
          <p:cNvSpPr>
            <a:spLocks noChangeArrowheads="1"/>
          </p:cNvSpPr>
          <p:nvPr/>
        </p:nvSpPr>
        <p:spPr bwMode="auto">
          <a:xfrm>
            <a:off x="4143375" y="2214563"/>
            <a:ext cx="576263" cy="404812"/>
          </a:xfrm>
          <a:prstGeom prst="rightArrow">
            <a:avLst>
              <a:gd name="adj1" fmla="val 50000"/>
              <a:gd name="adj2" fmla="val 3558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Прямоугольник 39"/>
          <p:cNvSpPr>
            <a:spLocks noChangeArrowheads="1"/>
          </p:cNvSpPr>
          <p:nvPr/>
        </p:nvSpPr>
        <p:spPr bwMode="auto">
          <a:xfrm>
            <a:off x="4214810" y="3286123"/>
            <a:ext cx="4643440" cy="2831544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>
                <a:solidFill>
                  <a:srgbClr val="502800"/>
                </a:solidFill>
                <a:latin typeface="Tahoma" pitchFamily="34" charset="0"/>
              </a:rPr>
              <a:t/>
            </a:r>
            <a:br>
              <a:rPr lang="ru-RU" dirty="0">
                <a:solidFill>
                  <a:srgbClr val="502800"/>
                </a:solidFill>
                <a:latin typeface="Tahoma" pitchFamily="34" charset="0"/>
              </a:rPr>
            </a:br>
            <a:r>
              <a:rPr lang="ru-RU" sz="2000" dirty="0">
                <a:solidFill>
                  <a:srgbClr val="0E048E"/>
                </a:solidFill>
                <a:latin typeface="Times New Roman" pitchFamily="18" charset="0"/>
                <a:cs typeface="Times New Roman" pitchFamily="18" charset="0"/>
              </a:rPr>
              <a:t>У лыжника действие силы распределяется по площади касания снега и лыж, а у пешехода – снега и подошв. Однако площадь лыж больше площади подошв. Поэтому  и результат действие лыжника на снег проявляется в меньшей степени. Лыжник не проваливается на снегу.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uiExpand="1" build="p"/>
      <p:bldP spid="41000" grpId="0" animBg="1"/>
      <p:bldP spid="41001" grpId="0" animBg="1"/>
      <p:bldP spid="3079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143932" cy="556103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0000FF"/>
                </a:solidFill>
              </a:rPr>
              <a:t>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Действие силы на поверхность тела характеризуется давлением.</a:t>
            </a:r>
          </a:p>
        </p:txBody>
      </p:sp>
      <p:pic>
        <p:nvPicPr>
          <p:cNvPr id="4" name="Рисунок 3" descr="http://class-fizika.narod.ru/7_class/7_davl/davl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143108" y="2571744"/>
            <a:ext cx="1390650" cy="2071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00313" y="1357313"/>
            <a:ext cx="57150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Давление 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величина, равная отношению силы, действующей перпендикулярно поверхности,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к площади этой поверхности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Рисунок 5" descr="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071810"/>
            <a:ext cx="1643063" cy="12858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57188" y="4643438"/>
            <a:ext cx="76438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где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– давление, Па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F – приложенная сила давления, Н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S – площадь поверхности /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площадь опоры тела /, м2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9" name="AutoShape 33"/>
          <p:cNvSpPr>
            <a:spLocks noChangeArrowheads="1"/>
          </p:cNvSpPr>
          <p:nvPr/>
        </p:nvSpPr>
        <p:spPr bwMode="auto">
          <a:xfrm rot="5400000">
            <a:off x="1758137" y="3599657"/>
            <a:ext cx="576262" cy="377825"/>
          </a:xfrm>
          <a:prstGeom prst="rightArrow">
            <a:avLst>
              <a:gd name="adj1" fmla="val 50000"/>
              <a:gd name="adj2" fmla="val 381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610" name="AutoShape 34"/>
          <p:cNvSpPr>
            <a:spLocks noChangeArrowheads="1"/>
          </p:cNvSpPr>
          <p:nvPr/>
        </p:nvSpPr>
        <p:spPr bwMode="auto">
          <a:xfrm rot="5400000">
            <a:off x="1715274" y="1642256"/>
            <a:ext cx="503237" cy="361950"/>
          </a:xfrm>
          <a:prstGeom prst="rightArrow">
            <a:avLst>
              <a:gd name="adj1" fmla="val 50000"/>
              <a:gd name="adj2" fmla="val 3475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24611" name="AutoShape 35"/>
          <p:cNvSpPr>
            <a:spLocks noChangeArrowheads="1"/>
          </p:cNvSpPr>
          <p:nvPr/>
        </p:nvSpPr>
        <p:spPr bwMode="auto">
          <a:xfrm rot="5400000">
            <a:off x="1771630" y="5157800"/>
            <a:ext cx="576263" cy="404812"/>
          </a:xfrm>
          <a:prstGeom prst="rightArrow">
            <a:avLst>
              <a:gd name="adj1" fmla="val 50000"/>
              <a:gd name="adj2" fmla="val 355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Text Box 41"/>
          <p:cNvSpPr txBox="1">
            <a:spLocks noChangeArrowheads="1"/>
          </p:cNvSpPr>
          <p:nvPr/>
        </p:nvSpPr>
        <p:spPr bwMode="auto">
          <a:xfrm>
            <a:off x="735013" y="1863725"/>
            <a:ext cx="1028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126" name="Text Box 43"/>
          <p:cNvSpPr txBox="1">
            <a:spLocks noChangeArrowheads="1"/>
          </p:cNvSpPr>
          <p:nvPr/>
        </p:nvSpPr>
        <p:spPr bwMode="auto">
          <a:xfrm>
            <a:off x="411163" y="1690688"/>
            <a:ext cx="8477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285750" y="2071688"/>
            <a:ext cx="4000498" cy="1323439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Сила, которая оказывает давление на какую-либо поверхность, называется силой давления.</a:t>
            </a:r>
          </a:p>
        </p:txBody>
      </p:sp>
      <p:sp>
        <p:nvSpPr>
          <p:cNvPr id="5128" name="Text Box 45"/>
          <p:cNvSpPr txBox="1">
            <a:spLocks noChangeArrowheads="1"/>
          </p:cNvSpPr>
          <p:nvPr/>
        </p:nvSpPr>
        <p:spPr bwMode="auto">
          <a:xfrm>
            <a:off x="1187450" y="3500438"/>
            <a:ext cx="11017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4622" name="Rectangle 46"/>
          <p:cNvSpPr>
            <a:spLocks noChangeArrowheads="1"/>
          </p:cNvSpPr>
          <p:nvPr/>
        </p:nvSpPr>
        <p:spPr bwMode="auto">
          <a:xfrm>
            <a:off x="285750" y="214313"/>
            <a:ext cx="3984625" cy="1323975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000" b="1" dirty="0"/>
              <a:t>Все соприкасающиеся тела давят друг на друга или, как принято говорить, действуют друг на друга силой давления.</a:t>
            </a:r>
          </a:p>
        </p:txBody>
      </p:sp>
      <p:sp>
        <p:nvSpPr>
          <p:cNvPr id="24624" name="Rectangle 48"/>
          <p:cNvSpPr>
            <a:spLocks noChangeArrowheads="1"/>
          </p:cNvSpPr>
          <p:nvPr/>
        </p:nvSpPr>
        <p:spPr bwMode="auto">
          <a:xfrm>
            <a:off x="285750" y="5929313"/>
            <a:ext cx="4000498" cy="708025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Перпендикулярно</a:t>
            </a:r>
          </a:p>
          <a:p>
            <a:pPr algn="ctr"/>
            <a:r>
              <a:rPr lang="ru-RU" sz="2000" b="1" dirty="0"/>
              <a:t>поверхности.</a:t>
            </a:r>
          </a:p>
        </p:txBody>
      </p:sp>
      <p:sp>
        <p:nvSpPr>
          <p:cNvPr id="24625" name="Text Box 49"/>
          <p:cNvSpPr txBox="1">
            <a:spLocks noChangeArrowheads="1"/>
          </p:cNvSpPr>
          <p:nvPr/>
        </p:nvSpPr>
        <p:spPr bwMode="auto">
          <a:xfrm>
            <a:off x="285750" y="4143375"/>
            <a:ext cx="4000498" cy="67710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Как направлена сила давления?</a:t>
            </a:r>
          </a:p>
          <a:p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5133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286380" y="1285860"/>
          <a:ext cx="2500312" cy="4159250"/>
        </p:xfrm>
        <a:graphic>
          <a:graphicData uri="http://schemas.openxmlformats.org/presentationml/2006/ole">
            <p:oleObj spid="_x0000_s1026" name="Clip" r:id="rId3" imgW="3848040" imgH="54781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9" grpId="0" animBg="1"/>
      <p:bldP spid="24610" grpId="0" animBg="1"/>
      <p:bldP spid="24611" grpId="0" animBg="1"/>
      <p:bldP spid="24620" grpId="0" animBg="1"/>
      <p:bldP spid="24622" grpId="0" animBg="1"/>
      <p:bldP spid="24624" grpId="0" animBg="1"/>
      <p:bldP spid="246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>
                <a:solidFill>
                  <a:srgbClr val="0000FF"/>
                </a:solidFill>
              </a:rPr>
              <a:t/>
            </a:r>
            <a:br>
              <a:rPr lang="ru-RU" smtClean="0">
                <a:solidFill>
                  <a:srgbClr val="0000FF"/>
                </a:solidFill>
              </a:rPr>
            </a:br>
            <a:r>
              <a:rPr lang="ru-RU" smtClean="0">
                <a:solidFill>
                  <a:srgbClr val="0000FF"/>
                </a:solidFill>
              </a:rPr>
              <a:t/>
            </a:r>
            <a:br>
              <a:rPr lang="ru-RU" smtClean="0">
                <a:solidFill>
                  <a:srgbClr val="0000FF"/>
                </a:solidFill>
              </a:rPr>
            </a:br>
            <a:endParaRPr lang="ru-RU" smtClean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28604"/>
            <a:ext cx="7858125" cy="1271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чего зависит давление тела на поверхность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63" y="2071688"/>
            <a:ext cx="7858125" cy="1500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Почему заостренные предметы / иглы, зубы, клыки, когти, жала, ножи / очень хорошо колют и режут?</a:t>
            </a:r>
          </a:p>
        </p:txBody>
      </p:sp>
      <p:sp>
        <p:nvSpPr>
          <p:cNvPr id="6" name="Овал 5"/>
          <p:cNvSpPr/>
          <p:nvPr/>
        </p:nvSpPr>
        <p:spPr>
          <a:xfrm>
            <a:off x="1500188" y="3714750"/>
            <a:ext cx="7286625" cy="3000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 действия силы на поверхность зависит не только</a:t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ее величины, направления , точки приложения, но и от площади опоры давящего тела.</a:t>
            </a:r>
          </a:p>
        </p:txBody>
      </p:sp>
      <p:pic>
        <p:nvPicPr>
          <p:cNvPr id="6150" name="Picture 2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072063"/>
            <a:ext cx="928688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1" name="Picture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 l="31247" t="23338" r="29965" b="4225"/>
          <a:stretch>
            <a:fillRect/>
          </a:stretch>
        </p:blipFill>
        <p:spPr>
          <a:xfrm>
            <a:off x="142844" y="3500438"/>
            <a:ext cx="2678112" cy="3214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12" name="Picture 8" descr="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3500438"/>
            <a:ext cx="2592388" cy="309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7115" name="WordArt 11"/>
          <p:cNvSpPr>
            <a:spLocks noChangeArrowheads="1" noChangeShapeType="1" noTextEdit="1"/>
          </p:cNvSpPr>
          <p:nvPr/>
        </p:nvSpPr>
        <p:spPr bwMode="auto">
          <a:xfrm>
            <a:off x="1547813" y="188913"/>
            <a:ext cx="6172200" cy="5238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Для чего нужно уменьшать давление?</a:t>
            </a:r>
          </a:p>
        </p:txBody>
      </p:sp>
      <p:sp>
        <p:nvSpPr>
          <p:cNvPr id="47117" name="AutoShape 13"/>
          <p:cNvSpPr>
            <a:spLocks noChangeArrowheads="1"/>
          </p:cNvSpPr>
          <p:nvPr/>
        </p:nvSpPr>
        <p:spPr bwMode="auto">
          <a:xfrm rot="5400000">
            <a:off x="4265612" y="854076"/>
            <a:ext cx="665163" cy="341312"/>
          </a:xfrm>
          <a:prstGeom prst="rightArrow">
            <a:avLst>
              <a:gd name="adj1" fmla="val 50000"/>
              <a:gd name="adj2" fmla="val 4220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8" name="WordArt 14"/>
          <p:cNvSpPr>
            <a:spLocks noChangeArrowheads="1" noChangeShapeType="1" noTextEdit="1"/>
          </p:cNvSpPr>
          <p:nvPr/>
        </p:nvSpPr>
        <p:spPr bwMode="auto">
          <a:xfrm>
            <a:off x="395288" y="1268413"/>
            <a:ext cx="8407400" cy="7207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49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Чем больше площадь опоры, тем меньше давление</a:t>
            </a:r>
          </a:p>
        </p:txBody>
      </p:sp>
      <p:sp>
        <p:nvSpPr>
          <p:cNvPr id="47119" name="AutoShape 15"/>
          <p:cNvSpPr>
            <a:spLocks noChangeArrowheads="1"/>
          </p:cNvSpPr>
          <p:nvPr/>
        </p:nvSpPr>
        <p:spPr bwMode="auto">
          <a:xfrm rot="5400000">
            <a:off x="4311651" y="2189162"/>
            <a:ext cx="576262" cy="341313"/>
          </a:xfrm>
          <a:prstGeom prst="rightArrow">
            <a:avLst>
              <a:gd name="adj1" fmla="val 50000"/>
              <a:gd name="adj2" fmla="val 4220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20" name="WordArt 16"/>
          <p:cNvSpPr>
            <a:spLocks noChangeArrowheads="1" noChangeShapeType="1" noTextEdit="1"/>
          </p:cNvSpPr>
          <p:nvPr/>
        </p:nvSpPr>
        <p:spPr bwMode="auto">
          <a:xfrm>
            <a:off x="3635375" y="2708275"/>
            <a:ext cx="1871663" cy="5238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3516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Подумайте:</a:t>
            </a:r>
          </a:p>
        </p:txBody>
      </p:sp>
      <p:pic>
        <p:nvPicPr>
          <p:cNvPr id="47121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92438" y="3500438"/>
            <a:ext cx="3092450" cy="3168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5" grpId="0"/>
      <p:bldP spid="47117" grpId="0" animBg="1"/>
      <p:bldP spid="47118" grpId="0"/>
      <p:bldP spid="47119" grpId="0" animBg="1"/>
      <p:bldP spid="471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428736"/>
            <a:ext cx="4000528" cy="2857521"/>
          </a:xfrm>
          <a:solidFill>
            <a:schemeClr val="tx1"/>
          </a:solidFill>
          <a:ln>
            <a:solidFill>
              <a:srgbClr val="FFC000"/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Газы</a:t>
            </a:r>
            <a:r>
              <a:rPr lang="ru-RU" sz="26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отличии от твердых тел и жидкостей, заполняют весь предоставленный им объем, например стальной баллон для хранения газом, камеру автомобильной шины или волейбольного мяча. При этом газ оказывает </a:t>
            </a:r>
            <a:r>
              <a:rPr lang="ru-RU" sz="2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давление </a:t>
            </a:r>
            <a:r>
              <a:rPr lang="ru-RU" sz="26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стенки, дно и крышку баллона , камеры или любого  другого тела в котором он находится . </a:t>
            </a:r>
            <a:r>
              <a:rPr lang="ru-RU" sz="2600" dirty="0">
                <a:solidFill>
                  <a:schemeClr val="bg2">
                    <a:lumMod val="75000"/>
                  </a:schemeClr>
                </a:solidFill>
              </a:rPr>
              <a:t> </a:t>
            </a:r>
          </a:p>
        </p:txBody>
      </p:sp>
      <p:pic>
        <p:nvPicPr>
          <p:cNvPr id="5" name="Рисунок 4" descr="http://class-fizika.narod.ru/7_class/7_davlgas/gas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500174"/>
            <a:ext cx="271464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pages.marsu.ru/iac/resurs/terentieva/davlenie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429132"/>
            <a:ext cx="200025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57356" y="571480"/>
            <a:ext cx="429515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Давление газа</a:t>
            </a:r>
            <a:endParaRPr lang="ru-RU" sz="36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</a:rPr>
              <a:t>ЗАКОН ПАСКАЛЯ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ttp://class-fizika.narod.ru/7_class/7_paskal/6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1909445" cy="2164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3643314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Блез Паскаль( 1623 - 1662 )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1714488"/>
            <a:ext cx="5500694" cy="1323439"/>
          </a:xfrm>
          <a:prstGeom prst="rect">
            <a:avLst/>
          </a:prstGeom>
          <a:solidFill>
            <a:schemeClr val="tx1"/>
          </a:solidFill>
          <a:ln>
            <a:solidFill>
              <a:srgbClr val="82F11D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Давление, производимое на жидкость или газ, передается в любую точку жидкости или газа одинаково по всем направлениям.</a:t>
            </a:r>
            <a:b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class-fizika.narod.ru/7_class/7_paskal/6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4143380"/>
            <a:ext cx="157163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714744" y="3429001"/>
            <a:ext cx="5000660" cy="3139321"/>
          </a:xfrm>
          <a:prstGeom prst="rect">
            <a:avLst/>
          </a:prstGeom>
          <a:solidFill>
            <a:schemeClr val="tx1"/>
          </a:solidFill>
          <a:ln w="9525">
            <a:solidFill>
              <a:srgbClr val="82F11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1648 году то, что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давление жидкости зависит от высоты ее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столба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продемонстрировал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Блез Паскаль.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вставил в закрытую бочку, наполненную водой, трубку диаметром 1 см2, длиной 5 м и, поднявшись на балкон второго этажа дома, вылил в эту трубку кружку воды. Когда вода в ней поднялась до высоты ~ 4 метра, давление воды увеличилось настолько, что в крепкой дубовой бочке образовались щели, через которые потекла вода.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3" descr="http://class-fizika.narod.ru/7_class/7_paskal/51.jpg"/>
          <p:cNvPicPr>
            <a:picLocks noGrp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85720" y="4143380"/>
            <a:ext cx="128588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КАКИХ ТЕХНИЧЕСКИХ УСТРОЙСТВАХ ИСПОЛЬЗУЕТСЯ ЗАКОН ПАСКАЛЯ ?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class-fizika.narod.ru/7_class/7_paskal/7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1809750" cy="1971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3357562"/>
            <a:ext cx="2683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гидравлические прессы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class-fizika.narod.ru/7_class/7_paskal/7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071546"/>
            <a:ext cx="1857388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357554" y="3214686"/>
            <a:ext cx="2643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Гидравлический мультипликатор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class-fizika.narod.ru/7_class/7_paskal/9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071546"/>
            <a:ext cx="1909445" cy="2259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6005256" y="3571876"/>
            <a:ext cx="3138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гидравлические подъемники</a:t>
            </a:r>
            <a:endParaRPr lang="ru-RU" dirty="0"/>
          </a:p>
        </p:txBody>
      </p:sp>
      <p:pic>
        <p:nvPicPr>
          <p:cNvPr id="10" name="Рисунок 9" descr="http://class-fizika.narod.ru/7_class/7_paskal/10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929066"/>
            <a:ext cx="1909445" cy="19634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00034" y="5929330"/>
            <a:ext cx="20717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заправочные агрегаты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http://class-fizika.narod.ru/7_class/7_paskal/112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4000504"/>
            <a:ext cx="1909445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285984" y="5857892"/>
            <a:ext cx="29289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опрыскиватели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http://class-fizika.narod.ru/7_class/7_paskal/121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8445" y="4071943"/>
            <a:ext cx="3234083" cy="1785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072066" y="6072206"/>
            <a:ext cx="3571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системы водоснабжения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465</Words>
  <Application>Microsoft Office PowerPoint</Application>
  <PresentationFormat>Экран (4:3)</PresentationFormat>
  <Paragraphs>47</Paragraphs>
  <Slides>12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Clip</vt:lpstr>
      <vt:lpstr>Давление твердых тел, жидкостей и газов. 7 класс  </vt:lpstr>
      <vt:lpstr>Слайд 2</vt:lpstr>
      <vt:lpstr>Слайд 3</vt:lpstr>
      <vt:lpstr>Слайд 4</vt:lpstr>
      <vt:lpstr>Слайд 5</vt:lpstr>
      <vt:lpstr>Слайд 6</vt:lpstr>
      <vt:lpstr>Слайд 7</vt:lpstr>
      <vt:lpstr>ЗАКОН ПАСКАЛЯ </vt:lpstr>
      <vt:lpstr>В КАКИХ ТЕХНИЧЕСКИХ УСТРОЙСТВАХ ИСПОЛЬЗУЕТСЯ ЗАКОН ПАСКАЛЯ ? </vt:lpstr>
      <vt:lpstr>Слайд 10</vt:lpstr>
      <vt:lpstr>Слайд 11</vt:lpstr>
      <vt:lpstr>РЕШИМ ЗАДАЧКИ ?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Давление твердых тел, жидкостей и газов. </dc:title>
  <dc:creator>Admin</dc:creator>
  <cp:lastModifiedBy>Admin</cp:lastModifiedBy>
  <cp:revision>15</cp:revision>
  <dcterms:created xsi:type="dcterms:W3CDTF">2011-01-03T08:53:51Z</dcterms:created>
  <dcterms:modified xsi:type="dcterms:W3CDTF">2011-01-04T07:09:04Z</dcterms:modified>
</cp:coreProperties>
</file>