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737" autoAdjust="0"/>
  </p:normalViewPr>
  <p:slideViewPr>
    <p:cSldViewPr>
      <p:cViewPr varScale="1">
        <p:scale>
          <a:sx n="45" d="100"/>
          <a:sy n="45" d="100"/>
        </p:scale>
        <p:origin x="-11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156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BEF5E-B75F-4A88-A3CC-C367D00E399F}" type="datetimeFigureOut">
              <a:rPr lang="ru-RU" smtClean="0"/>
              <a:t>09.01.2011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3D35-89A1-406E-B926-92FFBBC62D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18FBD-8B40-4227-AC84-B47A6638AA15}" type="datetimeFigureOut">
              <a:rPr lang="ru-RU" smtClean="0"/>
              <a:t>09.01.2011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5AD65-448F-4A68-9FFC-675CAF24DA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B84F-F03E-4F22-8073-9A4563F4D567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66C4-58BB-4C01-8D5A-8BA9AD3CB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B84F-F03E-4F22-8073-9A4563F4D567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66C4-58BB-4C01-8D5A-8BA9AD3CB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B84F-F03E-4F22-8073-9A4563F4D567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66C4-58BB-4C01-8D5A-8BA9AD3CB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B84F-F03E-4F22-8073-9A4563F4D567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66C4-58BB-4C01-8D5A-8BA9AD3CB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B84F-F03E-4F22-8073-9A4563F4D567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66C4-58BB-4C01-8D5A-8BA9AD3CB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B84F-F03E-4F22-8073-9A4563F4D567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66C4-58BB-4C01-8D5A-8BA9AD3CB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B84F-F03E-4F22-8073-9A4563F4D567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66C4-58BB-4C01-8D5A-8BA9AD3CB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B84F-F03E-4F22-8073-9A4563F4D567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66C4-58BB-4C01-8D5A-8BA9AD3CB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B84F-F03E-4F22-8073-9A4563F4D567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66C4-58BB-4C01-8D5A-8BA9AD3CB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B84F-F03E-4F22-8073-9A4563F4D567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66C4-58BB-4C01-8D5A-8BA9AD3CB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B84F-F03E-4F22-8073-9A4563F4D567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66C4-58BB-4C01-8D5A-8BA9AD3CB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8B84F-F03E-4F22-8073-9A4563F4D567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E66C4-58BB-4C01-8D5A-8BA9AD3CB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Петр </a:t>
            </a:r>
            <a:r>
              <a:rPr lang="en-US" dirty="0" smtClean="0"/>
              <a:t>I</a:t>
            </a:r>
            <a:r>
              <a:rPr lang="ru-RU" dirty="0" err="1" smtClean="0"/>
              <a:t>ю</a:t>
            </a:r>
            <a:r>
              <a:rPr lang="ru-RU" dirty="0" smtClean="0"/>
              <a:t> Россия на рубеже веков.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ЛЕНА\Мои документы\Мои документы\My Documents\фоновые рисунки\Фоновые рисунки\21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Documents and Settings\ЛЕНА\Рабочий стол\ria046i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5" y="785798"/>
            <a:ext cx="4572032" cy="5088229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5357822" y="857236"/>
            <a:ext cx="3252783" cy="471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Петр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lang="ru-RU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Россия на рубеже веков.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928802"/>
            <a:ext cx="7643866" cy="3929090"/>
          </a:xfrm>
        </p:spPr>
        <p:txBody>
          <a:bodyPr/>
          <a:lstStyle/>
          <a:p>
            <a:r>
              <a:rPr lang="ru-RU" dirty="0" smtClean="0"/>
              <a:t>1 – А</a:t>
            </a:r>
          </a:p>
          <a:p>
            <a:r>
              <a:rPr lang="ru-RU" dirty="0" smtClean="0"/>
              <a:t>2 – Б</a:t>
            </a:r>
          </a:p>
          <a:p>
            <a:r>
              <a:rPr lang="ru-RU" dirty="0" smtClean="0"/>
              <a:t>3 – Б</a:t>
            </a:r>
          </a:p>
          <a:p>
            <a:r>
              <a:rPr lang="ru-RU" dirty="0" smtClean="0"/>
              <a:t>4 – Б</a:t>
            </a:r>
          </a:p>
          <a:p>
            <a:r>
              <a:rPr lang="ru-RU" dirty="0" smtClean="0"/>
              <a:t>5  - А</a:t>
            </a:r>
          </a:p>
          <a:p>
            <a:endParaRPr lang="ru-RU" dirty="0"/>
          </a:p>
        </p:txBody>
      </p:sp>
      <p:pic>
        <p:nvPicPr>
          <p:cNvPr id="12290" name="Picture 2" descr="C:\Documents and Settings\ЛЕНА\Мои документы\Мои документы\My Documents\фоновые рисунки\Фоновые рисунки\21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501122" cy="6215106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866748" y="2081202"/>
            <a:ext cx="7643866" cy="392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– 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– Б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– Б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– Б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 - 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857232"/>
            <a:ext cx="5857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Ответы на тест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параграфы 12-13, </a:t>
            </a:r>
            <a:endParaRPr lang="ru-RU" dirty="0" smtClean="0"/>
          </a:p>
          <a:p>
            <a:r>
              <a:rPr lang="ru-RU" dirty="0" smtClean="0"/>
              <a:t>таблица</a:t>
            </a:r>
            <a:r>
              <a:rPr lang="ru-RU" dirty="0" smtClean="0"/>
              <a:t>, новые слова, </a:t>
            </a:r>
            <a:endParaRPr lang="ru-RU" dirty="0" smtClean="0"/>
          </a:p>
          <a:p>
            <a:r>
              <a:rPr lang="ru-RU" dirty="0" smtClean="0"/>
              <a:t>* сообщение </a:t>
            </a:r>
            <a:r>
              <a:rPr lang="ru-RU" dirty="0" smtClean="0"/>
              <a:t>«Реорганизация армии»</a:t>
            </a:r>
            <a:endParaRPr lang="ru-RU" dirty="0"/>
          </a:p>
        </p:txBody>
      </p:sp>
      <p:pic>
        <p:nvPicPr>
          <p:cNvPr id="13314" name="Picture 2" descr="C:\Documents and Settings\ЛЕНА\Мои документы\Мои документы\My Documents\фоновые рисунки\Фоновые рисунки\21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57280"/>
            <a:ext cx="9144000" cy="77152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28662" y="500042"/>
            <a:ext cx="72152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Домашнее задание 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1714488"/>
            <a:ext cx="72152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Параграф  13</a:t>
            </a:r>
            <a:r>
              <a:rPr lang="ru-RU" sz="3600" dirty="0" smtClean="0">
                <a:solidFill>
                  <a:schemeClr val="bg1"/>
                </a:solidFill>
              </a:rPr>
              <a:t>, 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таблица, новые слова, 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* сообщение «Реорганизация армии»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>Предпосылки петровских преобразований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6" y="1571614"/>
            <a:ext cx="8572559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785787" y="1857367"/>
            <a:ext cx="81439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</a:rPr>
              <a:t>Усилению западного влияния на Россию в </a:t>
            </a:r>
            <a:r>
              <a:rPr lang="en-US" sz="2000" b="1" dirty="0">
                <a:solidFill>
                  <a:schemeClr val="bg1"/>
                </a:solidFill>
              </a:rPr>
              <a:t>XVII</a:t>
            </a:r>
            <a:r>
              <a:rPr lang="ru-RU" sz="2000" b="1" dirty="0">
                <a:solidFill>
                  <a:schemeClr val="bg1"/>
                </a:solidFill>
              </a:rPr>
              <a:t> в способствовали:</a:t>
            </a:r>
          </a:p>
          <a:p>
            <a:pPr lvl="0">
              <a:lnSpc>
                <a:spcPct val="150000"/>
              </a:lnSpc>
            </a:pPr>
            <a:r>
              <a:rPr lang="ru-RU" sz="2000" dirty="0">
                <a:solidFill>
                  <a:schemeClr val="bg1"/>
                </a:solidFill>
              </a:rPr>
              <a:t>Постоянные войны России с Польшей и Швецией;</a:t>
            </a:r>
          </a:p>
          <a:p>
            <a:pPr lvl="0">
              <a:lnSpc>
                <a:spcPct val="150000"/>
              </a:lnSpc>
            </a:pPr>
            <a:r>
              <a:rPr lang="ru-RU" sz="2000" dirty="0">
                <a:solidFill>
                  <a:schemeClr val="bg1"/>
                </a:solidFill>
              </a:rPr>
              <a:t>Долгое пребывание поляков в России в 1605 – 1612 гг.;</a:t>
            </a:r>
          </a:p>
          <a:p>
            <a:pPr lvl="0">
              <a:lnSpc>
                <a:spcPct val="150000"/>
              </a:lnSpc>
            </a:pPr>
            <a:r>
              <a:rPr lang="ru-RU" sz="2000" dirty="0">
                <a:solidFill>
                  <a:schemeClr val="bg1"/>
                </a:solidFill>
              </a:rPr>
              <a:t>Приглашение царями на службу зарубежных специалистов;</a:t>
            </a:r>
          </a:p>
          <a:p>
            <a:pPr lvl="0">
              <a:lnSpc>
                <a:spcPct val="150000"/>
              </a:lnSpc>
            </a:pPr>
            <a:r>
              <a:rPr lang="ru-RU" sz="2000" dirty="0">
                <a:solidFill>
                  <a:schemeClr val="bg1"/>
                </a:solidFill>
              </a:rPr>
              <a:t>Стремление западных предпринимателей вкладывать капиталы в развитие российской экономики;</a:t>
            </a:r>
          </a:p>
          <a:p>
            <a:pPr lvl="0">
              <a:lnSpc>
                <a:spcPct val="150000"/>
              </a:lnSpc>
            </a:pPr>
            <a:r>
              <a:rPr lang="ru-RU" sz="2000" dirty="0">
                <a:solidFill>
                  <a:schemeClr val="bg1"/>
                </a:solidFill>
              </a:rPr>
              <a:t>Стремительное формирование всероссийского рынка;</a:t>
            </a:r>
          </a:p>
          <a:p>
            <a:pPr lvl="0">
              <a:lnSpc>
                <a:spcPct val="150000"/>
              </a:lnSpc>
            </a:pPr>
            <a:r>
              <a:rPr lang="ru-RU" sz="2000" dirty="0">
                <a:solidFill>
                  <a:schemeClr val="bg1"/>
                </a:solidFill>
              </a:rPr>
              <a:t>Снятие Россией таможенных барьеров;</a:t>
            </a:r>
          </a:p>
          <a:p>
            <a:pPr lvl="0">
              <a:lnSpc>
                <a:spcPct val="150000"/>
              </a:lnSpc>
            </a:pPr>
            <a:r>
              <a:rPr lang="ru-RU" sz="2000" dirty="0">
                <a:solidFill>
                  <a:schemeClr val="bg1"/>
                </a:solidFill>
              </a:rPr>
              <a:t>Присоединение Левобережной Украины и Киева к России.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Реформирование России в правление Алексея Михайловича </a:t>
            </a:r>
            <a:endParaRPr lang="ru-RU" dirty="0"/>
          </a:p>
        </p:txBody>
      </p:sp>
      <p:pic>
        <p:nvPicPr>
          <p:cNvPr id="4098" name="Picture 2" descr="C:\Documents and Settings\ЛЕНА\Мои документы\Мои документы\My Documents\фоновые рисунки\Фоновые рисунки\2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8572559" cy="471490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1857364"/>
            <a:ext cx="828680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Кто были эти люди, </a:t>
            </a:r>
            <a:r>
              <a:rPr lang="ru-RU" sz="3600" dirty="0" smtClean="0">
                <a:solidFill>
                  <a:schemeClr val="bg1"/>
                </a:solidFill>
              </a:rPr>
              <a:t>какой </a:t>
            </a:r>
            <a:r>
              <a:rPr lang="ru-RU" sz="3600" dirty="0" smtClean="0">
                <a:solidFill>
                  <a:schemeClr val="bg1"/>
                </a:solidFill>
              </a:rPr>
              <a:t>вклад они внесли  </a:t>
            </a:r>
            <a:r>
              <a:rPr lang="ru-RU" sz="3600" dirty="0" smtClean="0">
                <a:solidFill>
                  <a:schemeClr val="bg1"/>
                </a:solidFill>
              </a:rPr>
              <a:t>в </a:t>
            </a:r>
            <a:r>
              <a:rPr lang="ru-RU" sz="3600" dirty="0" smtClean="0">
                <a:solidFill>
                  <a:schemeClr val="bg1"/>
                </a:solidFill>
              </a:rPr>
              <a:t>историю России</a:t>
            </a:r>
            <a:r>
              <a:rPr lang="ru-RU" sz="3600" dirty="0" smtClean="0">
                <a:solidFill>
                  <a:schemeClr val="bg1"/>
                </a:solidFill>
              </a:rPr>
              <a:t>?</a:t>
            </a:r>
          </a:p>
          <a:p>
            <a:endParaRPr lang="ru-RU" sz="4000" b="1" i="1" dirty="0" smtClean="0">
              <a:solidFill>
                <a:schemeClr val="bg1"/>
              </a:solidFill>
            </a:endParaRPr>
          </a:p>
          <a:p>
            <a:r>
              <a:rPr lang="ru-RU" sz="4000" b="1" i="1" dirty="0" smtClean="0">
                <a:solidFill>
                  <a:schemeClr val="bg1"/>
                </a:solidFill>
              </a:rPr>
              <a:t>1 </a:t>
            </a:r>
            <a:r>
              <a:rPr lang="ru-RU" sz="4000" b="1" i="1" dirty="0" smtClean="0">
                <a:solidFill>
                  <a:schemeClr val="bg1"/>
                </a:solidFill>
              </a:rPr>
              <a:t>гр.</a:t>
            </a:r>
            <a:r>
              <a:rPr lang="ru-RU" sz="4000" dirty="0" smtClean="0">
                <a:solidFill>
                  <a:schemeClr val="bg1"/>
                </a:solidFill>
              </a:rPr>
              <a:t> – А. </a:t>
            </a:r>
            <a:r>
              <a:rPr lang="ru-RU" sz="4000" dirty="0" err="1" smtClean="0">
                <a:solidFill>
                  <a:schemeClr val="bg1"/>
                </a:solidFill>
              </a:rPr>
              <a:t>Ордин</a:t>
            </a:r>
            <a:r>
              <a:rPr lang="ru-RU" sz="4000" dirty="0" smtClean="0">
                <a:solidFill>
                  <a:schemeClr val="bg1"/>
                </a:solidFill>
              </a:rPr>
              <a:t> – </a:t>
            </a:r>
            <a:r>
              <a:rPr lang="ru-RU" sz="4000" dirty="0" err="1" smtClean="0">
                <a:solidFill>
                  <a:schemeClr val="bg1"/>
                </a:solidFill>
              </a:rPr>
              <a:t>Нащокин</a:t>
            </a:r>
            <a:r>
              <a:rPr lang="ru-RU" sz="4000" dirty="0" smtClean="0">
                <a:solidFill>
                  <a:schemeClr val="bg1"/>
                </a:solidFill>
              </a:rPr>
              <a:t>         </a:t>
            </a:r>
            <a:endParaRPr lang="ru-RU" sz="4000" dirty="0" smtClean="0">
              <a:solidFill>
                <a:schemeClr val="bg1"/>
              </a:solidFill>
            </a:endParaRPr>
          </a:p>
          <a:p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b="1" i="1" dirty="0" smtClean="0">
                <a:solidFill>
                  <a:schemeClr val="bg1"/>
                </a:solidFill>
              </a:rPr>
              <a:t>2 гр.</a:t>
            </a:r>
            <a:r>
              <a:rPr lang="ru-RU" sz="4000" dirty="0" smtClean="0">
                <a:solidFill>
                  <a:schemeClr val="bg1"/>
                </a:solidFill>
              </a:rPr>
              <a:t> – В. </a:t>
            </a:r>
            <a:r>
              <a:rPr lang="ru-RU" sz="4000" dirty="0" err="1" smtClean="0">
                <a:solidFill>
                  <a:schemeClr val="bg1"/>
                </a:solidFill>
              </a:rPr>
              <a:t>Голицин</a:t>
            </a:r>
            <a:r>
              <a:rPr lang="ru-RU" sz="4000" dirty="0" smtClean="0">
                <a:solidFill>
                  <a:schemeClr val="bg1"/>
                </a:solidFill>
              </a:rPr>
              <a:t>          </a:t>
            </a:r>
            <a:endParaRPr lang="ru-RU" sz="4000" dirty="0" smtClean="0">
              <a:solidFill>
                <a:schemeClr val="bg1"/>
              </a:solidFill>
            </a:endParaRPr>
          </a:p>
          <a:p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b="1" i="1" dirty="0" smtClean="0">
                <a:solidFill>
                  <a:schemeClr val="bg1"/>
                </a:solidFill>
              </a:rPr>
              <a:t>3 гр.</a:t>
            </a:r>
            <a:r>
              <a:rPr lang="ru-RU" sz="4000" dirty="0" smtClean="0">
                <a:solidFill>
                  <a:schemeClr val="bg1"/>
                </a:solidFill>
              </a:rPr>
              <a:t> – Ю. </a:t>
            </a:r>
            <a:r>
              <a:rPr lang="ru-RU" sz="4000" dirty="0" err="1" smtClean="0">
                <a:solidFill>
                  <a:schemeClr val="bg1"/>
                </a:solidFill>
              </a:rPr>
              <a:t>Крижанич</a:t>
            </a:r>
            <a:endParaRPr lang="ru-RU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57224" y="357167"/>
            <a:ext cx="7772400" cy="1214446"/>
          </a:xfrm>
        </p:spPr>
        <p:txBody>
          <a:bodyPr/>
          <a:lstStyle/>
          <a:p>
            <a:r>
              <a:rPr lang="ru-RU" i="1" u="sng" dirty="0" smtClean="0"/>
              <a:t> </a:t>
            </a:r>
            <a:r>
              <a:rPr lang="ru-RU" u="sng" dirty="0" smtClean="0"/>
              <a:t>Словарные слова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Рекрутская </a:t>
            </a:r>
            <a:r>
              <a:rPr lang="ru-RU" dirty="0" smtClean="0"/>
              <a:t>повинность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постоянная </a:t>
            </a:r>
            <a:r>
              <a:rPr lang="ru-RU" dirty="0" smtClean="0"/>
              <a:t>армия</a:t>
            </a:r>
          </a:p>
          <a:p>
            <a:r>
              <a:rPr lang="ru-RU" dirty="0" smtClean="0"/>
              <a:t> </a:t>
            </a:r>
            <a:r>
              <a:rPr lang="ru-RU" dirty="0" smtClean="0"/>
              <a:t>наемная </a:t>
            </a:r>
            <a:r>
              <a:rPr lang="ru-RU" dirty="0" smtClean="0"/>
              <a:t>армия</a:t>
            </a:r>
          </a:p>
          <a:p>
            <a:r>
              <a:rPr lang="ru-RU" dirty="0" smtClean="0"/>
              <a:t>регентство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170" name="Picture 2" descr="C:\Documents and Settings\ЛЕНА\Мои документы\Мои документы\My Documents\фоновые рисунки\Фоновые рисунки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8143932" cy="5000660"/>
          </a:xfrm>
          <a:prstGeom prst="rect">
            <a:avLst/>
          </a:prstGeom>
          <a:noFill/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1071538" y="1928802"/>
            <a:ext cx="7286676" cy="4071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Рекрутская повинность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Постоянная армия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Наемная армия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Регентство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928670"/>
            <a:ext cx="7358114" cy="514353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Информация:</a:t>
            </a:r>
            <a:endParaRPr lang="ru-RU" dirty="0" smtClean="0"/>
          </a:p>
          <a:p>
            <a:r>
              <a:rPr lang="ru-RU" dirty="0" smtClean="0"/>
              <a:t>Годы жизни – 1672 – 1725 гг.</a:t>
            </a:r>
          </a:p>
          <a:p>
            <a:r>
              <a:rPr lang="ru-RU" dirty="0" smtClean="0"/>
              <a:t>1689 г – начало правления Петра</a:t>
            </a:r>
          </a:p>
          <a:p>
            <a:r>
              <a:rPr lang="ru-RU" dirty="0" smtClean="0"/>
              <a:t>Характер: беспощадный, жестокий, целеустремленный.</a:t>
            </a:r>
          </a:p>
          <a:p>
            <a:r>
              <a:rPr lang="ru-RU" dirty="0" smtClean="0"/>
              <a:t>Идея: преодоление отсталости страны, сделать ее мощной и развитой европейской державой.</a:t>
            </a:r>
          </a:p>
          <a:p>
            <a:r>
              <a:rPr lang="ru-RU" dirty="0" smtClean="0"/>
              <a:t>1703 г. – основание г. Санкт – Петербург – столица</a:t>
            </a:r>
          </a:p>
          <a:p>
            <a:pPr algn="l"/>
            <a:endParaRPr lang="ru-RU" dirty="0"/>
          </a:p>
        </p:txBody>
      </p:sp>
      <p:pic>
        <p:nvPicPr>
          <p:cNvPr id="8194" name="Picture 2" descr="C:\Documents and Settings\ЛЕНА\Мои документы\Мои документы\My Documents\фоновые рисунки\Фоновые рисунки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428596" y="500042"/>
            <a:ext cx="8358246" cy="6072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Информация: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Годы жизни – 1672 – 1725 гг.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1689 г – начало правления Петра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Характер: беспощадный, жестокий, целеустремленный.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Идея: преодоление отсталости страны, сделать ее мощной и развитой европейской державой.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1703 г. – основание г. Санкт – Петербург – столица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285728"/>
          <a:ext cx="857256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885831"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Внутренняя политика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Внешняя политика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</a:tr>
              <a:tr h="49720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Реформы по укреплению государства: Сенат, коллегии.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Поощрение развития науки, промышленности и торговли.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Открытие учебных заведений.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Обычаи и правила по западноевропейскому образцу.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Создал армию, построил флот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1695 – 1696 гг. – Азовские походы против Крымского ханства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1700- 1721 гг. – Северная война со Швецией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428605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>Кем </a:t>
            </a:r>
            <a:r>
              <a:rPr lang="ru-RU" u="sng" dirty="0" smtClean="0"/>
              <a:t>были эти люди, каков их вклад в историю России?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857364"/>
            <a:ext cx="7715304" cy="4357718"/>
          </a:xfrm>
        </p:spPr>
        <p:txBody>
          <a:bodyPr>
            <a:normAutofit/>
          </a:bodyPr>
          <a:lstStyle/>
          <a:p>
            <a:r>
              <a:rPr lang="ru-RU" dirty="0" smtClean="0"/>
              <a:t>Н. К. Нарышкина – </a:t>
            </a:r>
          </a:p>
          <a:p>
            <a:r>
              <a:rPr lang="ru-RU" dirty="0" smtClean="0"/>
              <a:t>Софья Алексеевна – </a:t>
            </a:r>
          </a:p>
          <a:p>
            <a:r>
              <a:rPr lang="ru-RU" dirty="0" smtClean="0"/>
              <a:t>Федор Алексеевич – </a:t>
            </a:r>
          </a:p>
          <a:p>
            <a:r>
              <a:rPr lang="ru-RU" dirty="0" smtClean="0"/>
              <a:t>Иван Алексеевич – </a:t>
            </a:r>
            <a:endParaRPr lang="ru-RU" dirty="0" smtClean="0"/>
          </a:p>
          <a:p>
            <a:pPr algn="l"/>
            <a:r>
              <a:rPr lang="ru-RU" b="1" i="1" dirty="0" smtClean="0"/>
              <a:t>1 гр.</a:t>
            </a:r>
            <a:r>
              <a:rPr lang="ru-RU" dirty="0" smtClean="0"/>
              <a:t> – детство Петра         </a:t>
            </a:r>
            <a:endParaRPr lang="ru-RU" dirty="0" smtClean="0"/>
          </a:p>
          <a:p>
            <a:pPr algn="l"/>
            <a:r>
              <a:rPr lang="ru-RU" dirty="0" smtClean="0"/>
              <a:t> </a:t>
            </a:r>
            <a:r>
              <a:rPr lang="ru-RU" b="1" i="1" dirty="0" smtClean="0"/>
              <a:t>2 гр</a:t>
            </a:r>
            <a:r>
              <a:rPr lang="ru-RU" dirty="0" smtClean="0"/>
              <a:t>. – </a:t>
            </a:r>
            <a:r>
              <a:rPr lang="ru-RU" dirty="0" err="1" smtClean="0"/>
              <a:t>Двоецарствие</a:t>
            </a:r>
            <a:r>
              <a:rPr lang="ru-RU" b="1" i="1" dirty="0" smtClean="0"/>
              <a:t>.    </a:t>
            </a:r>
            <a:endParaRPr lang="ru-RU" b="1" i="1" dirty="0" smtClean="0"/>
          </a:p>
          <a:p>
            <a:pPr algn="l"/>
            <a:r>
              <a:rPr lang="ru-RU" b="1" i="1" dirty="0" smtClean="0"/>
              <a:t>  </a:t>
            </a:r>
            <a:r>
              <a:rPr lang="ru-RU" b="1" i="1" dirty="0" smtClean="0"/>
              <a:t>3 гр.</a:t>
            </a:r>
            <a:r>
              <a:rPr lang="ru-RU" dirty="0" smtClean="0"/>
              <a:t> – Начало царствования Петра.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42" name="Picture 2" descr="C:\Documents and Settings\ЛЕНА\Мои документы\Мои документы\My Documents\фоновые рисунки\Фоновые рисунки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8429684" cy="4786346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009624" y="2009764"/>
            <a:ext cx="7715304" cy="43577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Н. К. Нарышкина 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Софья Алексеевна 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Федор Алексеевич 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Иван Алексеевич –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гр.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детство Петра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гр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–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Двоецарствие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гр.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Начало царствования Петра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642942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Азовские </a:t>
            </a:r>
            <a:r>
              <a:rPr lang="ru-RU" u="sng" dirty="0" smtClean="0"/>
              <a:t>походы</a:t>
            </a:r>
            <a:endParaRPr lang="ru-RU" dirty="0"/>
          </a:p>
        </p:txBody>
      </p:sp>
      <p:pic>
        <p:nvPicPr>
          <p:cNvPr id="11266" name="Picture 2" descr="C:\Documents and Settings\ЛЕНА\Мои документы\Мои документы\My Documents\фоновые рисунки\Фоновые рисунки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8429684" cy="5214974"/>
          </a:xfrm>
          <a:prstGeom prst="rect">
            <a:avLst/>
          </a:prstGeom>
          <a:noFill/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571472" y="1428736"/>
            <a:ext cx="7786742" cy="47149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К чему могла стремиться великая Россия?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За выход к какому морю,  и с каким государством будет воевать Россия?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Сколько походов было совершено против Крымского ханства?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Назовите причины неудач Азовских походов.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358246" cy="8572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smtClean="0"/>
              <a:t>Великое посольство 1697 – 1698 гг.»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785926"/>
          <a:ext cx="8072494" cy="3929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/>
                <a:gridCol w="4036247"/>
              </a:tblGrid>
              <a:tr h="14588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Главные задачи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Основные итоги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4702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486</Words>
  <Application>Microsoft Office PowerPoint</Application>
  <PresentationFormat>Экран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Петр Iю Россия на рубеже веков.</vt:lpstr>
      <vt:lpstr>Предпосылки петровских преобразований</vt:lpstr>
      <vt:lpstr>Реформирование России в правление Алексея Михайловича </vt:lpstr>
      <vt:lpstr> Словарные слова </vt:lpstr>
      <vt:lpstr>Слайд 5</vt:lpstr>
      <vt:lpstr>Слайд 6</vt:lpstr>
      <vt:lpstr> Кем были эти люди, каков их вклад в историю России? </vt:lpstr>
      <vt:lpstr>Азовские походы</vt:lpstr>
      <vt:lpstr> «Великое посольство 1697 – 1698 гг.» </vt:lpstr>
      <vt:lpstr>Слайд 10</vt:lpstr>
      <vt:lpstr>Домашнее задание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Петр Iю Россия на рубеже веков.</dc:title>
  <dc:creator>ЛЕНА</dc:creator>
  <cp:lastModifiedBy>ЛЕНА</cp:lastModifiedBy>
  <cp:revision>12</cp:revision>
  <dcterms:created xsi:type="dcterms:W3CDTF">2011-01-09T10:46:54Z</dcterms:created>
  <dcterms:modified xsi:type="dcterms:W3CDTF">2011-01-09T16:45:22Z</dcterms:modified>
</cp:coreProperties>
</file>