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99"/>
    <a:srgbClr val="006600"/>
    <a:srgbClr val="990000"/>
    <a:srgbClr val="FF330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D4765E1-BF79-49EC-B72C-AEB6DEA68AA3}" type="datetimeFigureOut">
              <a:rPr lang="ru-RU" smtClean="0"/>
              <a:t>01.12.2010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43480E-D5E7-4691-80B5-54014725EE7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8-tub.yandex.net/i?id=3481599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3-tub.yandex.net/i?id=6579678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estival.1september.ru:8080/articles/572303/f_clip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0"/>
            <a:ext cx="821533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993300"/>
                </a:solidFill>
              </a:rPr>
              <a:t>Невидимая сеть </a:t>
            </a:r>
            <a:br>
              <a:rPr lang="ru-RU" sz="5400" b="1" i="1" dirty="0" smtClean="0">
                <a:solidFill>
                  <a:srgbClr val="993300"/>
                </a:solidFill>
              </a:rPr>
            </a:br>
            <a:r>
              <a:rPr lang="ru-RU" sz="5400" b="1" i="1" dirty="0" smtClean="0">
                <a:solidFill>
                  <a:srgbClr val="993300"/>
                </a:solidFill>
              </a:rPr>
              <a:t>и</a:t>
            </a:r>
            <a:br>
              <a:rPr lang="ru-RU" sz="5400" b="1" i="1" dirty="0" smtClean="0">
                <a:solidFill>
                  <a:srgbClr val="993300"/>
                </a:solidFill>
              </a:rPr>
            </a:br>
            <a:r>
              <a:rPr lang="ru-RU" sz="5400" b="1" i="1" dirty="0" smtClean="0">
                <a:solidFill>
                  <a:srgbClr val="993300"/>
                </a:solidFill>
              </a:rPr>
              <a:t> невидимая пирамида</a:t>
            </a:r>
            <a:endParaRPr lang="ru-RU" sz="5400" b="1" i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"/>
            <a:ext cx="8143900" cy="68018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Дуб «</a:t>
            </a:r>
            <a:r>
              <a:rPr lang="ru-RU" sz="4000" i="1" dirty="0" err="1" smtClean="0">
                <a:solidFill>
                  <a:srgbClr val="993300"/>
                </a:solidFill>
                <a:latin typeface="Verdana" pitchFamily="34" charset="0"/>
              </a:rPr>
              <a:t>Стелмужский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 старик»</a:t>
            </a:r>
          </a:p>
          <a:p>
            <a:pPr algn="ctr"/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(в Литве)</a:t>
            </a:r>
          </a:p>
          <a:p>
            <a:pPr algn="ctr"/>
            <a:endParaRPr lang="ru-RU" sz="4000" i="1" dirty="0" smtClean="0">
              <a:solidFill>
                <a:srgbClr val="993300"/>
              </a:solidFill>
              <a:latin typeface="Verdana" pitchFamily="34" charset="0"/>
            </a:endParaRPr>
          </a:p>
          <a:p>
            <a:pPr>
              <a:buFontTx/>
              <a:buChar char="-"/>
            </a:pP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 2000 лет; </a:t>
            </a:r>
          </a:p>
          <a:p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- тень его кроны покрывает   </a:t>
            </a:r>
          </a:p>
          <a:p>
            <a:r>
              <a:rPr lang="ru-RU" sz="4000" i="1" dirty="0">
                <a:solidFill>
                  <a:srgbClr val="993300"/>
                </a:solidFill>
                <a:latin typeface="Verdana" pitchFamily="34" charset="0"/>
              </a:rPr>
              <a:t> 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  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площадь  1500 квадратных    </a:t>
            </a:r>
          </a:p>
          <a:p>
            <a:r>
              <a:rPr lang="ru-RU" sz="4000" i="1" dirty="0">
                <a:solidFill>
                  <a:srgbClr val="993300"/>
                </a:solidFill>
                <a:latin typeface="Verdana" pitchFamily="34" charset="0"/>
              </a:rPr>
              <a:t> 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  ме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тров;</a:t>
            </a:r>
          </a:p>
          <a:p>
            <a:pPr>
              <a:buFontTx/>
              <a:buChar char="-"/>
            </a:pP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он даёт 10000 кг желудей;</a:t>
            </a:r>
          </a:p>
          <a:p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- ими можно засадить новый </a:t>
            </a:r>
          </a:p>
          <a:p>
            <a:r>
              <a:rPr lang="ru-RU" sz="4000" i="1" dirty="0">
                <a:solidFill>
                  <a:srgbClr val="993300"/>
                </a:solidFill>
                <a:latin typeface="Verdana" pitchFamily="34" charset="0"/>
              </a:rPr>
              <a:t> 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 </a:t>
            </a:r>
            <a:r>
              <a:rPr lang="ru-RU" sz="4000" i="1" dirty="0" smtClean="0">
                <a:solidFill>
                  <a:srgbClr val="993300"/>
                </a:solidFill>
                <a:latin typeface="Verdana" pitchFamily="34" charset="0"/>
              </a:rPr>
              <a:t>лес, площадью 100 га</a:t>
            </a:r>
            <a:r>
              <a:rPr lang="ru-RU" sz="4000" dirty="0" smtClean="0">
                <a:solidFill>
                  <a:srgbClr val="993300"/>
                </a:solidFill>
                <a:latin typeface="Verdana" pitchFamily="34" charset="0"/>
              </a:rPr>
              <a:t>. </a:t>
            </a:r>
            <a:endParaRPr lang="ru-RU" sz="4000" dirty="0">
              <a:solidFill>
                <a:srgbClr val="993300"/>
              </a:solidFill>
              <a:latin typeface="Verdana" pitchFamily="34" charset="0"/>
            </a:endParaRPr>
          </a:p>
          <a:p>
            <a:r>
              <a:rPr lang="ru-RU" dirty="0" smtClean="0">
                <a:latin typeface="Verdana" pitchFamily="34" charset="0"/>
              </a:rPr>
              <a:t/>
            </a:r>
            <a:br>
              <a:rPr lang="ru-RU" dirty="0" smtClean="0">
                <a:latin typeface="Verdana" pitchFamily="34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71604" y="357166"/>
          <a:ext cx="7250955" cy="1000132"/>
        </p:xfrm>
        <a:graphic>
          <a:graphicData uri="http://schemas.openxmlformats.org/drawingml/2006/table">
            <a:tbl>
              <a:tblPr/>
              <a:tblGrid>
                <a:gridCol w="7250955"/>
              </a:tblGrid>
              <a:tr h="10001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MS Mincho"/>
                        </a:rPr>
                        <a:t>Лось   кабан  мышь    белка   сойка    гусеница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714744" y="2143116"/>
          <a:ext cx="2727971" cy="594045"/>
        </p:xfrm>
        <a:graphic>
          <a:graphicData uri="http://schemas.openxmlformats.org/drawingml/2006/table">
            <a:tbl>
              <a:tblPr/>
              <a:tblGrid>
                <a:gridCol w="2727971"/>
              </a:tblGrid>
              <a:tr h="594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MS Mincho"/>
                        </a:rPr>
                        <a:t>Прямая связь</a:t>
                      </a:r>
                      <a:endParaRPr lang="ru-RU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786182" y="5572140"/>
          <a:ext cx="2410156" cy="570550"/>
        </p:xfrm>
        <a:graphic>
          <a:graphicData uri="http://schemas.openxmlformats.org/drawingml/2006/table">
            <a:tbl>
              <a:tblPr/>
              <a:tblGrid>
                <a:gridCol w="2410156"/>
              </a:tblGrid>
              <a:tr h="57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/>
                          <a:ea typeface="MS Mincho"/>
                        </a:rPr>
                        <a:t>Косвенная связь</a:t>
                      </a:r>
                      <a:endParaRPr lang="ru-RU" sz="20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14480" y="3500438"/>
          <a:ext cx="6858049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5470"/>
                <a:gridCol w="1814193"/>
                <a:gridCol w="1814193"/>
                <a:gridCol w="1814193"/>
              </a:tblGrid>
              <a:tr h="227964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ястреб</a:t>
                      </a:r>
                      <a:endParaRPr lang="ru-RU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гадюка</a:t>
                      </a:r>
                      <a:endParaRPr lang="ru-RU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сова</a:t>
                      </a:r>
                      <a:endParaRPr lang="ru-RU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кукушка</a:t>
                      </a:r>
                      <a:endParaRPr lang="ru-RU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00034" y="3429000"/>
            <a:ext cx="8973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Пищевая сеть – невидимая сеть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18" name="Стрелка вверх 17"/>
          <p:cNvSpPr/>
          <p:nvPr/>
        </p:nvSpPr>
        <p:spPr>
          <a:xfrm flipH="1">
            <a:off x="4786314" y="4286256"/>
            <a:ext cx="285752" cy="12858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flipH="1">
            <a:off x="4786314" y="2714620"/>
            <a:ext cx="214314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16" y="928670"/>
            <a:ext cx="1425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990000"/>
                </a:solidFill>
              </a:rPr>
              <a:t>сова</a:t>
            </a:r>
            <a:endParaRPr lang="ru-RU" sz="4800" b="1" dirty="0">
              <a:solidFill>
                <a:srgbClr val="99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857232"/>
            <a:ext cx="22106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>
                <a:solidFill>
                  <a:srgbClr val="990000"/>
                </a:solidFill>
              </a:rPr>
              <a:t>желудь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357686" y="928670"/>
            <a:ext cx="17732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990000"/>
                </a:solidFill>
              </a:rPr>
              <a:t>мышь</a:t>
            </a:r>
            <a:endParaRPr lang="ru-RU" sz="4800" b="1" dirty="0">
              <a:solidFill>
                <a:srgbClr val="99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786182" y="1285860"/>
            <a:ext cx="35719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" idx="1"/>
          </p:cNvCxnSpPr>
          <p:nvPr/>
        </p:nvCxnSpPr>
        <p:spPr>
          <a:xfrm flipV="1">
            <a:off x="6357950" y="1344169"/>
            <a:ext cx="500066" cy="1312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9058" y="714356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b="1" dirty="0">
              <a:solidFill>
                <a:srgbClr val="99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714744" y="2214554"/>
            <a:ext cx="2143140" cy="1000132"/>
          </a:xfrm>
          <a:prstGeom prst="ellipse">
            <a:avLst/>
          </a:prstGeom>
          <a:gradFill>
            <a:gsLst>
              <a:gs pos="0">
                <a:schemeClr val="bg2">
                  <a:tint val="60000"/>
                  <a:satMod val="355000"/>
                </a:schemeClr>
              </a:gs>
              <a:gs pos="40000">
                <a:schemeClr val="bg2">
                  <a:tint val="85000"/>
                  <a:satMod val="320000"/>
                </a:schemeClr>
              </a:gs>
              <a:gs pos="100000">
                <a:schemeClr val="bg2">
                  <a:shade val="55000"/>
                  <a:satMod val="300000"/>
                </a:schemeClr>
              </a:gs>
            </a:gsLst>
            <a:path path="circle">
              <a:fillToRect l="-24500" t="-20000" r="124500" b="12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3300"/>
                </a:solidFill>
              </a:rPr>
              <a:t>сова</a:t>
            </a:r>
            <a:endParaRPr lang="ru-RU" sz="3200" b="1" dirty="0">
              <a:solidFill>
                <a:srgbClr val="FF33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928926" y="3143248"/>
            <a:ext cx="3643338" cy="1214446"/>
          </a:xfrm>
          <a:prstGeom prst="ellipse">
            <a:avLst/>
          </a:prstGeom>
          <a:gradFill>
            <a:gsLst>
              <a:gs pos="0">
                <a:schemeClr val="bg2">
                  <a:tint val="60000"/>
                  <a:satMod val="355000"/>
                </a:schemeClr>
              </a:gs>
              <a:gs pos="40000">
                <a:schemeClr val="bg2">
                  <a:tint val="85000"/>
                  <a:satMod val="320000"/>
                </a:schemeClr>
              </a:gs>
              <a:gs pos="100000">
                <a:schemeClr val="bg2">
                  <a:shade val="55000"/>
                  <a:satMod val="300000"/>
                </a:schemeClr>
              </a:gs>
            </a:gsLst>
            <a:path path="circle">
              <a:fillToRect l="-24500" t="-20000" r="124500" b="12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3300"/>
                </a:solidFill>
              </a:rPr>
              <a:t>мышь</a:t>
            </a:r>
          </a:p>
          <a:p>
            <a:pPr algn="ctr"/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1571604" y="4357694"/>
            <a:ext cx="6715172" cy="2500306"/>
          </a:xfrm>
          <a:prstGeom prst="ellipse">
            <a:avLst/>
          </a:prstGeom>
          <a:gradFill>
            <a:gsLst>
              <a:gs pos="0">
                <a:schemeClr val="bg2">
                  <a:tint val="60000"/>
                  <a:satMod val="355000"/>
                </a:schemeClr>
              </a:gs>
              <a:gs pos="40000">
                <a:schemeClr val="bg2">
                  <a:tint val="85000"/>
                  <a:satMod val="320000"/>
                </a:schemeClr>
              </a:gs>
              <a:gs pos="100000">
                <a:schemeClr val="bg2">
                  <a:shade val="55000"/>
                  <a:satMod val="300000"/>
                </a:schemeClr>
              </a:gs>
            </a:gsLst>
            <a:path path="circle">
              <a:fillToRect l="-24500" t="-20000" r="124500" b="12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3300"/>
                </a:solidFill>
              </a:rPr>
              <a:t>желудь</a:t>
            </a:r>
            <a:endParaRPr lang="ru-RU" sz="6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28662" y="0"/>
            <a:ext cx="8215338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2925" algn="l"/>
              </a:tabLst>
            </a:pP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Домашнее задание.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2925" algn="l"/>
              </a:tabLst>
            </a:pP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ru-RU" altLang="ja-JP" sz="1600" b="1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1группа</a:t>
            </a: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Составить экологическую пирамиду и цепь питания.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altLang="ja-JP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altLang="ja-JP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2 группа: </a:t>
            </a: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С. 104, ответить на вопросы 1-6.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lang="ru-RU" altLang="ja-JP" sz="3200" b="1" dirty="0">
              <a:solidFill>
                <a:srgbClr val="006600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altLang="ja-JP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 группа: </a:t>
            </a:r>
            <a:r>
              <a:rPr kumimoji="0" lang="ru-RU" altLang="ja-JP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Построить схемы сети питания и невидимые  пирамиды в еловом лесу. </a:t>
            </a:r>
            <a:endParaRPr lang="ru-RU" altLang="ja-JP" sz="3200" b="1" dirty="0">
              <a:solidFill>
                <a:srgbClr val="000099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altLang="ja-JP" sz="3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lang="ru-RU" altLang="ja-JP" sz="3200" b="1" dirty="0">
              <a:solidFill>
                <a:srgbClr val="000099"/>
              </a:solidFill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endParaRPr kumimoji="0" lang="ru-RU" altLang="ja-JP" sz="40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109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Невидимая сеть  и  невидимая пирамида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</cp:revision>
  <dcterms:created xsi:type="dcterms:W3CDTF">2010-12-01T15:44:32Z</dcterms:created>
  <dcterms:modified xsi:type="dcterms:W3CDTF">2010-12-01T17:18:12Z</dcterms:modified>
</cp:coreProperties>
</file>