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sldIdLst>
    <p:sldId id="323" r:id="rId2"/>
    <p:sldId id="330" r:id="rId3"/>
    <p:sldId id="316" r:id="rId4"/>
    <p:sldId id="328" r:id="rId5"/>
    <p:sldId id="329" r:id="rId6"/>
    <p:sldId id="275" r:id="rId7"/>
    <p:sldId id="257" r:id="rId8"/>
    <p:sldId id="300" r:id="rId9"/>
    <p:sldId id="295" r:id="rId10"/>
    <p:sldId id="282" r:id="rId11"/>
    <p:sldId id="313" r:id="rId12"/>
    <p:sldId id="309" r:id="rId13"/>
    <p:sldId id="302" r:id="rId14"/>
    <p:sldId id="277" r:id="rId15"/>
    <p:sldId id="274" r:id="rId16"/>
    <p:sldId id="315" r:id="rId17"/>
    <p:sldId id="314" r:id="rId18"/>
    <p:sldId id="270" r:id="rId19"/>
    <p:sldId id="283" r:id="rId20"/>
    <p:sldId id="291" r:id="rId21"/>
    <p:sldId id="286" r:id="rId22"/>
    <p:sldId id="293" r:id="rId23"/>
    <p:sldId id="288" r:id="rId24"/>
    <p:sldId id="287" r:id="rId25"/>
    <p:sldId id="285" r:id="rId26"/>
    <p:sldId id="289" r:id="rId27"/>
    <p:sldId id="290" r:id="rId28"/>
    <p:sldId id="292" r:id="rId29"/>
    <p:sldId id="311" r:id="rId30"/>
    <p:sldId id="294" r:id="rId31"/>
    <p:sldId id="299" r:id="rId32"/>
    <p:sldId id="307" r:id="rId33"/>
    <p:sldId id="271" r:id="rId34"/>
    <p:sldId id="272" r:id="rId35"/>
    <p:sldId id="273" r:id="rId36"/>
    <p:sldId id="308" r:id="rId37"/>
    <p:sldId id="296" r:id="rId38"/>
    <p:sldId id="305" r:id="rId39"/>
    <p:sldId id="258" r:id="rId40"/>
    <p:sldId id="260" r:id="rId41"/>
    <p:sldId id="304" r:id="rId42"/>
    <p:sldId id="303" r:id="rId43"/>
    <p:sldId id="261" r:id="rId44"/>
    <p:sldId id="264" r:id="rId45"/>
    <p:sldId id="259" r:id="rId46"/>
    <p:sldId id="281" r:id="rId47"/>
    <p:sldId id="265" r:id="rId48"/>
    <p:sldId id="263" r:id="rId49"/>
    <p:sldId id="262" r:id="rId50"/>
    <p:sldId id="266" r:id="rId51"/>
    <p:sldId id="267" r:id="rId52"/>
    <p:sldId id="306" r:id="rId53"/>
    <p:sldId id="279" r:id="rId54"/>
    <p:sldId id="268" r:id="rId55"/>
    <p:sldId id="297" r:id="rId56"/>
    <p:sldId id="317" r:id="rId57"/>
    <p:sldId id="319" r:id="rId58"/>
    <p:sldId id="284" r:id="rId59"/>
    <p:sldId id="301" r:id="rId60"/>
    <p:sldId id="269" r:id="rId61"/>
    <p:sldId id="324" r:id="rId62"/>
    <p:sldId id="318" r:id="rId63"/>
    <p:sldId id="320" r:id="rId64"/>
    <p:sldId id="276" r:id="rId65"/>
    <p:sldId id="322" r:id="rId66"/>
    <p:sldId id="326" r:id="rId67"/>
    <p:sldId id="278" r:id="rId68"/>
    <p:sldId id="312" r:id="rId69"/>
    <p:sldId id="327" r:id="rId70"/>
    <p:sldId id="310" r:id="rId71"/>
    <p:sldId id="321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7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2ADC1-B529-4A56-BF69-F8129AD72245}" type="datetimeFigureOut">
              <a:rPr lang="ru-RU" smtClean="0"/>
              <a:pPr/>
              <a:t>29.01.2011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22BBF-584C-4E71-B0DE-5BE2C2E567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22BBF-584C-4E71-B0DE-5BE2C2E5676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22BBF-584C-4E71-B0DE-5BE2C2E5676A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2610-5CCA-4EBB-9597-F265CF3E9EA7}" type="datetimeFigureOut">
              <a:rPr lang="ru-RU" smtClean="0"/>
              <a:pPr/>
              <a:t>29.01.2011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76EA196-45F3-4310-AE5E-C32D1DF8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2610-5CCA-4EBB-9597-F265CF3E9EA7}" type="datetimeFigureOut">
              <a:rPr lang="ru-RU" smtClean="0"/>
              <a:pPr/>
              <a:t>29.01.2011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A196-45F3-4310-AE5E-C32D1DF8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2610-5CCA-4EBB-9597-F265CF3E9EA7}" type="datetimeFigureOut">
              <a:rPr lang="ru-RU" smtClean="0"/>
              <a:pPr/>
              <a:t>29.01.2011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A196-45F3-4310-AE5E-C32D1DF8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2610-5CCA-4EBB-9597-F265CF3E9EA7}" type="datetimeFigureOut">
              <a:rPr lang="ru-RU" smtClean="0"/>
              <a:pPr/>
              <a:t>29.01.2011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76EA196-45F3-4310-AE5E-C32D1DF8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2610-5CCA-4EBB-9597-F265CF3E9EA7}" type="datetimeFigureOut">
              <a:rPr lang="ru-RU" smtClean="0"/>
              <a:pPr/>
              <a:t>29.01.2011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A196-45F3-4310-AE5E-C32D1DF8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2610-5CCA-4EBB-9597-F265CF3E9EA7}" type="datetimeFigureOut">
              <a:rPr lang="ru-RU" smtClean="0"/>
              <a:pPr/>
              <a:t>29.01.2011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A196-45F3-4310-AE5E-C32D1DF8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2610-5CCA-4EBB-9597-F265CF3E9EA7}" type="datetimeFigureOut">
              <a:rPr lang="ru-RU" smtClean="0"/>
              <a:pPr/>
              <a:t>29.01.2011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76EA196-45F3-4310-AE5E-C32D1DF8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2610-5CCA-4EBB-9597-F265CF3E9EA7}" type="datetimeFigureOut">
              <a:rPr lang="ru-RU" smtClean="0"/>
              <a:pPr/>
              <a:t>29.01.2011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A196-45F3-4310-AE5E-C32D1DF8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2610-5CCA-4EBB-9597-F265CF3E9EA7}" type="datetimeFigureOut">
              <a:rPr lang="ru-RU" smtClean="0"/>
              <a:pPr/>
              <a:t>29.01.2011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A196-45F3-4310-AE5E-C32D1DF8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2610-5CCA-4EBB-9597-F265CF3E9EA7}" type="datetimeFigureOut">
              <a:rPr lang="ru-RU" smtClean="0"/>
              <a:pPr/>
              <a:t>29.01.2011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A196-45F3-4310-AE5E-C32D1DF875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2610-5CCA-4EBB-9597-F265CF3E9EA7}" type="datetimeFigureOut">
              <a:rPr lang="ru-RU" smtClean="0"/>
              <a:pPr/>
              <a:t>29.01.2011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A196-45F3-4310-AE5E-C32D1DF8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2CB2610-5CCA-4EBB-9597-F265CF3E9EA7}" type="datetimeFigureOut">
              <a:rPr lang="ru-RU" smtClean="0"/>
              <a:pPr/>
              <a:t>29.01.2011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76EA196-45F3-4310-AE5E-C32D1DF875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C%D0%B8%D1%85%D1%80%D0%B0%D0%B1" TargetMode="External"/><Relationship Id="rId7" Type="http://schemas.openxmlformats.org/officeDocument/2006/relationships/hyperlink" Target="http://ru.wikipedia.org/w/index.php?title=%D0%9A%D1%8E%D1%80%D1%81%D0%B8&amp;action=edit&amp;redlink=1" TargetMode="External"/><Relationship Id="rId2" Type="http://schemas.openxmlformats.org/officeDocument/2006/relationships/hyperlink" Target="http://ru.wikipedia.org/wiki/%D0%9A%D0%B8%D0%B1%D0%BB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8%D0%BC%D0%B0%D0%BC" TargetMode="External"/><Relationship Id="rId5" Type="http://schemas.openxmlformats.org/officeDocument/2006/relationships/hyperlink" Target="http://ru.wikipedia.org/wiki/%D0%9C%D0%B8%D0%BD%D0%B1%D0%B0%D1%80" TargetMode="External"/><Relationship Id="rId4" Type="http://schemas.openxmlformats.org/officeDocument/2006/relationships/hyperlink" Target="http://ru.wikipedia.org/w/index.php?title=%D0%90%D0%BD%D0%B0%D0%B7%D0%B0&amp;action=edit&amp;redlink=1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My%20Pictures/&#1052;&#1086;&#1080;%20&#1088;&#1080;&#1089;&#1091;&#1085;&#1082;&#1080;/SUC30004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16.pn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63.jpeg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jpeg"/><Relationship Id="rId7" Type="http://schemas.openxmlformats.org/officeDocument/2006/relationships/image" Target="../media/image141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Relationship Id="rId9" Type="http://schemas.openxmlformats.org/officeDocument/2006/relationships/image" Target="../media/image14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4071942"/>
            <a:ext cx="8572560" cy="2786057"/>
          </a:xfrm>
        </p:spPr>
        <p:txBody>
          <a:bodyPr>
            <a:prstTxWarp prst="textInflateBottom">
              <a:avLst>
                <a:gd name="adj" fmla="val 79318"/>
              </a:avLst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Архитектура  мечетей России и мира</a:t>
            </a:r>
            <a:endParaRPr lang="ru-RU" b="1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286808" cy="4857784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i="1" dirty="0" smtClean="0">
                <a:solidFill>
                  <a:srgbClr val="C00000"/>
                </a:solidFill>
              </a:rPr>
              <a:t>все мечети делятся на композиционные типы</a:t>
            </a:r>
            <a:endParaRPr lang="ru-RU" sz="4800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071678"/>
            <a:ext cx="8686800" cy="400844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i="1" dirty="0" smtClean="0">
                <a:solidFill>
                  <a:srgbClr val="FF0000"/>
                </a:solidFill>
              </a:rPr>
              <a:t>   </a:t>
            </a:r>
            <a:r>
              <a:rPr lang="ru-RU" sz="4000" b="1" i="1" dirty="0" smtClean="0">
                <a:solidFill>
                  <a:srgbClr val="002060"/>
                </a:solidFill>
              </a:rPr>
              <a:t>1. с минаретом на крыше</a:t>
            </a:r>
            <a:br>
              <a:rPr lang="ru-RU" sz="4000" b="1" i="1" dirty="0" smtClean="0">
                <a:solidFill>
                  <a:srgbClr val="002060"/>
                </a:solidFill>
              </a:rPr>
            </a:br>
            <a:r>
              <a:rPr lang="ru-RU" sz="4000" b="1" i="1" dirty="0" smtClean="0">
                <a:solidFill>
                  <a:srgbClr val="002060"/>
                </a:solidFill>
              </a:rPr>
              <a:t>2. с минаретом над входом</a:t>
            </a:r>
            <a:br>
              <a:rPr lang="ru-RU" sz="4000" b="1" i="1" dirty="0" smtClean="0">
                <a:solidFill>
                  <a:srgbClr val="002060"/>
                </a:solidFill>
              </a:rPr>
            </a:br>
            <a:r>
              <a:rPr lang="ru-RU" sz="4000" b="1" i="1" dirty="0" smtClean="0">
                <a:solidFill>
                  <a:srgbClr val="002060"/>
                </a:solidFill>
              </a:rPr>
              <a:t>3. с осевой постановкой минарета</a:t>
            </a:r>
            <a:br>
              <a:rPr lang="ru-RU" sz="4000" b="1" i="1" dirty="0" smtClean="0">
                <a:solidFill>
                  <a:srgbClr val="002060"/>
                </a:solidFill>
              </a:rPr>
            </a:br>
            <a:r>
              <a:rPr lang="ru-RU" sz="4000" b="1" i="1" dirty="0" smtClean="0">
                <a:solidFill>
                  <a:srgbClr val="002060"/>
                </a:solidFill>
              </a:rPr>
              <a:t>4. </a:t>
            </a:r>
            <a:r>
              <a:rPr lang="ru-RU" sz="4000" b="1" i="1" dirty="0" err="1" smtClean="0">
                <a:solidFill>
                  <a:srgbClr val="002060"/>
                </a:solidFill>
              </a:rPr>
              <a:t>центричные</a:t>
            </a:r>
            <a:r>
              <a:rPr lang="ru-RU" sz="4000" b="1" i="1" dirty="0" smtClean="0">
                <a:solidFill>
                  <a:srgbClr val="002060"/>
                </a:solidFill>
              </a:rPr>
              <a:t/>
            </a:r>
            <a:br>
              <a:rPr lang="ru-RU" sz="4000" b="1" i="1" dirty="0" smtClean="0">
                <a:solidFill>
                  <a:srgbClr val="002060"/>
                </a:solidFill>
              </a:rPr>
            </a:br>
            <a:r>
              <a:rPr lang="ru-RU" sz="4000" b="1" i="1" dirty="0" smtClean="0">
                <a:solidFill>
                  <a:srgbClr val="002060"/>
                </a:solidFill>
              </a:rPr>
              <a:t>5. с угловой постановкой минарета</a:t>
            </a:r>
            <a:br>
              <a:rPr lang="ru-RU" sz="4000" b="1" i="1" dirty="0" smtClean="0">
                <a:solidFill>
                  <a:srgbClr val="002060"/>
                </a:solidFill>
              </a:rPr>
            </a:br>
            <a:r>
              <a:rPr lang="ru-RU" sz="4000" b="1" i="1" dirty="0" smtClean="0">
                <a:solidFill>
                  <a:srgbClr val="002060"/>
                </a:solidFill>
              </a:rPr>
              <a:t>6. с двумя минаретами при входе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571480"/>
            <a:ext cx="8686800" cy="723920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 smtClean="0">
                <a:solidFill>
                  <a:srgbClr val="0070C0"/>
                </a:solidFill>
              </a:rPr>
              <a:t>Функции    мечетей</a:t>
            </a:r>
            <a:br>
              <a:rPr lang="ru-RU" sz="4800" b="1" i="1" dirty="0" smtClean="0">
                <a:solidFill>
                  <a:srgbClr val="0070C0"/>
                </a:solidFill>
              </a:rPr>
            </a:br>
            <a:endParaRPr lang="ru-RU" sz="4800" i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42984"/>
            <a:ext cx="8686800" cy="542928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00B050"/>
                </a:solidFill>
              </a:rPr>
              <a:t>                 </a:t>
            </a:r>
            <a:r>
              <a:rPr lang="ru-RU" sz="12800" b="1" i="1" dirty="0" smtClean="0">
                <a:solidFill>
                  <a:srgbClr val="00B050"/>
                </a:solidFill>
              </a:rPr>
              <a:t>Квартальная мечеть</a:t>
            </a:r>
            <a:r>
              <a:rPr lang="ru-RU" sz="12800" b="1" dirty="0" smtClean="0"/>
              <a:t> </a:t>
            </a:r>
            <a:r>
              <a:rPr lang="ru-RU" sz="9800" b="1" dirty="0" smtClean="0"/>
              <a:t>— </a:t>
            </a:r>
            <a:r>
              <a:rPr lang="ru-RU" sz="12800" b="1" dirty="0" err="1" smtClean="0"/>
              <a:t>мечеть</a:t>
            </a:r>
            <a:r>
              <a:rPr lang="ru-RU" sz="12800" b="1" dirty="0" smtClean="0"/>
              <a:t> ежедневной пятикратной молитвы.</a:t>
            </a:r>
          </a:p>
          <a:p>
            <a:pPr algn="just">
              <a:buNone/>
            </a:pPr>
            <a:r>
              <a:rPr lang="ru-RU" sz="16000" b="1" dirty="0" smtClean="0">
                <a:solidFill>
                  <a:srgbClr val="00B050"/>
                </a:solidFill>
              </a:rPr>
              <a:t>    </a:t>
            </a:r>
            <a:r>
              <a:rPr lang="ru-RU" sz="12800" b="1" i="1" dirty="0" smtClean="0">
                <a:solidFill>
                  <a:srgbClr val="00B050"/>
                </a:solidFill>
              </a:rPr>
              <a:t>Соборная мечеть </a:t>
            </a:r>
            <a:r>
              <a:rPr lang="ru-RU" sz="16000" b="1" dirty="0" smtClean="0">
                <a:solidFill>
                  <a:srgbClr val="00B050"/>
                </a:solidFill>
              </a:rPr>
              <a:t> </a:t>
            </a:r>
            <a:r>
              <a:rPr lang="ru-RU" sz="16000" b="1" dirty="0" smtClean="0"/>
              <a:t>— </a:t>
            </a:r>
            <a:r>
              <a:rPr lang="ru-RU" sz="12800" b="1" dirty="0" err="1" smtClean="0"/>
              <a:t>мечеть</a:t>
            </a:r>
            <a:r>
              <a:rPr lang="ru-RU" sz="12800" b="1" dirty="0" smtClean="0"/>
              <a:t> для коллективной пятничной молитвы, совершаемой всей общиной.</a:t>
            </a:r>
          </a:p>
          <a:p>
            <a:pPr>
              <a:buNone/>
            </a:pPr>
            <a:endParaRPr lang="ru-RU" sz="8000" dirty="0" smtClean="0"/>
          </a:p>
          <a:p>
            <a:pPr>
              <a:buNone/>
            </a:pPr>
            <a:r>
              <a:rPr lang="ru-RU" sz="12800" i="1" dirty="0" smtClean="0">
                <a:solidFill>
                  <a:srgbClr val="00B050"/>
                </a:solidFill>
              </a:rPr>
              <a:t>     </a:t>
            </a:r>
            <a:r>
              <a:rPr lang="ru-RU" sz="12800" b="1" i="1" dirty="0" err="1" smtClean="0">
                <a:solidFill>
                  <a:srgbClr val="00B050"/>
                </a:solidFill>
              </a:rPr>
              <a:t>Кабире</a:t>
            </a:r>
            <a:r>
              <a:rPr lang="ru-RU" sz="14400" dirty="0" smtClean="0">
                <a:solidFill>
                  <a:srgbClr val="00B050"/>
                </a:solidFill>
              </a:rPr>
              <a:t> </a:t>
            </a:r>
            <a:r>
              <a:rPr lang="ru-RU" sz="14400" b="1" dirty="0" smtClean="0"/>
              <a:t>— </a:t>
            </a:r>
            <a:r>
              <a:rPr lang="ru-RU" sz="12800" b="1" dirty="0" smtClean="0"/>
              <a:t>центральная столичная мечеть.</a:t>
            </a:r>
          </a:p>
          <a:p>
            <a:pPr>
              <a:buNone/>
            </a:pPr>
            <a:endParaRPr lang="ru-RU" sz="8000" dirty="0" smtClean="0"/>
          </a:p>
          <a:p>
            <a:pPr algn="just">
              <a:buNone/>
            </a:pPr>
            <a:r>
              <a:rPr lang="ru-RU" sz="8000" i="1" dirty="0" smtClean="0">
                <a:solidFill>
                  <a:srgbClr val="00B050"/>
                </a:solidFill>
              </a:rPr>
              <a:t>       </a:t>
            </a:r>
            <a:r>
              <a:rPr lang="ru-RU" sz="12800" b="1" i="1" dirty="0" err="1" smtClean="0">
                <a:solidFill>
                  <a:srgbClr val="00B050"/>
                </a:solidFill>
              </a:rPr>
              <a:t>Мусалла</a:t>
            </a:r>
            <a:r>
              <a:rPr lang="ru-RU" sz="12800" dirty="0" smtClean="0"/>
              <a:t> </a:t>
            </a:r>
            <a:r>
              <a:rPr lang="ru-RU" sz="9800" b="1" dirty="0" smtClean="0"/>
              <a:t>— </a:t>
            </a:r>
            <a:r>
              <a:rPr lang="ru-RU" sz="12800" b="1" dirty="0" smtClean="0"/>
              <a:t>общегородская мечеть, в виде открытой площади (для богослужений в праздник а </a:t>
            </a:r>
            <a:r>
              <a:rPr lang="ru-RU" sz="12800" b="1" dirty="0" err="1" smtClean="0"/>
              <a:t>Курбан</a:t>
            </a:r>
            <a:r>
              <a:rPr lang="ru-RU" sz="12800" b="1" dirty="0" smtClean="0"/>
              <a:t> байрам.</a:t>
            </a:r>
          </a:p>
          <a:p>
            <a:pPr algn="just"/>
            <a:endParaRPr lang="ru-RU" sz="9800" dirty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85860"/>
            <a:ext cx="8686800" cy="5572140"/>
          </a:xfrm>
          <a:ln>
            <a:noFill/>
          </a:ln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sz="3400" i="1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hlinkClick r:id="rId2" tooltip="Кибла"/>
              </a:rPr>
              <a:t>Кибла</a:t>
            </a:r>
            <a:r>
              <a:rPr lang="ru-RU" sz="340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</a:rPr>
              <a:t> </a:t>
            </a:r>
            <a:r>
              <a:rPr lang="ru-RU" sz="3400" dirty="0" smtClean="0">
                <a:solidFill>
                  <a:srgbClr val="002060"/>
                </a:solidFill>
              </a:rPr>
              <a:t>— («то, что находится напротив») направление на Каабу, задняя, обращённая к Каабе, стена мечети.</a:t>
            </a:r>
          </a:p>
          <a:p>
            <a:pPr algn="just">
              <a:buNone/>
            </a:pPr>
            <a:endParaRPr lang="ru-RU" sz="3400" dirty="0" smtClean="0">
              <a:solidFill>
                <a:srgbClr val="002060"/>
              </a:solidFill>
            </a:endParaRPr>
          </a:p>
          <a:p>
            <a:pPr algn="just">
              <a:buNone/>
            </a:pPr>
            <a:r>
              <a:rPr lang="ru-RU" sz="3400" i="1" dirty="0" err="1" smtClean="0">
                <a:ln>
                  <a:solidFill>
                    <a:srgbClr val="FF0000"/>
                  </a:solidFill>
                </a:ln>
                <a:hlinkClick r:id="rId3" tooltip="Михраб"/>
              </a:rPr>
              <a:t>Михраб</a:t>
            </a:r>
            <a:r>
              <a:rPr lang="ru-RU" sz="3400" dirty="0" smtClean="0">
                <a:ln>
                  <a:solidFill>
                    <a:srgbClr val="FF0000"/>
                  </a:solidFill>
                </a:ln>
              </a:rPr>
              <a:t> </a:t>
            </a:r>
            <a:r>
              <a:rPr lang="ru-RU" sz="3400" dirty="0" smtClean="0">
                <a:solidFill>
                  <a:srgbClr val="002060"/>
                </a:solidFill>
              </a:rPr>
              <a:t>—</a:t>
            </a:r>
            <a:r>
              <a:rPr lang="ru-RU" sz="3400" dirty="0" smtClean="0"/>
              <a:t> </a:t>
            </a:r>
            <a:r>
              <a:rPr lang="ru-RU" sz="3400" dirty="0" smtClean="0">
                <a:solidFill>
                  <a:srgbClr val="002060"/>
                </a:solidFill>
              </a:rPr>
              <a:t>ориентированная на Каабу ниша (плоская, условная или вогнутая), перекрытая аркой, небольшим сводом или </a:t>
            </a:r>
            <a:r>
              <a:rPr lang="ru-RU" sz="3400" dirty="0" err="1" smtClean="0">
                <a:solidFill>
                  <a:srgbClr val="002060"/>
                </a:solidFill>
              </a:rPr>
              <a:t>конхой</a:t>
            </a:r>
            <a:r>
              <a:rPr lang="ru-RU" sz="3400" dirty="0" smtClean="0">
                <a:solidFill>
                  <a:srgbClr val="002060"/>
                </a:solidFill>
              </a:rPr>
              <a:t> и вставленная в раму.</a:t>
            </a:r>
          </a:p>
          <a:p>
            <a:pPr algn="just">
              <a:buNone/>
            </a:pPr>
            <a:endParaRPr lang="ru-RU" sz="3400" dirty="0" smtClean="0">
              <a:solidFill>
                <a:srgbClr val="002060"/>
              </a:solidFill>
            </a:endParaRPr>
          </a:p>
          <a:p>
            <a:pPr algn="just">
              <a:buNone/>
            </a:pPr>
            <a:r>
              <a:rPr lang="ru-RU" sz="3400" i="1" dirty="0" err="1" smtClean="0">
                <a:ln>
                  <a:solidFill>
                    <a:srgbClr val="FF0000"/>
                  </a:solidFill>
                </a:ln>
                <a:hlinkClick r:id="rId4" tooltip="Аназа (страница отсутствует)"/>
              </a:rPr>
              <a:t>Аназа</a:t>
            </a:r>
            <a:r>
              <a:rPr lang="ru-RU" sz="3400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ru-RU" sz="3400" dirty="0" smtClean="0">
                <a:solidFill>
                  <a:srgbClr val="002060"/>
                </a:solidFill>
              </a:rPr>
              <a:t>(«стрела») — стена, резная мраморная доска или деревянная ниша вблизи от входа в мечеть, своего рода </a:t>
            </a:r>
            <a:r>
              <a:rPr lang="ru-RU" sz="3400" dirty="0" err="1" smtClean="0">
                <a:solidFill>
                  <a:srgbClr val="002060"/>
                </a:solidFill>
              </a:rPr>
              <a:t>михраб</a:t>
            </a:r>
            <a:r>
              <a:rPr lang="ru-RU" sz="3400" dirty="0" smtClean="0">
                <a:solidFill>
                  <a:srgbClr val="002060"/>
                </a:solidFill>
              </a:rPr>
              <a:t> во дворе.</a:t>
            </a:r>
          </a:p>
          <a:p>
            <a:pPr algn="just">
              <a:buNone/>
            </a:pPr>
            <a:endParaRPr lang="ru-RU" sz="3400" dirty="0" smtClean="0">
              <a:solidFill>
                <a:srgbClr val="002060"/>
              </a:solidFill>
            </a:endParaRPr>
          </a:p>
          <a:p>
            <a:pPr algn="just">
              <a:buNone/>
            </a:pPr>
            <a:r>
              <a:rPr lang="ru-RU" sz="3400" i="1" dirty="0" err="1" smtClean="0">
                <a:ln>
                  <a:solidFill>
                    <a:srgbClr val="FF0000"/>
                  </a:solidFill>
                </a:ln>
                <a:hlinkClick r:id="rId5" tooltip="Минбар"/>
              </a:rPr>
              <a:t>Минбар</a:t>
            </a:r>
            <a:r>
              <a:rPr lang="ru-RU" sz="3400" dirty="0" smtClean="0">
                <a:ln>
                  <a:solidFill>
                    <a:srgbClr val="FF0000"/>
                  </a:solidFill>
                </a:ln>
              </a:rPr>
              <a:t> </a:t>
            </a:r>
            <a:r>
              <a:rPr lang="ru-RU" sz="3400" dirty="0" smtClean="0">
                <a:solidFill>
                  <a:srgbClr val="002060"/>
                </a:solidFill>
              </a:rPr>
              <a:t>—</a:t>
            </a:r>
            <a:r>
              <a:rPr lang="ru-RU" sz="3400" dirty="0" smtClean="0"/>
              <a:t> </a:t>
            </a:r>
            <a:r>
              <a:rPr lang="ru-RU" sz="3400" dirty="0" smtClean="0">
                <a:solidFill>
                  <a:srgbClr val="002060"/>
                </a:solidFill>
              </a:rPr>
              <a:t>отличительный признак соборной мечети — кафедра, с которой</a:t>
            </a:r>
            <a:r>
              <a:rPr lang="ru-RU" sz="3400" dirty="0" smtClean="0"/>
              <a:t> </a:t>
            </a:r>
            <a:r>
              <a:rPr lang="ru-RU" sz="3400" dirty="0" smtClean="0">
                <a:ln>
                  <a:solidFill>
                    <a:srgbClr val="FF0000"/>
                  </a:solidFill>
                </a:ln>
                <a:hlinkClick r:id="rId6" tooltip="Имам"/>
              </a:rPr>
              <a:t>имам</a:t>
            </a:r>
            <a:r>
              <a:rPr lang="ru-RU" sz="3400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ru-RU" sz="3400" dirty="0" smtClean="0"/>
              <a:t>(</a:t>
            </a:r>
            <a:r>
              <a:rPr lang="ru-RU" sz="3400" dirty="0" smtClean="0">
                <a:solidFill>
                  <a:srgbClr val="002060"/>
                </a:solidFill>
              </a:rPr>
              <a:t>глава мусульманской общины) произносит пятничную проповедь</a:t>
            </a:r>
            <a:r>
              <a:rPr lang="ru-RU" sz="3400" dirty="0" smtClean="0"/>
              <a:t>.</a:t>
            </a:r>
          </a:p>
          <a:p>
            <a:pPr algn="just">
              <a:buNone/>
            </a:pPr>
            <a:endParaRPr lang="ru-RU" sz="3400" dirty="0" smtClean="0"/>
          </a:p>
          <a:p>
            <a:pPr algn="just">
              <a:buNone/>
            </a:pPr>
            <a:r>
              <a:rPr lang="ru-RU" sz="3400" i="1" dirty="0" err="1" smtClean="0">
                <a:ln>
                  <a:solidFill>
                    <a:srgbClr val="FF0000"/>
                  </a:solidFill>
                </a:ln>
                <a:hlinkClick r:id="rId7" tooltip="Кюрси (страница отсутствует)"/>
              </a:rPr>
              <a:t>Кюрси</a:t>
            </a:r>
            <a:r>
              <a:rPr lang="ru-RU" sz="3400" dirty="0" smtClean="0">
                <a:ln>
                  <a:solidFill>
                    <a:srgbClr val="FF0000"/>
                  </a:solidFill>
                </a:ln>
              </a:rPr>
              <a:t> </a:t>
            </a:r>
            <a:r>
              <a:rPr lang="ru-RU" sz="3400" dirty="0" smtClean="0">
                <a:solidFill>
                  <a:srgbClr val="002060"/>
                </a:solidFill>
              </a:rPr>
              <a:t>— пюпитр для Корана.</a:t>
            </a:r>
          </a:p>
          <a:p>
            <a:pPr algn="just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1000132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</a:rPr>
              <a:t>Элементы   мечети</a:t>
            </a:r>
            <a:br>
              <a:rPr lang="ru-RU" sz="4400" b="1" i="1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</a:rPr>
            </a:br>
            <a:endParaRPr lang="ru-RU" sz="4400" i="1" dirty="0">
              <a:ln>
                <a:solidFill>
                  <a:srgbClr val="FF0000"/>
                </a:solidFill>
              </a:ln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357166"/>
            <a:ext cx="80724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00B050"/>
                </a:solidFill>
              </a:rPr>
              <a:t>Минарет</a:t>
            </a:r>
            <a:r>
              <a:rPr lang="ru-RU" b="1" i="1" dirty="0" smtClean="0">
                <a:solidFill>
                  <a:srgbClr val="00B050"/>
                </a:solidFill>
              </a:rPr>
              <a:t> </a:t>
            </a:r>
            <a:r>
              <a:rPr lang="ru-RU" dirty="0" smtClean="0"/>
              <a:t>(</a:t>
            </a:r>
            <a:r>
              <a:rPr lang="ru-RU" sz="2000" dirty="0" smtClean="0"/>
              <a:t>от араб. </a:t>
            </a:r>
            <a:r>
              <a:rPr lang="ru-RU" sz="2000" dirty="0" err="1" smtClean="0"/>
              <a:t>манара</a:t>
            </a:r>
            <a:r>
              <a:rPr lang="ru-RU" sz="2000" dirty="0" smtClean="0"/>
              <a:t>, букв – маяк) – башня, с которой </a:t>
            </a:r>
            <a:r>
              <a:rPr lang="ru-RU" sz="2000" dirty="0" err="1" smtClean="0"/>
              <a:t>муазин</a:t>
            </a:r>
            <a:r>
              <a:rPr lang="ru-RU" sz="2000" dirty="0" smtClean="0"/>
              <a:t> в прошлом призывал мусульман на намаз. Сейчас, когда активно используется </a:t>
            </a:r>
            <a:r>
              <a:rPr lang="ru-RU" sz="2000" dirty="0" err="1" smtClean="0"/>
              <a:t>звукоусилительная</a:t>
            </a:r>
            <a:r>
              <a:rPr lang="ru-RU" sz="2000" dirty="0" smtClean="0"/>
              <a:t> аппаратура для трансляции </a:t>
            </a:r>
            <a:r>
              <a:rPr lang="ru-RU" sz="2000" dirty="0" err="1" smtClean="0"/>
              <a:t>азана</a:t>
            </a:r>
            <a:r>
              <a:rPr lang="ru-RU" sz="2000" dirty="0" smtClean="0"/>
              <a:t>, он, как правило, является элементом архитектуры и имеет чисто эстетическое значение. Практическое его значение сегодня – то, что минарет позволяет отличать мечети от других  культовых сооружений.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2274838"/>
            <a:ext cx="80724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err="1" smtClean="0">
                <a:solidFill>
                  <a:srgbClr val="00B050"/>
                </a:solidFill>
              </a:rPr>
              <a:t>Михраб</a:t>
            </a:r>
            <a:r>
              <a:rPr lang="ru-RU" sz="2000" b="1" i="1" dirty="0" smtClean="0">
                <a:solidFill>
                  <a:srgbClr val="00B050"/>
                </a:solidFill>
              </a:rPr>
              <a:t> </a:t>
            </a:r>
            <a:r>
              <a:rPr lang="ru-RU" sz="2000" dirty="0" smtClean="0"/>
              <a:t>– это ниша в стене мечети, указывающая направление к </a:t>
            </a:r>
            <a:r>
              <a:rPr lang="ru-RU" sz="2000" dirty="0" err="1" smtClean="0"/>
              <a:t>Ка’абе</a:t>
            </a:r>
            <a:r>
              <a:rPr lang="ru-RU" sz="2000" dirty="0" smtClean="0"/>
              <a:t>, в сторону которой следует обращаться во время намаза (</a:t>
            </a:r>
            <a:r>
              <a:rPr lang="ru-RU" sz="2000" dirty="0" err="1" smtClean="0"/>
              <a:t>кыбла</a:t>
            </a:r>
            <a:r>
              <a:rPr lang="ru-RU" sz="2000" dirty="0" smtClean="0"/>
              <a:t>). </a:t>
            </a:r>
            <a:r>
              <a:rPr lang="ru-RU" sz="2000" dirty="0" err="1" smtClean="0"/>
              <a:t>Михраб</a:t>
            </a:r>
            <a:r>
              <a:rPr lang="ru-RU" sz="2000" dirty="0" smtClean="0"/>
              <a:t> появился позднее с целью помочь верующему, входящему в мечеть, сразу сориентироваться.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714752"/>
            <a:ext cx="8286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00B050"/>
                </a:solidFill>
              </a:rPr>
              <a:t>Имам </a:t>
            </a:r>
            <a:r>
              <a:rPr lang="ru-RU" sz="2000" dirty="0" smtClean="0"/>
              <a:t>(араб. «стоящий впереди; тот, за кем следуют; кто впереди; глава государства») – человек, за которым совершается коллективный намаз. Им должен быть религиозно образованный и праведный мусульманин, пользующийся уважением и авторитетом среди прихожан мечети.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5214950"/>
            <a:ext cx="83582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err="1" smtClean="0">
                <a:solidFill>
                  <a:srgbClr val="00B050"/>
                </a:solidFill>
              </a:rPr>
              <a:t>Джама’ат</a:t>
            </a:r>
            <a:r>
              <a:rPr lang="ru-RU" sz="2000" dirty="0" smtClean="0"/>
              <a:t> – община прихожан мечети, а также все те, кто участвует в коллективном намазе. Мечети, являясь центром духовной, религиозной, социальной и культурной жизни, способствуют тому, что жизнь верующих во многом проходит вокруг них.</a:t>
            </a:r>
            <a:endParaRPr lang="ru-RU" sz="2000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i="1" dirty="0" smtClean="0">
                <a:ln>
                  <a:solidFill>
                    <a:srgbClr val="FF0000"/>
                  </a:solidFill>
                </a:ln>
              </a:rPr>
              <a:t>ВНУТРЕННЕ  УБРАНСТВО  МЕЧЕТИ</a:t>
            </a:r>
            <a:endParaRPr lang="ru-RU" sz="4000" i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21506" name="Picture 2" descr="C:\Documents and Settings\Администратор\Мои документы\архитектура мечетей\index.php_files\1328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6" y="1428736"/>
            <a:ext cx="3571900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58" name="Picture 2" descr="C:\Documents and Settings\Администратор\Мои документы\архитектура мечетей\Путеводитель по мечети. Словарь_files\10567.jpg"/>
          <p:cNvPicPr>
            <a:picLocks noChangeAspect="1" noChangeArrowheads="1"/>
          </p:cNvPicPr>
          <p:nvPr/>
        </p:nvPicPr>
        <p:blipFill>
          <a:blip r:embed="rId4"/>
          <a:srcRect r="6897"/>
          <a:stretch>
            <a:fillRect/>
          </a:stretch>
        </p:blipFill>
        <p:spPr bwMode="auto">
          <a:xfrm>
            <a:off x="4500562" y="1500174"/>
            <a:ext cx="1928826" cy="2357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59" name="Picture 3" descr="C:\Documents and Settings\Администратор\Мои документы\архитектура мечетей\Путеводитель по мечети. Словарь_files\1057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2000240"/>
            <a:ext cx="1928826" cy="2357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4429132"/>
            <a:ext cx="1714512" cy="1714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858016" y="1357298"/>
            <a:ext cx="2000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n>
                  <a:solidFill>
                    <a:srgbClr val="0070C0"/>
                  </a:solidFill>
                </a:ln>
              </a:rPr>
              <a:t>Минбар</a:t>
            </a:r>
            <a:r>
              <a:rPr lang="ru-RU" sz="2800" b="1" dirty="0" smtClean="0">
                <a:ln>
                  <a:solidFill>
                    <a:srgbClr val="0070C0"/>
                  </a:solidFill>
                </a:ln>
              </a:rPr>
              <a:t> </a:t>
            </a:r>
            <a:endParaRPr lang="ru-RU" sz="2800" dirty="0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3438" y="3857628"/>
            <a:ext cx="19288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0070C0"/>
                  </a:solidFill>
                </a:ln>
              </a:rPr>
              <a:t>Имам</a:t>
            </a:r>
            <a:endParaRPr lang="ru-RU" sz="2800" dirty="0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6060064"/>
            <a:ext cx="3500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>
                  <a:solidFill>
                    <a:srgbClr val="0070C0"/>
                  </a:solidFill>
                </a:ln>
              </a:rPr>
              <a:t>Михраб</a:t>
            </a:r>
            <a:endParaRPr lang="ru-RU" sz="3200" dirty="0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6248" y="6131502"/>
            <a:ext cx="2094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0070C0"/>
                  </a:solidFill>
                </a:ln>
              </a:rPr>
              <a:t>Минарет </a:t>
            </a:r>
            <a:endParaRPr lang="ru-RU" sz="2800" dirty="0">
              <a:ln>
                <a:solidFill>
                  <a:srgbClr val="0070C0"/>
                </a:solidFill>
              </a:ln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572264" y="4572008"/>
            <a:ext cx="2286016" cy="1714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000760" y="6354569"/>
            <a:ext cx="3429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n>
                  <a:solidFill>
                    <a:srgbClr val="0070C0"/>
                  </a:solidFill>
                </a:ln>
              </a:rPr>
              <a:t>Джама’ат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</a:rPr>
              <a:t> </a:t>
            </a:r>
            <a:br>
              <a:rPr lang="ru-RU" sz="2400" dirty="0" smtClean="0">
                <a:ln>
                  <a:solidFill>
                    <a:srgbClr val="0070C0"/>
                  </a:solidFill>
                </a:ln>
              </a:rPr>
            </a:br>
            <a:endParaRPr lang="ru-RU" sz="2400" dirty="0">
              <a:ln>
                <a:solidFill>
                  <a:srgbClr val="0070C0"/>
                </a:solidFill>
              </a:ln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</a:rPr>
              <a:t>Внутреннее убранство мечети</a:t>
            </a:r>
            <a:endParaRPr lang="ru-RU" sz="4400" i="1" dirty="0">
              <a:ln>
                <a:solidFill>
                  <a:srgbClr val="FF0000"/>
                </a:solidFill>
              </a:ln>
              <a:solidFill>
                <a:srgbClr val="0070C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14678" y="3714752"/>
            <a:ext cx="2567000" cy="256461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5" name="Picture 3" descr="C:\Documents and Settings\Администратор\Мои документы\архитектура мечетей\index.php_files\132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1428736"/>
            <a:ext cx="2500330" cy="492922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6" name="Picture 4" descr="C:\Documents and Settings\Администратор\Мои документы\архитектура мечетей\index.php_files\1327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43240" y="1428736"/>
            <a:ext cx="2690810" cy="200501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500174"/>
            <a:ext cx="2571768" cy="478634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i="1" dirty="0" smtClean="0">
                <a:solidFill>
                  <a:srgbClr val="00B050"/>
                </a:solidFill>
              </a:rPr>
              <a:t>Мечети это культовые здания мусульман, где совершают моления, читают Коран,</a:t>
            </a:r>
            <a:br>
              <a:rPr lang="ru-RU" sz="2400" i="1" dirty="0" smtClean="0">
                <a:solidFill>
                  <a:srgbClr val="00B050"/>
                </a:solidFill>
              </a:rPr>
            </a:br>
            <a:r>
              <a:rPr lang="ru-RU" sz="2400" i="1" dirty="0" smtClean="0">
                <a:solidFill>
                  <a:srgbClr val="00B050"/>
                </a:solidFill>
              </a:rPr>
              <a:t>проповеди и распространяют религиозные знания. </a:t>
            </a:r>
            <a:endParaRPr lang="ru-RU" sz="2400" i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00174"/>
            <a:ext cx="2857520" cy="257176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571612"/>
            <a:ext cx="2143140" cy="250033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1571612"/>
            <a:ext cx="2428892" cy="242889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4286256"/>
            <a:ext cx="2857520" cy="221457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2" y="4214818"/>
            <a:ext cx="2500330" cy="221457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0826" y="4286256"/>
            <a:ext cx="2286016" cy="214314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614478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Большинство мечетей имеют открытый или снабжённый навесом двор с колодцами, фонтаном или бассейнами для совершения ритуального омовения, </a:t>
            </a:r>
            <a:r>
              <a:rPr lang="ru-RU" sz="2400" b="1" dirty="0" err="1" smtClean="0">
                <a:solidFill>
                  <a:srgbClr val="002060"/>
                </a:solidFill>
              </a:rPr>
              <a:t>сабиль</a:t>
            </a:r>
            <a:r>
              <a:rPr lang="ru-RU" sz="2400" b="1" dirty="0" smtClean="0">
                <a:solidFill>
                  <a:srgbClr val="002060"/>
                </a:solidFill>
              </a:rPr>
              <a:t> – фонтан для ритуальных омовений.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2500306"/>
            <a:ext cx="3571900" cy="364333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428868"/>
            <a:ext cx="3786214" cy="371477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85850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solidFill>
                  <a:srgbClr val="00B050"/>
                </a:solidFill>
              </a:rPr>
              <a:t>Старинное исламское изображение, на котором Пророк Мухаммед молится перед камнем Каабы. По ортодоксальной исламской традиции лица людей, как и в этом случае, не изображаются. Здесь вместо лица Пророка изображен пламенеющий огонь.</a:t>
            </a:r>
            <a:endParaRPr lang="ru-RU" sz="2000" b="1" i="1" dirty="0">
              <a:solidFill>
                <a:srgbClr val="00B05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2000240"/>
            <a:ext cx="7286676" cy="4572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42984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C00000"/>
                </a:solidFill>
              </a:rPr>
              <a:t>МЕЧЕТИ  ТРАДИЦИОННОЙ  АРХИТЕКТУРЫ.  </a:t>
            </a:r>
            <a:r>
              <a:rPr lang="ru-RU" i="1" dirty="0" err="1" smtClean="0">
                <a:solidFill>
                  <a:srgbClr val="C00000"/>
                </a:solidFill>
              </a:rPr>
              <a:t>центричные</a:t>
            </a:r>
            <a:r>
              <a:rPr lang="ru-RU" i="1" dirty="0" smtClean="0">
                <a:solidFill>
                  <a:srgbClr val="C00000"/>
                </a:solidFill>
              </a:rPr>
              <a:t>      мечети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10256"/>
          <a:stretch>
            <a:fillRect/>
          </a:stretch>
        </p:blipFill>
        <p:spPr bwMode="auto">
          <a:xfrm>
            <a:off x="6000760" y="1285860"/>
            <a:ext cx="2714644" cy="2143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496" y="2571744"/>
            <a:ext cx="17145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857628"/>
            <a:ext cx="3214710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3714752"/>
            <a:ext cx="2643206" cy="2643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28596" y="1285860"/>
            <a:ext cx="3286148" cy="2214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y%20Pictures/Мои%20рисунки/SUC30004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 rot="5400000">
            <a:off x="1535886" y="35694"/>
            <a:ext cx="5786477" cy="7000926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</a:rPr>
              <a:t>Мечети с двумя минаретами</a:t>
            </a:r>
            <a:endParaRPr lang="ru-RU" sz="4400" i="1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85860"/>
            <a:ext cx="3214710" cy="242888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357298"/>
            <a:ext cx="3643338" cy="228601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4071942"/>
            <a:ext cx="3571900" cy="242889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4000504"/>
            <a:ext cx="3214710" cy="242889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i="1" dirty="0" err="1" smtClean="0">
                <a:solidFill>
                  <a:srgbClr val="00B050"/>
                </a:solidFill>
              </a:rPr>
              <a:t>Многоминаретные</a:t>
            </a:r>
            <a:r>
              <a:rPr lang="ru-RU" sz="4800" i="1" dirty="0" smtClean="0">
                <a:solidFill>
                  <a:srgbClr val="00B050"/>
                </a:solidFill>
              </a:rPr>
              <a:t>  мечети</a:t>
            </a:r>
            <a:endParaRPr lang="ru-RU" sz="4800" i="1" dirty="0">
              <a:solidFill>
                <a:srgbClr val="00B05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928802"/>
            <a:ext cx="2571768" cy="407196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428736"/>
            <a:ext cx="2643206" cy="442915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2786058"/>
            <a:ext cx="2500330" cy="364333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rgbClr val="0070C0"/>
                </a:solidFill>
              </a:rPr>
              <a:t>МЕЧЕТИ СТИЛЬНОЙ АРХИТЕКТУРЫ</a:t>
            </a:r>
            <a:endParaRPr lang="ru-RU" sz="4000" i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ru-RU" sz="6600" b="1" dirty="0" err="1" smtClean="0"/>
              <a:t>Неоисторизм</a:t>
            </a:r>
            <a:r>
              <a:rPr lang="ru-RU" sz="6600" b="1" dirty="0" smtClean="0"/>
              <a:t/>
            </a:r>
            <a:br>
              <a:rPr lang="ru-RU" sz="6600" b="1" dirty="0" smtClean="0"/>
            </a:br>
            <a:r>
              <a:rPr lang="ru-RU" sz="6600" b="1" dirty="0" smtClean="0"/>
              <a:t> </a:t>
            </a:r>
            <a:r>
              <a:rPr lang="ru-RU" sz="6600" b="1" dirty="0" err="1" smtClean="0"/>
              <a:t>Ретростиль</a:t>
            </a:r>
            <a:r>
              <a:rPr lang="ru-RU" sz="6600" b="1" dirty="0" smtClean="0"/>
              <a:t/>
            </a:r>
            <a:br>
              <a:rPr lang="ru-RU" sz="6600" b="1" dirty="0" smtClean="0"/>
            </a:br>
            <a:r>
              <a:rPr lang="ru-RU" sz="6600" b="1" dirty="0" smtClean="0"/>
              <a:t> </a:t>
            </a:r>
            <a:r>
              <a:rPr lang="ru-RU" sz="6600" b="1" dirty="0" err="1" smtClean="0"/>
              <a:t>Хайтек</a:t>
            </a:r>
            <a:r>
              <a:rPr lang="ru-RU" sz="6600" b="1" dirty="0" smtClean="0"/>
              <a:t/>
            </a:r>
            <a:br>
              <a:rPr lang="ru-RU" sz="6600" b="1" dirty="0" smtClean="0"/>
            </a:br>
            <a:r>
              <a:rPr lang="ru-RU" sz="6600" b="1" dirty="0" smtClean="0"/>
              <a:t> Авторские решения</a:t>
            </a:r>
            <a:br>
              <a:rPr lang="ru-RU" sz="6600" b="1" dirty="0" smtClean="0"/>
            </a:br>
            <a:endParaRPr lang="ru-RU" sz="6600" b="1" dirty="0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rgbClr val="0070C0"/>
                </a:solidFill>
              </a:rPr>
              <a:t>Мечети с минаретом над входом</a:t>
            </a:r>
            <a:endParaRPr lang="ru-RU" sz="4000" i="1" dirty="0">
              <a:solidFill>
                <a:srgbClr val="0070C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428736"/>
            <a:ext cx="3357586" cy="471490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500174"/>
            <a:ext cx="3357586" cy="457203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500174"/>
          </a:xfrm>
        </p:spPr>
        <p:txBody>
          <a:bodyPr>
            <a:noAutofit/>
          </a:bodyPr>
          <a:lstStyle/>
          <a:p>
            <a:pPr algn="ctr"/>
            <a:r>
              <a:rPr lang="ru-RU" sz="6000" i="1" dirty="0" smtClean="0">
                <a:solidFill>
                  <a:srgbClr val="0070C0"/>
                </a:solidFill>
              </a:rPr>
              <a:t>РЕТРОСТИЛЬ</a:t>
            </a:r>
            <a:endParaRPr lang="ru-RU" sz="6000" i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000240"/>
            <a:ext cx="2286016" cy="35719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1571612"/>
            <a:ext cx="2214578" cy="371477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1357298"/>
            <a:ext cx="2286016" cy="342902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85720" y="5731393"/>
            <a:ext cx="83582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</a:rPr>
              <a:t>Мечети с минаретом на крыше</a:t>
            </a:r>
            <a:endParaRPr lang="ru-RU" sz="4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>
                <a:solidFill>
                  <a:srgbClr val="00B050"/>
                </a:solidFill>
              </a:rPr>
              <a:t>Мечети с двумя минаретами</a:t>
            </a:r>
            <a:endParaRPr lang="ru-RU" sz="4400" i="1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2571768" cy="435771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643050"/>
            <a:ext cx="2357454" cy="435771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1643050"/>
            <a:ext cx="2357454" cy="428628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Мечети с минаретом по оси входа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2857520" cy="400052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785926"/>
            <a:ext cx="2643206" cy="400052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l="9677" t="5357" r="6452" b="3571"/>
          <a:stretch>
            <a:fillRect/>
          </a:stretch>
        </p:blipFill>
        <p:spPr bwMode="auto">
          <a:xfrm>
            <a:off x="6572264" y="2285992"/>
            <a:ext cx="2286016" cy="392909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Мечети  угловой постановкой минарета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15074" y="2571744"/>
            <a:ext cx="2428892" cy="378621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2071678"/>
            <a:ext cx="2571768" cy="364333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357298"/>
            <a:ext cx="2643206" cy="371477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1009672"/>
          </a:xfrm>
        </p:spPr>
        <p:txBody>
          <a:bodyPr>
            <a:noAutofit/>
          </a:bodyPr>
          <a:lstStyle/>
          <a:p>
            <a:pPr algn="ctr"/>
            <a:r>
              <a:rPr lang="ru-RU" sz="6600" i="1" dirty="0" smtClean="0">
                <a:solidFill>
                  <a:srgbClr val="0070C0"/>
                </a:solidFill>
              </a:rPr>
              <a:t>ХАЙТЕК</a:t>
            </a:r>
            <a:endParaRPr lang="ru-RU" sz="6600" i="1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285860"/>
            <a:ext cx="3643338" cy="2428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285860"/>
            <a:ext cx="3143272" cy="2428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5786" y="4143381"/>
            <a:ext cx="3214710" cy="2357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7" name="Picture 5" descr="C:\Documents and Settings\Администратор\Мои документы\архитектура мечетей\943_files\2bb17da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4214818"/>
            <a:ext cx="3571900" cy="2214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28670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smtClean="0">
                <a:solidFill>
                  <a:srgbClr val="0070C0"/>
                </a:solidFill>
              </a:rPr>
              <a:t>мечеть в форме полумесяца </a:t>
            </a:r>
            <a:br>
              <a:rPr lang="ru-RU" sz="3200" i="1" dirty="0" smtClean="0">
                <a:solidFill>
                  <a:srgbClr val="0070C0"/>
                </a:solidFill>
              </a:rPr>
            </a:br>
            <a:r>
              <a:rPr lang="ru-RU" sz="3200" i="1" dirty="0" smtClean="0">
                <a:solidFill>
                  <a:srgbClr val="0070C0"/>
                </a:solidFill>
              </a:rPr>
              <a:t>в г. Волжском Волгоградской области</a:t>
            </a:r>
            <a:endParaRPr lang="ru-RU" sz="3200" i="1" dirty="0">
              <a:solidFill>
                <a:srgbClr val="0070C0"/>
              </a:solidFill>
            </a:endParaRPr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643050"/>
            <a:ext cx="7858180" cy="478634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928670"/>
            <a:ext cx="792961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 smtClean="0">
                <a:solidFill>
                  <a:srgbClr val="0070C0"/>
                </a:solidFill>
              </a:rPr>
              <a:t>Архитектура – такой вид искусства, целью которого является создание материального мира человека, отвечающего утилитарным, эстетическим, душевным и духовным потребностям людей. </a:t>
            </a:r>
            <a:endParaRPr lang="ru-RU" sz="4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428604"/>
            <a:ext cx="86439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Барокко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-</a:t>
            </a:r>
            <a:r>
              <a:rPr lang="ru-RU" dirty="0" smtClean="0"/>
              <a:t>  </a:t>
            </a:r>
            <a:r>
              <a:rPr lang="ru-RU" dirty="0" smtClean="0">
                <a:solidFill>
                  <a:srgbClr val="002060"/>
                </a:solidFill>
              </a:rPr>
              <a:t>от </a:t>
            </a:r>
            <a:r>
              <a:rPr lang="ru-RU" dirty="0" err="1" smtClean="0">
                <a:solidFill>
                  <a:srgbClr val="002060"/>
                </a:solidFill>
              </a:rPr>
              <a:t>итал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r>
              <a:rPr lang="ru-RU" dirty="0" err="1" smtClean="0">
                <a:solidFill>
                  <a:srgbClr val="002060"/>
                </a:solidFill>
              </a:rPr>
              <a:t>barocco</a:t>
            </a:r>
            <a:r>
              <a:rPr lang="ru-RU" dirty="0" smtClean="0">
                <a:solidFill>
                  <a:srgbClr val="002060"/>
                </a:solidFill>
              </a:rPr>
              <a:t> - причудливый, вычурный. Фасады нередко криволинейных очертаний, окна обрамлены наличниками с маскаронами, ризалиты увенчаны "разорванными", полукруглыми фронтонами. В России этот стиль просуществовало больше столетия с середины XVII - до 60-х (а в провинции до 70-х) годов XVIII столетий. Архитектуру сер. XVII - первой четверти XVIII вв. называют Московским, или </a:t>
            </a:r>
            <a:r>
              <a:rPr lang="ru-RU" dirty="0" err="1" smtClean="0">
                <a:solidFill>
                  <a:srgbClr val="002060"/>
                </a:solidFill>
              </a:rPr>
              <a:t>Нарышкинским</a:t>
            </a:r>
            <a:r>
              <a:rPr lang="ru-RU" dirty="0" smtClean="0">
                <a:solidFill>
                  <a:srgbClr val="002060"/>
                </a:solidFill>
              </a:rPr>
              <a:t> барокко.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285993"/>
            <a:ext cx="8929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Классицизм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- </a:t>
            </a:r>
            <a:r>
              <a:rPr lang="ru-RU" dirty="0" smtClean="0">
                <a:solidFill>
                  <a:srgbClr val="002060"/>
                </a:solidFill>
              </a:rPr>
              <a:t>стиль, получивший широкое распространение в Казани в 70- </a:t>
            </a:r>
            <a:r>
              <a:rPr lang="ru-RU" dirty="0" err="1" smtClean="0">
                <a:solidFill>
                  <a:srgbClr val="002060"/>
                </a:solidFill>
              </a:rPr>
              <a:t>х</a:t>
            </a:r>
            <a:r>
              <a:rPr lang="ru-RU" dirty="0" smtClean="0">
                <a:solidFill>
                  <a:srgbClr val="002060"/>
                </a:solidFill>
              </a:rPr>
              <a:t> годах XVIII века. Основоположником казанского этого стиля был В. И. </a:t>
            </a:r>
            <a:r>
              <a:rPr lang="ru-RU" dirty="0" err="1" smtClean="0">
                <a:solidFill>
                  <a:srgbClr val="002060"/>
                </a:solidFill>
              </a:rPr>
              <a:t>Кафтырёв</a:t>
            </a:r>
            <a:r>
              <a:rPr lang="ru-RU" dirty="0" smtClean="0">
                <a:solidFill>
                  <a:srgbClr val="002060"/>
                </a:solidFill>
              </a:rPr>
              <a:t>, который первым отошёл от принципов барокко к классицизму. Классицизм просуществовал в Казани до сер. XIX века, когда на смену ему эклектика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3643314"/>
            <a:ext cx="885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Эклектика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- пришла на смену классицизму, примерно после пожара 1842 года. Для эклектики свойственно полное смешение стилей. Эклектика просуществовала вплоть до Октябрьской революции, после которой наступил застой в архитектуре, продолжавшийся около восьмидесяти лет.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5000636"/>
            <a:ext cx="89297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Модерн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- один из самых интересных стилей в архитектуре, отличается пластичностью форм и применением новейших строительных материалов в создании зданий. Возник модерн в 1890-х годах в Европе, а в Казани проявился в начале XX века. Модерн, также как и эклектика, просуществовал вплоть до революции, после которой, как стиль он перестал существовать.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муэдзин — служитель мечети — призывает верующих к молитве.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5362" name="Picture 2" descr="C:\Documents and Settings\Администратор\Мои документы\архитектура мечетей\31044_files\65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86116" y="1500174"/>
            <a:ext cx="2357454" cy="321471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3" name="Picture 3" descr="C:\Documents and Settings\Администратор\Мои документы\архитектура мечетей\31044_files\burnaev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00174"/>
            <a:ext cx="2533650" cy="407196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4" name="Picture 4" descr="C:\Documents and Settings\Администратор\Мои документы\архитектура мечетей\31044_files\nurulla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571612"/>
            <a:ext cx="2533650" cy="435771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4929198"/>
            <a:ext cx="2428892" cy="171451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2786058"/>
            <a:ext cx="1143008" cy="150019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B050"/>
                </a:solidFill>
              </a:rPr>
              <a:t>Определите  виды  минаретов</a:t>
            </a:r>
            <a:endParaRPr lang="ru-RU" sz="4400" b="1" i="1" dirty="0">
              <a:solidFill>
                <a:srgbClr val="00B050"/>
              </a:solidFill>
            </a:endParaRPr>
          </a:p>
        </p:txBody>
      </p:sp>
      <p:pic>
        <p:nvPicPr>
          <p:cNvPr id="25602" name="Picture 2" descr="C:\Documents and Settings\Администратор\Мои документы\архитектура мечетей\12267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1285860"/>
            <a:ext cx="4071966" cy="264320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3" name="Picture 3" descr="C:\Documents and Settings\Администратор\Мои документы\архитектура мечетей\232316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29190" y="1285860"/>
            <a:ext cx="3571900" cy="264320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4" name="Picture 4" descr="C:\Documents and Settings\Администратор\Мои документы\архитектура мечетей\mosque_moscow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034" y="4214818"/>
            <a:ext cx="4000528" cy="235745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5" name="Picture 5" descr="C:\Documents and Settings\Администратор\Мои документы\архитектура мечетей\mosque_sankt_peterburg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00628" y="4214818"/>
            <a:ext cx="3571899" cy="235745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rgbClr val="00B0F0"/>
                </a:solidFill>
              </a:rPr>
              <a:t>Мечети Татарстана</a:t>
            </a:r>
            <a:endParaRPr lang="ru-RU" sz="6000" dirty="0">
              <a:solidFill>
                <a:srgbClr val="00B0F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2857520" cy="3290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357554" y="1500174"/>
            <a:ext cx="54292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Мечеть </a:t>
            </a:r>
            <a:r>
              <a:rPr lang="ru-RU" sz="2000" b="1" dirty="0" err="1" smtClean="0"/>
              <a:t>Марджани</a:t>
            </a:r>
            <a:r>
              <a:rPr lang="ru-RU" sz="2000" b="1" dirty="0" smtClean="0"/>
              <a:t>   г.Казань.   Другие названия: "Первая соборная", "</a:t>
            </a:r>
            <a:r>
              <a:rPr lang="ru-RU" sz="2000" b="1" dirty="0" err="1" smtClean="0"/>
              <a:t>Юнусовская</a:t>
            </a:r>
            <a:r>
              <a:rPr lang="ru-RU" sz="2000" b="1" dirty="0" smtClean="0"/>
              <a:t>". Одна из первых после 1552г. каменных мечетей в Казани построена с личного разрешения Екатерины II в 1766-1770гг. В 1850-1889гг. </a:t>
            </a:r>
            <a:r>
              <a:rPr lang="ru-RU" sz="2000" b="1" dirty="0" err="1" smtClean="0"/>
              <a:t>имам-хатибом</a:t>
            </a:r>
            <a:r>
              <a:rPr lang="ru-RU" sz="2000" b="1" dirty="0" smtClean="0"/>
              <a:t> мечети был выдающийся религиозный и общественный деятель </a:t>
            </a:r>
            <a:r>
              <a:rPr lang="ru-RU" sz="2000" b="1" dirty="0" err="1" smtClean="0"/>
              <a:t>Шигабутдин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Марджани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4071942"/>
            <a:ext cx="3357586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42910" y="4786322"/>
            <a:ext cx="49292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/>
              <a:t>Апанаевская</a:t>
            </a:r>
            <a:r>
              <a:rPr lang="ru-RU" sz="2000" b="1" dirty="0" smtClean="0"/>
              <a:t> мечеть г. Казань. "Вторая соборная", "Байская". Построена в 1768-1769гг. Мечеть относилась к самой богатой </a:t>
            </a:r>
            <a:r>
              <a:rPr lang="ru-RU" sz="2000" b="1" dirty="0" err="1" smtClean="0"/>
              <a:t>махалле</a:t>
            </a:r>
            <a:r>
              <a:rPr lang="ru-RU" sz="2000" b="1" dirty="0" smtClean="0"/>
              <a:t> города, родовому гнезду знаменитой купеческой фамилии </a:t>
            </a:r>
            <a:r>
              <a:rPr lang="ru-RU" sz="2000" b="1" dirty="0" err="1" smtClean="0"/>
              <a:t>Апанаевых</a:t>
            </a:r>
            <a:r>
              <a:rPr lang="ru-RU" sz="2000" b="1" dirty="0" smtClean="0"/>
              <a:t>. </a:t>
            </a:r>
            <a:endParaRPr lang="ru-RU" sz="2000" b="1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257288"/>
          </a:xfrm>
        </p:spPr>
        <p:txBody>
          <a:bodyPr>
            <a:normAutofit/>
          </a:bodyPr>
          <a:lstStyle/>
          <a:p>
            <a:pPr algn="ctr"/>
            <a:r>
              <a:rPr lang="ru-RU" i="1" dirty="0" err="1" smtClean="0">
                <a:solidFill>
                  <a:srgbClr val="00B0F0"/>
                </a:solidFill>
              </a:rPr>
              <a:t>Бурнаевская</a:t>
            </a:r>
            <a:r>
              <a:rPr lang="ru-RU" i="1" dirty="0" smtClean="0">
                <a:solidFill>
                  <a:srgbClr val="00B0F0"/>
                </a:solidFill>
              </a:rPr>
              <a:t> мечеть г.Казань. Другое название - "Третья соборная"</a:t>
            </a:r>
            <a:endParaRPr lang="ru-RU" i="1" dirty="0">
              <a:solidFill>
                <a:srgbClr val="00B0F0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14488"/>
            <a:ext cx="3571900" cy="435771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000496" y="1857364"/>
            <a:ext cx="45005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002060"/>
                </a:solidFill>
              </a:rPr>
              <a:t>Построена в 1872г. по проекту архитектора П.И.Романова казанским первой гильдии купцом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М.К.Бурнаевым</a:t>
            </a:r>
            <a:r>
              <a:rPr lang="ru-RU" sz="2400" b="1" i="1" dirty="0" smtClean="0">
                <a:solidFill>
                  <a:srgbClr val="002060"/>
                </a:solidFill>
              </a:rPr>
              <a:t>. Памятник татарской культовой архитектуры в стиле эклектики с сочетанием мотивов местной, русской и восточно-мусульманской архитектуры. 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714356"/>
            <a:ext cx="8686800" cy="1285884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err="1" smtClean="0">
                <a:solidFill>
                  <a:srgbClr val="0070C0"/>
                </a:solidFill>
              </a:rPr>
              <a:t>Султановская</a:t>
            </a:r>
            <a:r>
              <a:rPr lang="ru-RU" sz="2800" i="1" dirty="0" smtClean="0">
                <a:solidFill>
                  <a:srgbClr val="0070C0"/>
                </a:solidFill>
              </a:rPr>
              <a:t> мечеть г.Казань. Другие названия: "Мечеть </a:t>
            </a:r>
            <a:r>
              <a:rPr lang="ru-RU" sz="2800" i="1" dirty="0" err="1" smtClean="0">
                <a:solidFill>
                  <a:srgbClr val="0070C0"/>
                </a:solidFill>
              </a:rPr>
              <a:t>Зиганши</a:t>
            </a:r>
            <a:r>
              <a:rPr lang="ru-RU" sz="2800" i="1" dirty="0" smtClean="0">
                <a:solidFill>
                  <a:srgbClr val="0070C0"/>
                </a:solidFill>
              </a:rPr>
              <a:t>", "</a:t>
            </a:r>
            <a:r>
              <a:rPr lang="ru-RU" sz="2800" i="1" dirty="0" err="1" smtClean="0">
                <a:solidFill>
                  <a:srgbClr val="0070C0"/>
                </a:solidFill>
              </a:rPr>
              <a:t>Усмановская</a:t>
            </a:r>
            <a:r>
              <a:rPr lang="ru-RU" sz="2800" i="1" dirty="0" smtClean="0">
                <a:solidFill>
                  <a:srgbClr val="0070C0"/>
                </a:solidFill>
              </a:rPr>
              <a:t>", "Восьмая соборная", "Красная".</a:t>
            </a:r>
            <a:endParaRPr lang="ru-RU" sz="2800" i="1" dirty="0">
              <a:solidFill>
                <a:srgbClr val="0070C0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071678"/>
            <a:ext cx="3429024" cy="442915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034" y="2071678"/>
            <a:ext cx="421484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</a:rPr>
              <a:t>Построена в 1867г. в стиле эклектики национально-романтического направления с мотивами булгарской архитектуры в решении минарета. Первый намаз в мечети прочитал </a:t>
            </a:r>
            <a:r>
              <a:rPr lang="ru-RU" sz="2800" b="1" dirty="0" err="1" smtClean="0">
                <a:solidFill>
                  <a:srgbClr val="002060"/>
                </a:solidFill>
              </a:rPr>
              <a:t>Ш.Марджани</a:t>
            </a:r>
            <a:r>
              <a:rPr lang="ru-RU" sz="2800" b="1" dirty="0" smtClean="0">
                <a:solidFill>
                  <a:srgbClr val="002060"/>
                </a:solidFill>
              </a:rPr>
              <a:t>. 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6804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rgbClr val="C00000"/>
                </a:solidFill>
              </a:rPr>
              <a:t>Соборные мечети крупных городов: Уфа, Казань, Санкт-Петербург, Москова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26626" name="Picture 2" descr="C:\Documents and Settings\Администратор\Мои документы\архитектура мечетей\mosque_tulp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2" y="1357298"/>
            <a:ext cx="3643338" cy="278608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627" name="Picture 3" descr="C:\Documents and Settings\Администратор\Мои документы\архитектура мечетей\mosque_sankt_peterburg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472" y="4357694"/>
            <a:ext cx="3714776" cy="221457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Documents and Settings\Администратор\Мои документы\архитектура мечетей\index.php_files\-_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86380" y="1357298"/>
            <a:ext cx="3286148" cy="278608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Documents and Settings\Администратор\Мои документы\архитектура мечетей\mosque_moscow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286380" y="4357694"/>
            <a:ext cx="3286148" cy="214314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i="1" dirty="0" err="1" smtClean="0">
                <a:solidFill>
                  <a:srgbClr val="002060"/>
                </a:solidFill>
              </a:rPr>
              <a:t>Опредилите</a:t>
            </a:r>
            <a:r>
              <a:rPr lang="ru-RU" i="1" dirty="0" smtClean="0">
                <a:solidFill>
                  <a:srgbClr val="002060"/>
                </a:solidFill>
              </a:rPr>
              <a:t>   стили  и  виды  мечетей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C:\Documents and Settings\Администратор\Мои документы\архитектура мечетей\lib1_16-b-69-p-55_files\Nurosmani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5063" b="7502"/>
          <a:stretch>
            <a:fillRect/>
          </a:stretch>
        </p:blipFill>
        <p:spPr bwMode="auto">
          <a:xfrm>
            <a:off x="6072198" y="1285860"/>
            <a:ext cx="2428892" cy="3000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1" name="Picture 3" descr="C:\Documents and Settings\Администратор\Мои документы\архитектура мечетей\35_files\yrazov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1285860"/>
            <a:ext cx="2071702" cy="3071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Picture 4" descr="C:\Documents and Settings\Администратор\Мои документы\архитектура мечетей\31044_files\492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1472" y="1285860"/>
            <a:ext cx="2533650" cy="3071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3" name="Picture 5" descr="C:\Documents and Settings\Администратор\Мои документы\архитектура мечетей\31044_files\burnaev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4572008"/>
            <a:ext cx="2928958" cy="1976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C:\Documents and Settings\Администратор\Мои документы\архитектура мечетей\index.php_files\542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28662" y="4572008"/>
            <a:ext cx="2928958" cy="19526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solidFill>
                  <a:srgbClr val="00B0F0"/>
                </a:solidFill>
              </a:rPr>
              <a:t>Мечеть   </a:t>
            </a:r>
            <a:r>
              <a:rPr lang="ru-RU" sz="4800" b="1" i="1" dirty="0" err="1" smtClean="0">
                <a:solidFill>
                  <a:srgbClr val="00B0F0"/>
                </a:solidFill>
              </a:rPr>
              <a:t>Омейядов</a:t>
            </a:r>
            <a:endParaRPr lang="ru-RU" sz="4800" i="1" dirty="0">
              <a:solidFill>
                <a:srgbClr val="00B0F0"/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736"/>
            <a:ext cx="7500990" cy="391240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5371943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Мечеть представляет собой огромный комплекс: собственно мечеть с просторным молитвенным залом и большой двор, окруженный колоннадой. </a:t>
            </a:r>
            <a:r>
              <a:rPr lang="ru-RU" sz="2000" b="1" dirty="0" err="1" smtClean="0">
                <a:solidFill>
                  <a:srgbClr val="002060"/>
                </a:solidFill>
              </a:rPr>
              <a:t>Трехсводный</a:t>
            </a:r>
            <a:r>
              <a:rPr lang="ru-RU" sz="2000" b="1" dirty="0" smtClean="0">
                <a:solidFill>
                  <a:srgbClr val="002060"/>
                </a:solidFill>
              </a:rPr>
              <a:t> молитвенный зал длиной около 160 метров покрыт деревянными плитками и поддерживается колоннами.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89916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err="1" smtClean="0">
                <a:solidFill>
                  <a:srgbClr val="0070C0"/>
                </a:solidFill>
              </a:rPr>
              <a:t>Масджид</a:t>
            </a:r>
            <a:r>
              <a:rPr lang="ru-RU" i="1" dirty="0" smtClean="0">
                <a:solidFill>
                  <a:srgbClr val="0070C0"/>
                </a:solidFill>
              </a:rPr>
              <a:t> </a:t>
            </a:r>
            <a:r>
              <a:rPr lang="ru-RU" i="1" dirty="0" err="1" smtClean="0">
                <a:solidFill>
                  <a:srgbClr val="0070C0"/>
                </a:solidFill>
              </a:rPr>
              <a:t>аль-Харам</a:t>
            </a:r>
            <a:r>
              <a:rPr lang="ru-RU" i="1" dirty="0" smtClean="0">
                <a:solidFill>
                  <a:srgbClr val="0070C0"/>
                </a:solidFill>
              </a:rPr>
              <a:t>, главная мечеть, во внутреннем дворе которой находится Кааба. (Мекка, Саудовская Аравия)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928801"/>
            <a:ext cx="7358114" cy="415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114300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b="1" i="1" dirty="0" smtClean="0">
                <a:solidFill>
                  <a:srgbClr val="FF0000"/>
                </a:solidFill>
              </a:rPr>
              <a:t>Религия</a:t>
            </a:r>
            <a:r>
              <a:rPr lang="ru-RU" sz="2700" i="1" dirty="0" smtClean="0">
                <a:solidFill>
                  <a:srgbClr val="0070C0"/>
                </a:solidFill>
              </a:rPr>
              <a:t> – это  определенные взгляды и представления людей, основанные на вере в сверхъестественное,</a:t>
            </a:r>
            <a:br>
              <a:rPr lang="ru-RU" sz="2700" i="1" dirty="0" smtClean="0">
                <a:solidFill>
                  <a:srgbClr val="0070C0"/>
                </a:solidFill>
              </a:rPr>
            </a:br>
            <a:r>
              <a:rPr lang="ru-RU" sz="2700" i="1" dirty="0" smtClean="0">
                <a:solidFill>
                  <a:srgbClr val="0070C0"/>
                </a:solidFill>
              </a:rPr>
              <a:t> а  также  соответствующие  обряды  и  культы</a:t>
            </a:r>
            <a:r>
              <a:rPr lang="ru-RU" i="1" dirty="0" smtClean="0">
                <a:solidFill>
                  <a:srgbClr val="0070C0"/>
                </a:solidFill>
              </a:rPr>
              <a:t>.</a:t>
            </a:r>
            <a:endParaRPr lang="ru-RU" i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3042" y="2071678"/>
            <a:ext cx="6215106" cy="857256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/>
              <a:t>Значение  религии  для  человека</a:t>
            </a:r>
            <a:endParaRPr lang="ru-RU" sz="32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4071942"/>
            <a:ext cx="3429024" cy="1500198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/>
              <a:t>Нравственно-воспитательное</a:t>
            </a:r>
            <a:endParaRPr lang="ru-RU" sz="32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628" y="4071942"/>
            <a:ext cx="3357586" cy="1500198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/>
              <a:t>Культурно-историческое</a:t>
            </a:r>
            <a:endParaRPr lang="ru-RU" sz="3200" b="1" i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 flipV="1">
            <a:off x="2357422" y="2928934"/>
            <a:ext cx="1143008" cy="10715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6200000" flipH="1">
            <a:off x="5822165" y="3036091"/>
            <a:ext cx="1071570" cy="8572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14412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 smtClean="0">
                <a:solidFill>
                  <a:srgbClr val="00B050"/>
                </a:solidFill>
              </a:rPr>
              <a:t>Мечеть </a:t>
            </a:r>
            <a:r>
              <a:rPr lang="ru-RU" sz="4000" i="1" dirty="0" err="1" smtClean="0">
                <a:solidFill>
                  <a:srgbClr val="00B050"/>
                </a:solidFill>
              </a:rPr>
              <a:t>Аль-Акса</a:t>
            </a:r>
            <a:r>
              <a:rPr lang="ru-RU" sz="4000" i="1" dirty="0" smtClean="0">
                <a:solidFill>
                  <a:srgbClr val="00B050"/>
                </a:solidFill>
              </a:rPr>
              <a:t> (Иерусалим). Третья святыня ислама.</a:t>
            </a:r>
            <a:endParaRPr lang="ru-RU" sz="4000" i="1" dirty="0"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85925"/>
            <a:ext cx="7286676" cy="471490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Большая  мечеть  </a:t>
            </a:r>
            <a:r>
              <a:rPr lang="ru-RU" b="1" i="1" dirty="0" err="1" smtClean="0">
                <a:solidFill>
                  <a:srgbClr val="0070C0"/>
                </a:solidFill>
              </a:rPr>
              <a:t>Grand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</a:rPr>
              <a:t>Mosque</a:t>
            </a:r>
            <a:r>
              <a:rPr lang="ru-RU" b="1" i="1" dirty="0" smtClean="0">
                <a:solidFill>
                  <a:srgbClr val="0070C0"/>
                </a:solidFill>
              </a:rPr>
              <a:t>  в </a:t>
            </a:r>
            <a:r>
              <a:rPr lang="ru-RU" b="1" i="1" dirty="0" err="1" smtClean="0">
                <a:solidFill>
                  <a:srgbClr val="0070C0"/>
                </a:solidFill>
              </a:rPr>
              <a:t>Дубае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357298"/>
            <a:ext cx="6929486" cy="3857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542926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Мечеть очень нетрадиционна и скорее похожа на дополнительную крепость. Две круглые сторожевые башни прикрывают северный и юго-восточный углы ее внешней стены, а тяжелые подковообразные арки окружающей внутренний двор галереи еще больше усиливают впечатление военной суровости. 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Мечеть шейха </a:t>
            </a:r>
            <a:r>
              <a:rPr lang="ru-RU" b="1" dirty="0" err="1" smtClean="0"/>
              <a:t>Зайеда</a:t>
            </a:r>
            <a:r>
              <a:rPr lang="ru-RU" b="1" dirty="0" smtClean="0"/>
              <a:t> в </a:t>
            </a:r>
            <a:r>
              <a:rPr lang="ru-RU" b="1" dirty="0" err="1" smtClean="0"/>
              <a:t>Абу-Даби</a:t>
            </a: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357298"/>
            <a:ext cx="7286676" cy="41434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28596" y="5572141"/>
            <a:ext cx="8715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Третья по величине самая большая мечеть в мире. Названа в честь "отца-основателя" ОАЭ - шейха </a:t>
            </a:r>
            <a:r>
              <a:rPr lang="ru-RU" sz="2400" b="1" dirty="0" err="1" smtClean="0">
                <a:solidFill>
                  <a:srgbClr val="002060"/>
                </a:solidFill>
              </a:rPr>
              <a:t>Зайеда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бин</a:t>
            </a:r>
            <a:r>
              <a:rPr lang="ru-RU" sz="2400" b="1" dirty="0" smtClean="0">
                <a:solidFill>
                  <a:srgbClr val="002060"/>
                </a:solidFill>
              </a:rPr>
              <a:t> Султана Аль </a:t>
            </a:r>
            <a:r>
              <a:rPr lang="ru-RU" sz="2400" b="1" dirty="0" err="1" smtClean="0">
                <a:solidFill>
                  <a:srgbClr val="002060"/>
                </a:solidFill>
              </a:rPr>
              <a:t>Нахайяна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8585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Соборная мечеть (</a:t>
            </a:r>
            <a:r>
              <a:rPr lang="ru-RU" i="1" dirty="0" err="1" smtClean="0">
                <a:solidFill>
                  <a:srgbClr val="0070C0"/>
                </a:solidFill>
              </a:rPr>
              <a:t>Кайруан</a:t>
            </a:r>
            <a:r>
              <a:rPr lang="ru-RU" i="1" dirty="0" smtClean="0">
                <a:solidFill>
                  <a:srgbClr val="0070C0"/>
                </a:solidFill>
              </a:rPr>
              <a:t>, Тунис). Четвертый по святости город ислама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85926"/>
            <a:ext cx="7572428" cy="457203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14412"/>
          </a:xfrm>
        </p:spPr>
        <p:txBody>
          <a:bodyPr>
            <a:noAutofit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Мечеть </a:t>
            </a:r>
            <a:r>
              <a:rPr lang="ru-RU" i="1" dirty="0" err="1" smtClean="0">
                <a:solidFill>
                  <a:srgbClr val="0070C0"/>
                </a:solidFill>
              </a:rPr>
              <a:t>Джами-уль-Альфар</a:t>
            </a:r>
            <a:r>
              <a:rPr lang="ru-RU" i="1" dirty="0" smtClean="0">
                <a:solidFill>
                  <a:srgbClr val="0070C0"/>
                </a:solidFill>
              </a:rPr>
              <a:t> </a:t>
            </a:r>
            <a:br>
              <a:rPr lang="ru-RU" i="1" dirty="0" smtClean="0">
                <a:solidFill>
                  <a:srgbClr val="0070C0"/>
                </a:solidFill>
              </a:rPr>
            </a:br>
            <a:r>
              <a:rPr lang="ru-RU" i="1" dirty="0" smtClean="0">
                <a:solidFill>
                  <a:srgbClr val="0070C0"/>
                </a:solidFill>
              </a:rPr>
              <a:t>(Коломбо, Шри-Ланка)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857364"/>
            <a:ext cx="7215238" cy="452596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28604"/>
            <a:ext cx="8839200" cy="866796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err="1" smtClean="0">
                <a:solidFill>
                  <a:srgbClr val="00B050"/>
                </a:solidFill>
              </a:rPr>
              <a:t>Масджид</a:t>
            </a:r>
            <a:r>
              <a:rPr lang="ru-RU" sz="3200" i="1" dirty="0" smtClean="0">
                <a:solidFill>
                  <a:srgbClr val="00B050"/>
                </a:solidFill>
              </a:rPr>
              <a:t> </a:t>
            </a:r>
            <a:r>
              <a:rPr lang="ru-RU" sz="3200" i="1" dirty="0" err="1" smtClean="0">
                <a:solidFill>
                  <a:srgbClr val="00B050"/>
                </a:solidFill>
              </a:rPr>
              <a:t>аль-Набави</a:t>
            </a:r>
            <a:r>
              <a:rPr lang="ru-RU" sz="3200" i="1" dirty="0" smtClean="0">
                <a:solidFill>
                  <a:srgbClr val="00B050"/>
                </a:solidFill>
              </a:rPr>
              <a:t> (Медина), </a:t>
            </a:r>
            <a:br>
              <a:rPr lang="ru-RU" sz="3200" i="1" dirty="0" smtClean="0">
                <a:solidFill>
                  <a:srgbClr val="00B050"/>
                </a:solidFill>
              </a:rPr>
            </a:br>
            <a:r>
              <a:rPr lang="ru-RU" sz="3200" i="1" dirty="0" smtClean="0">
                <a:solidFill>
                  <a:srgbClr val="00B050"/>
                </a:solidFill>
              </a:rPr>
              <a:t>вторая святыня ислама.</a:t>
            </a:r>
            <a:br>
              <a:rPr lang="ru-RU" sz="3200" i="1" dirty="0" smtClean="0">
                <a:solidFill>
                  <a:srgbClr val="00B050"/>
                </a:solidFill>
              </a:rPr>
            </a:br>
            <a:r>
              <a:rPr lang="ru-RU" sz="3200" i="1" dirty="0" smtClean="0">
                <a:solidFill>
                  <a:srgbClr val="00B050"/>
                </a:solidFill>
              </a:rPr>
              <a:t> Место погребения </a:t>
            </a:r>
            <a:r>
              <a:rPr lang="ru-RU" sz="3200" i="1" dirty="0" err="1" smtClean="0">
                <a:solidFill>
                  <a:srgbClr val="00B050"/>
                </a:solidFill>
              </a:rPr>
              <a:t>Мухаммада</a:t>
            </a:r>
            <a:r>
              <a:rPr lang="ru-RU" sz="3200" i="1" dirty="0" smtClean="0">
                <a:solidFill>
                  <a:srgbClr val="00B050"/>
                </a:solidFill>
              </a:rPr>
              <a:t>.</a:t>
            </a:r>
            <a:endParaRPr lang="ru-RU" sz="3200" i="1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54163"/>
            <a:ext cx="728667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</a:rPr>
              <a:t>Мечеть  </a:t>
            </a:r>
            <a:r>
              <a:rPr lang="ru-RU" sz="3200" b="1" i="1" dirty="0" err="1" smtClean="0">
                <a:solidFill>
                  <a:srgbClr val="0070C0"/>
                </a:solidFill>
              </a:rPr>
              <a:t>Аль-Харам</a:t>
            </a:r>
            <a:r>
              <a:rPr lang="ru-RU" sz="3200" b="1" i="1" dirty="0" smtClean="0">
                <a:solidFill>
                  <a:srgbClr val="0070C0"/>
                </a:solidFill>
              </a:rPr>
              <a:t>.  Саудовская  Аравия</a:t>
            </a:r>
            <a:endParaRPr lang="ru-RU" sz="3200" i="1" dirty="0">
              <a:solidFill>
                <a:srgbClr val="0070C0"/>
              </a:solidFill>
            </a:endParaRPr>
          </a:p>
        </p:txBody>
      </p:sp>
      <p:pic>
        <p:nvPicPr>
          <p:cNvPr id="25602" name="Picture 2" descr="C:\Documents and Settings\Администратор\Мои документы\архитектура мечетей\txt.asp_files\mechet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285860"/>
            <a:ext cx="6643734" cy="3643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85720" y="5143512"/>
            <a:ext cx="8858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>
                <a:solidFill>
                  <a:srgbClr val="002060"/>
                </a:solidFill>
              </a:rPr>
              <a:t>Аль-Масджид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аль-Харам</a:t>
            </a:r>
            <a:r>
              <a:rPr lang="ru-RU" sz="2400" b="1" dirty="0" smtClean="0">
                <a:solidFill>
                  <a:srgbClr val="002060"/>
                </a:solidFill>
              </a:rPr>
              <a:t> (араб. Запретная мечеть) является главной Мечетью, во внутреннем дворе которой находится Кааба. Она расположена в Мекке в Саудовской Аравии и стала известна 1570 года.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Мечеть  в  </a:t>
            </a:r>
            <a:r>
              <a:rPr lang="ru-RU" i="1" dirty="0" err="1" smtClean="0">
                <a:solidFill>
                  <a:srgbClr val="0070C0"/>
                </a:solidFill>
              </a:rPr>
              <a:t>Лахоре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928802"/>
            <a:ext cx="7500990" cy="435771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Красивейшая мавзолей-мечеть, "жемчужина Индии", Тадж-Махал</a:t>
            </a:r>
            <a:br>
              <a:rPr lang="ru-RU" i="1" dirty="0" smtClean="0">
                <a:solidFill>
                  <a:srgbClr val="0070C0"/>
                </a:solidFill>
              </a:rPr>
            </a:br>
            <a:r>
              <a:rPr lang="ru-RU" i="1" dirty="0" smtClean="0">
                <a:solidFill>
                  <a:srgbClr val="0070C0"/>
                </a:solidFill>
              </a:rPr>
              <a:t> (</a:t>
            </a:r>
            <a:r>
              <a:rPr lang="ru-RU" i="1" dirty="0" err="1" smtClean="0">
                <a:solidFill>
                  <a:srgbClr val="0070C0"/>
                </a:solidFill>
              </a:rPr>
              <a:t>Агра</a:t>
            </a:r>
            <a:r>
              <a:rPr lang="ru-RU" i="1" dirty="0" smtClean="0">
                <a:solidFill>
                  <a:srgbClr val="0070C0"/>
                </a:solidFill>
              </a:rPr>
              <a:t>, Индия)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97818"/>
            <a:ext cx="7643866" cy="476013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257288"/>
          </a:xfrm>
        </p:spPr>
        <p:txBody>
          <a:bodyPr>
            <a:normAutofit/>
          </a:bodyPr>
          <a:lstStyle/>
          <a:p>
            <a:pPr algn="ctr"/>
            <a:r>
              <a:rPr lang="ru-RU" i="1" dirty="0" err="1" smtClean="0">
                <a:solidFill>
                  <a:srgbClr val="0070C0"/>
                </a:solidFill>
              </a:rPr>
              <a:t>Голубая</a:t>
            </a:r>
            <a:r>
              <a:rPr lang="ru-RU" i="1" dirty="0" smtClean="0">
                <a:solidFill>
                  <a:srgbClr val="0070C0"/>
                </a:solidFill>
              </a:rPr>
              <a:t> мечеть, или Мечеть Султана Ахмета (Стамбул, Турция)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785925"/>
            <a:ext cx="7786742" cy="429419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Основные  вероучения:  «пять  столпов  культа»</a:t>
            </a:r>
            <a:endParaRPr lang="ru-RU" sz="2800" b="1" i="1" dirty="0"/>
          </a:p>
        </p:txBody>
      </p:sp>
      <p:sp>
        <p:nvSpPr>
          <p:cNvPr id="4" name="Выноска со стрелкой вверх 3"/>
          <p:cNvSpPr/>
          <p:nvPr/>
        </p:nvSpPr>
        <p:spPr>
          <a:xfrm>
            <a:off x="357158" y="1214422"/>
            <a:ext cx="1785950" cy="485778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Вера в единого Бога и пророчество «Нет Бога, кроме Аллаха, и Мухаммед – посланник его»</a:t>
            </a:r>
            <a:endParaRPr lang="ru-RU" sz="2000" dirty="0"/>
          </a:p>
        </p:txBody>
      </p:sp>
      <p:sp>
        <p:nvSpPr>
          <p:cNvPr id="5" name="Выноска со стрелкой вверх 4"/>
          <p:cNvSpPr/>
          <p:nvPr/>
        </p:nvSpPr>
        <p:spPr>
          <a:xfrm>
            <a:off x="2285984" y="1214422"/>
            <a:ext cx="1643074" cy="485778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Обязательная молитва, </a:t>
            </a:r>
            <a:r>
              <a:rPr lang="ru-RU" sz="2000" dirty="0" smtClean="0"/>
              <a:t>совершаемая пять раз в день в </a:t>
            </a:r>
            <a:r>
              <a:rPr lang="ru-RU" dirty="0" smtClean="0"/>
              <a:t>определенное</a:t>
            </a:r>
            <a:r>
              <a:rPr lang="ru-RU" sz="2000" dirty="0" smtClean="0"/>
              <a:t> время</a:t>
            </a:r>
            <a:endParaRPr lang="ru-RU" sz="2000" dirty="0"/>
          </a:p>
        </p:txBody>
      </p:sp>
      <p:sp>
        <p:nvSpPr>
          <p:cNvPr id="6" name="Выноска со стрелкой вверх 5"/>
          <p:cNvSpPr/>
          <p:nvPr/>
        </p:nvSpPr>
        <p:spPr>
          <a:xfrm>
            <a:off x="4071934" y="1214422"/>
            <a:ext cx="1643074" cy="485778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Пост в течении месяца по лунному календарю (рамадан)</a:t>
            </a:r>
            <a:endParaRPr lang="ru-RU" sz="2000" dirty="0"/>
          </a:p>
        </p:txBody>
      </p:sp>
      <p:sp>
        <p:nvSpPr>
          <p:cNvPr id="7" name="Выноска со стрелкой вверх 6"/>
          <p:cNvSpPr/>
          <p:nvPr/>
        </p:nvSpPr>
        <p:spPr>
          <a:xfrm>
            <a:off x="5857884" y="1214422"/>
            <a:ext cx="1357322" cy="485778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50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Налог в пользу бедных и неимущих (закат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7429520" y="1214422"/>
            <a:ext cx="1357322" cy="485778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0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Паломничество в Мекку (хадж) к храму Кааба</a:t>
            </a:r>
            <a:endParaRPr lang="ru-RU" sz="2000" dirty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Мечеть  </a:t>
            </a:r>
            <a:r>
              <a:rPr lang="ru-RU" i="1" dirty="0" err="1" smtClean="0">
                <a:solidFill>
                  <a:srgbClr val="0070C0"/>
                </a:solidFill>
              </a:rPr>
              <a:t>Селимие</a:t>
            </a:r>
            <a:r>
              <a:rPr lang="ru-RU" i="1" dirty="0" smtClean="0">
                <a:solidFill>
                  <a:srgbClr val="0070C0"/>
                </a:solidFill>
              </a:rPr>
              <a:t>  (</a:t>
            </a:r>
            <a:r>
              <a:rPr lang="ru-RU" i="1" dirty="0" err="1" smtClean="0">
                <a:solidFill>
                  <a:srgbClr val="0070C0"/>
                </a:solidFill>
              </a:rPr>
              <a:t>Эдирна</a:t>
            </a:r>
            <a:r>
              <a:rPr lang="ru-RU" i="1" dirty="0" smtClean="0">
                <a:solidFill>
                  <a:srgbClr val="0070C0"/>
                </a:solidFill>
              </a:rPr>
              <a:t>, Турция)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737"/>
            <a:ext cx="7429552" cy="492922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14412"/>
          </a:xfrm>
        </p:spPr>
        <p:txBody>
          <a:bodyPr>
            <a:noAutofit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Большая мечеть Дамаска, или Мечеть </a:t>
            </a:r>
            <a:r>
              <a:rPr lang="ru-RU" i="1" dirty="0" err="1" smtClean="0">
                <a:solidFill>
                  <a:srgbClr val="0070C0"/>
                </a:solidFill>
              </a:rPr>
              <a:t>Омейядов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1857364"/>
            <a:ext cx="3786214" cy="442915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43504" y="1857364"/>
            <a:ext cx="3571900" cy="435771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9196422" cy="1114412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мечеть </a:t>
            </a:r>
            <a:r>
              <a:rPr lang="ru-RU" i="1" dirty="0" err="1" smtClean="0">
                <a:solidFill>
                  <a:srgbClr val="0070C0"/>
                </a:solidFill>
              </a:rPr>
              <a:t>вторАЯ</a:t>
            </a:r>
            <a:r>
              <a:rPr lang="ru-RU" i="1" dirty="0" smtClean="0">
                <a:solidFill>
                  <a:srgbClr val="0070C0"/>
                </a:solidFill>
              </a:rPr>
              <a:t> по величине в мире и расположена она в городе Медина (Саудовская Аравия).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643050"/>
            <a:ext cx="7929618" cy="4174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5863256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002060"/>
                </a:solidFill>
              </a:rPr>
              <a:t>Страна, в которой находится эта мечеть, является одной из самых строгих приверженцев своей религии. В Саудовской Аравии вообще нет людей, придерживающихся другой религии. Все граждане этой страны - мусульмане. 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Администратор\Мои документы\архитектура мечетей\page_01_files\TN_img0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714644" cy="2428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5" name="Picture 3" descr="C:\Documents and Settings\Администратор\Мои документы\архитектура мечетей\page_01_files\TN_img07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1500174"/>
            <a:ext cx="2357454" cy="2714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6" name="Picture 4" descr="C:\Documents and Settings\Администратор\Мои документы\архитектура мечетей\page_01_files\TN_img07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4429132"/>
            <a:ext cx="2571768" cy="2000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7" name="Picture 5" descr="C:\Documents and Settings\Администратор\Мои документы\архитектура мечетей\page_01_files\TN_img05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500570"/>
            <a:ext cx="2500330" cy="2071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8" name="Picture 6" descr="C:\Documents and Settings\Администратор\Мои документы\архитектура мечетей\sh-009_files\sham009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7158" y="1428737"/>
            <a:ext cx="2438400" cy="2643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6" name="Picture 2" descr="C:\Documents and Settings\Администратор\Мои документы\архитектура мечетей\page_01_files\TN_img052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16" y="4429132"/>
            <a:ext cx="2500330" cy="2005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14285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00B050"/>
                </a:solidFill>
              </a:rPr>
              <a:t>Шамаиль</a:t>
            </a:r>
            <a:r>
              <a:rPr lang="ru-RU" sz="2800" b="1" i="1" dirty="0" smtClean="0">
                <a:solidFill>
                  <a:srgbClr val="00B050"/>
                </a:solidFill>
              </a:rPr>
              <a:t> – в переводе с  арабского языка – "оберег", а с персидского – "портрет", "изображение". </a:t>
            </a:r>
            <a:endParaRPr lang="ru-RU" sz="2800" b="1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42974"/>
          </a:xfrm>
        </p:spPr>
        <p:txBody>
          <a:bodyPr>
            <a:noAutofit/>
          </a:bodyPr>
          <a:lstStyle/>
          <a:p>
            <a:pPr algn="ctr"/>
            <a:r>
              <a:rPr lang="ru-RU" i="1" dirty="0" smtClean="0">
                <a:solidFill>
                  <a:srgbClr val="00B050"/>
                </a:solidFill>
              </a:rPr>
              <a:t>символические изображения мусульманских головных уборов</a:t>
            </a:r>
            <a:endParaRPr lang="ru-RU" i="1" dirty="0">
              <a:solidFill>
                <a:srgbClr val="00B050"/>
              </a:solidFill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2195516" cy="261937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1643050"/>
            <a:ext cx="2071702" cy="264320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643050"/>
            <a:ext cx="2071702" cy="250033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4643446"/>
            <a:ext cx="3071834" cy="185738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4643446"/>
            <a:ext cx="2928958" cy="171451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B050"/>
                </a:solidFill>
              </a:rPr>
              <a:t>Определить    </a:t>
            </a:r>
            <a:r>
              <a:rPr lang="ru-RU" sz="4400" b="1" i="1" dirty="0" err="1" smtClean="0">
                <a:solidFill>
                  <a:srgbClr val="00B050"/>
                </a:solidFill>
              </a:rPr>
              <a:t>стилЬ</a:t>
            </a:r>
            <a:r>
              <a:rPr lang="ru-RU" sz="4400" b="1" i="1" dirty="0" smtClean="0">
                <a:solidFill>
                  <a:srgbClr val="00B050"/>
                </a:solidFill>
              </a:rPr>
              <a:t>   </a:t>
            </a:r>
            <a:r>
              <a:rPr lang="ru-RU" sz="4400" b="1" i="1" dirty="0" err="1" smtClean="0">
                <a:solidFill>
                  <a:srgbClr val="00B050"/>
                </a:solidFill>
              </a:rPr>
              <a:t>шамаиля</a:t>
            </a:r>
            <a:endParaRPr lang="ru-RU" sz="4400" b="1" i="1" dirty="0">
              <a:solidFill>
                <a:srgbClr val="00B050"/>
              </a:solidFill>
            </a:endParaRPr>
          </a:p>
        </p:txBody>
      </p:sp>
      <p:pic>
        <p:nvPicPr>
          <p:cNvPr id="13314" name="Picture 2" descr="C:\Documents and Settings\Администратор\Мои документы\архитектура мечетей\10-s.shtml_files\shamai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2428892" cy="2214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214554"/>
            <a:ext cx="2571768" cy="3143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1357298"/>
            <a:ext cx="2286016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357694"/>
            <a:ext cx="2786082" cy="2071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4286256"/>
            <a:ext cx="2571768" cy="2143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686800" cy="1371600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rgbClr val="0070C0"/>
                </a:solidFill>
              </a:rPr>
              <a:t>Башня     </a:t>
            </a:r>
            <a:r>
              <a:rPr lang="ru-RU" sz="4000" i="1" dirty="0" err="1" smtClean="0">
                <a:solidFill>
                  <a:srgbClr val="0070C0"/>
                </a:solidFill>
              </a:rPr>
              <a:t>сююмбике</a:t>
            </a:r>
            <a:endParaRPr lang="ru-RU" sz="4000" i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531973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dirty="0" smtClean="0"/>
              <a:t>      </a:t>
            </a:r>
            <a:r>
              <a:rPr lang="ru-RU" sz="2400" dirty="0" smtClean="0">
                <a:solidFill>
                  <a:srgbClr val="002060"/>
                </a:solidFill>
              </a:rPr>
              <a:t>Самое знаменитое здание Казани – башня </a:t>
            </a:r>
            <a:r>
              <a:rPr lang="ru-RU" sz="2400" dirty="0" err="1" smtClean="0">
                <a:solidFill>
                  <a:srgbClr val="002060"/>
                </a:solidFill>
              </a:rPr>
              <a:t>Сююмбике</a:t>
            </a:r>
            <a:r>
              <a:rPr lang="ru-RU" sz="2400" dirty="0" smtClean="0">
                <a:solidFill>
                  <a:srgbClr val="002060"/>
                </a:solidFill>
              </a:rPr>
              <a:t> – по легенде, относится ко времени падения казанского ханства. Однако, судя по всему, она построена не раньше последней четверти ХVII века, правда, частично на фундаменте более ранней дозорно-сторожевой башни ханского периода. Башня </a:t>
            </a:r>
            <a:r>
              <a:rPr lang="ru-RU" sz="2400" dirty="0" err="1" smtClean="0">
                <a:solidFill>
                  <a:srgbClr val="002060"/>
                </a:solidFill>
              </a:rPr>
              <a:t>Сююмбике</a:t>
            </a:r>
            <a:r>
              <a:rPr lang="ru-RU" sz="2400" dirty="0" smtClean="0">
                <a:solidFill>
                  <a:srgbClr val="002060"/>
                </a:solidFill>
              </a:rPr>
              <a:t> - не только символ Казани. Это еще и одна из немногих в мире падающих башен. На два метра выше Пизанской башни.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Picture 2" descr="C:\Documents and Settings\Администратор\Мои документы\Казань\Казань\Башня сююмбикеjp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34" y="571481"/>
            <a:ext cx="3143271" cy="5286411"/>
          </a:xfr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КАЗАНСКИЙ  </a:t>
            </a:r>
            <a:r>
              <a:rPr lang="ru-RU" b="1" i="1" dirty="0" smtClean="0">
                <a:solidFill>
                  <a:srgbClr val="00B050"/>
                </a:solidFill>
              </a:rPr>
              <a:t>БЛАГОВЕЩЕНСКИЙ</a:t>
            </a:r>
            <a:r>
              <a:rPr lang="ru-RU" b="1" dirty="0" smtClean="0">
                <a:solidFill>
                  <a:srgbClr val="00B050"/>
                </a:solidFill>
              </a:rPr>
              <a:t>  СОБОР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Picture 2" descr="C:\Documents and Settings\Администратор\Мои документы\Казань\Казань\kazan_blagsobo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1" y="1554163"/>
            <a:ext cx="7643866" cy="4525962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 smtClean="0"/>
              <a:t> </a:t>
            </a:r>
            <a:r>
              <a:rPr lang="ru-RU" sz="3200" b="1" i="1" dirty="0" smtClean="0">
                <a:solidFill>
                  <a:srgbClr val="FF0000"/>
                </a:solidFill>
              </a:rPr>
              <a:t>Мемориальная мечеть в Парке Победы</a:t>
            </a:r>
            <a:br>
              <a:rPr lang="ru-RU" sz="3200" b="1" i="1" dirty="0" smtClean="0">
                <a:solidFill>
                  <a:srgbClr val="FF0000"/>
                </a:solidFill>
              </a:rPr>
            </a:br>
            <a:r>
              <a:rPr lang="ru-RU" sz="3200" b="1" i="1" dirty="0" smtClean="0">
                <a:solidFill>
                  <a:srgbClr val="FF0000"/>
                </a:solidFill>
              </a:rPr>
              <a:t>на Поклонной горе</a:t>
            </a:r>
            <a:endParaRPr lang="ru-RU" sz="3200" i="1" dirty="0">
              <a:solidFill>
                <a:srgbClr val="FF0000"/>
              </a:solidFill>
            </a:endParaRP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785926"/>
            <a:ext cx="4572032" cy="452596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429256" y="1571612"/>
            <a:ext cx="36433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70C0"/>
                </a:solidFill>
              </a:rPr>
              <a:t>Мечеть Памяти стоит на Поклонной горе, являющейся символом героизма российских солдат в Отечественной войне 1812 года, войне, в которой активное участие принимали мусульманские полки.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На Поклонной горе также возведены православная церковь и иудейская синагога. Тем самым Поклонная гора стала символом единства всех народов России, общности исторических судеб, настоящего и будущего последователей всех религий.  </a:t>
            </a:r>
          </a:p>
          <a:p>
            <a:pPr algn="just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59633" y="5715016"/>
            <a:ext cx="3049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Архитектор  </a:t>
            </a:r>
            <a:r>
              <a:rPr lang="ru-RU" dirty="0" err="1" smtClean="0">
                <a:solidFill>
                  <a:srgbClr val="0070C0"/>
                </a:solidFill>
              </a:rPr>
              <a:t>Ильяс</a:t>
            </a:r>
            <a:r>
              <a:rPr lang="ru-RU" dirty="0" smtClean="0">
                <a:solidFill>
                  <a:srgbClr val="0070C0"/>
                </a:solidFill>
              </a:rPr>
              <a:t>   </a:t>
            </a:r>
            <a:r>
              <a:rPr lang="ru-RU" dirty="0" err="1" smtClean="0">
                <a:solidFill>
                  <a:srgbClr val="0070C0"/>
                </a:solidFill>
              </a:rPr>
              <a:t>Таджиев</a:t>
            </a:r>
            <a:r>
              <a:rPr lang="ru-RU" dirty="0" smtClean="0">
                <a:solidFill>
                  <a:srgbClr val="0070C0"/>
                </a:solidFill>
              </a:rPr>
              <a:t>.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>
                <a:solidFill>
                  <a:srgbClr val="002060"/>
                </a:solidFill>
              </a:rPr>
              <a:t>ОПРЕДЕЛИТЕ ТИП МИНАРЕТОВ </a:t>
            </a:r>
            <a:endParaRPr lang="ru-RU" sz="4400" i="1" dirty="0">
              <a:solidFill>
                <a:srgbClr val="002060"/>
              </a:solidFill>
            </a:endParaRPr>
          </a:p>
        </p:txBody>
      </p:sp>
      <p:pic>
        <p:nvPicPr>
          <p:cNvPr id="20482" name="Picture 2" descr="C:\Documents and Settings\Администратор\Мои документы\архитектура мечетей\Чудеса России  Мечеть Рашида в комплексе 'Медина'_files\9057-bi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57818" y="1500174"/>
            <a:ext cx="3071834" cy="2714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500174"/>
            <a:ext cx="2000254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4" name="Picture 4" descr="C:\Documents and Settings\Администратор\Мои документы\архитектура мечетей\31044_files\nurulla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1500174"/>
            <a:ext cx="2095503" cy="2714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5" name="Picture 5" descr="C:\Documents and Settings\Администратор\Мои документы\архитектура мечетей\index.php_files\7194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0034" y="4429132"/>
            <a:ext cx="3000396" cy="2143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6" name="Picture 6" descr="C:\Documents and Settings\Администратор\Мои документы\архитектура мечетей\index.php_files\2244152922_82706e4777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357818" y="4500570"/>
            <a:ext cx="3024192" cy="2071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1441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B050"/>
                </a:solidFill>
              </a:rPr>
              <a:t>Болгарский государственный историко-архитектурный заповедник</a:t>
            </a:r>
            <a:endParaRPr lang="ru-RU" sz="3200" b="1" i="1" dirty="0">
              <a:solidFill>
                <a:srgbClr val="00B050"/>
              </a:solidFill>
            </a:endParaRPr>
          </a:p>
        </p:txBody>
      </p:sp>
      <p:pic>
        <p:nvPicPr>
          <p:cNvPr id="19458" name="Picture 2" descr="C:\Documents and Settings\Администратор\Мои документы\архитектура мечетей\image.asp_files\img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1500174"/>
            <a:ext cx="2357454" cy="228601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59" name="Picture 3" descr="C:\Documents and Settings\Администратор\Мои документы\архитектура мечетей\s_mechet.php_files\normal_s_mechey_and_minaret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1500174"/>
            <a:ext cx="2428892" cy="254317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0" name="Picture 4" descr="C:\Documents and Settings\Администратор\Мои документы\архитектура мечетей\s_mechet.php_files\thumbs_s_mechey_and_minaret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2571744"/>
            <a:ext cx="2643206" cy="271464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1" name="Picture 5" descr="C:\Documents and Settings\Администратор\Мои документы\архитектура мечетей\tatars_files\bulgar_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143380"/>
            <a:ext cx="2643206" cy="237172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0" name="Picture 2" descr="C:\Documents and Settings\Администратор\Мои документы\архитектура мечетей\s_mechet.php_files\thumbs_vostochnyj_mavzolej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15633" y="4286256"/>
            <a:ext cx="2399771" cy="228601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071802" y="5786454"/>
            <a:ext cx="3143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Минарет в Булгарах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3214686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smtClean="0">
                <a:solidFill>
                  <a:srgbClr val="0070C0"/>
                </a:solidFill>
              </a:rPr>
              <a:t>Символика изображений на коврах:</a:t>
            </a:r>
            <a:br>
              <a:rPr lang="ru-RU" sz="3200" i="1" dirty="0" smtClean="0">
                <a:solidFill>
                  <a:srgbClr val="0070C0"/>
                </a:solidFill>
              </a:rPr>
            </a:br>
            <a:r>
              <a:rPr lang="ru-RU" sz="3200" b="1" dirty="0" smtClean="0"/>
              <a:t> </a:t>
            </a:r>
            <a:r>
              <a:rPr lang="ru-RU" sz="3200" b="1" i="1" dirty="0" smtClean="0">
                <a:solidFill>
                  <a:srgbClr val="00B050"/>
                </a:solidFill>
              </a:rPr>
              <a:t>Животный МИР И Растительный мир</a:t>
            </a:r>
            <a:r>
              <a:rPr lang="ru-RU" b="1" i="1" dirty="0" smtClean="0">
                <a:solidFill>
                  <a:srgbClr val="00B050"/>
                </a:solidFill>
              </a:rPr>
              <a:t/>
            </a:r>
            <a:br>
              <a:rPr lang="ru-RU" b="1" i="1" dirty="0" smtClean="0">
                <a:solidFill>
                  <a:srgbClr val="00B050"/>
                </a:solidFill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643050"/>
            <a:ext cx="1857388" cy="164307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1643050"/>
            <a:ext cx="2143140" cy="178595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1714488"/>
            <a:ext cx="1895480" cy="171451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0034" y="3786190"/>
            <a:ext cx="2143140" cy="271464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3786190"/>
            <a:ext cx="2000264" cy="264320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8992" y="3786190"/>
            <a:ext cx="2214578" cy="271464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207167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        </a:t>
            </a:r>
            <a:r>
              <a:rPr lang="ru-RU" i="1" dirty="0" smtClean="0">
                <a:solidFill>
                  <a:srgbClr val="0070C0"/>
                </a:solidFill>
              </a:rPr>
              <a:t>Символика изображений на коврах:</a:t>
            </a:r>
            <a:br>
              <a:rPr lang="ru-RU" i="1" dirty="0" smtClean="0">
                <a:solidFill>
                  <a:srgbClr val="0070C0"/>
                </a:solidFill>
              </a:rPr>
            </a:br>
            <a:r>
              <a:rPr lang="ru-RU" b="1" dirty="0" smtClean="0"/>
              <a:t>         </a:t>
            </a:r>
            <a:r>
              <a:rPr lang="ru-RU" i="1" dirty="0" smtClean="0">
                <a:solidFill>
                  <a:srgbClr val="00B050"/>
                </a:solidFill>
              </a:rPr>
              <a:t>Геометрический узор И Числа</a:t>
            </a:r>
            <a:br>
              <a:rPr lang="ru-RU" i="1" dirty="0" smtClean="0">
                <a:solidFill>
                  <a:srgbClr val="00B050"/>
                </a:solidFill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1357322" cy="264320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285860"/>
            <a:ext cx="1290636" cy="257176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2285992"/>
            <a:ext cx="1071570" cy="242889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 l="6024" t="4373" r="3614" b="5976"/>
          <a:stretch>
            <a:fillRect/>
          </a:stretch>
        </p:blipFill>
        <p:spPr bwMode="auto">
          <a:xfrm>
            <a:off x="5572132" y="3857628"/>
            <a:ext cx="3071834" cy="271466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85720" y="4714884"/>
            <a:ext cx="457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Рука Фатимы</a:t>
            </a:r>
            <a:r>
              <a:rPr lang="ru-RU" dirty="0" smtClean="0">
                <a:solidFill>
                  <a:srgbClr val="002060"/>
                </a:solidFill>
              </a:rPr>
              <a:t> - число пальцев означает пять главных заповедей ислама и пять почитаемых мусульманами личностей: </a:t>
            </a:r>
            <a:r>
              <a:rPr lang="ru-RU" dirty="0" err="1" smtClean="0">
                <a:solidFill>
                  <a:srgbClr val="002060"/>
                </a:solidFill>
              </a:rPr>
              <a:t>Мухаммад</a:t>
            </a:r>
            <a:r>
              <a:rPr lang="ru-RU" dirty="0" smtClean="0">
                <a:solidFill>
                  <a:srgbClr val="002060"/>
                </a:solidFill>
              </a:rPr>
              <a:t>, Али (двоюродный брат и зять </a:t>
            </a:r>
            <a:r>
              <a:rPr lang="ru-RU" dirty="0" err="1" smtClean="0">
                <a:solidFill>
                  <a:srgbClr val="002060"/>
                </a:solidFill>
              </a:rPr>
              <a:t>Мухаммада</a:t>
            </a:r>
            <a:r>
              <a:rPr lang="ru-RU" dirty="0" smtClean="0">
                <a:solidFill>
                  <a:srgbClr val="002060"/>
                </a:solidFill>
              </a:rPr>
              <a:t>, ставший одним из первых халифов.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43438" y="1214421"/>
            <a:ext cx="45005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В качестве декора ковров используются и архитектурные элементы, такие как </a:t>
            </a:r>
            <a:r>
              <a:rPr lang="ru-RU" b="1" dirty="0" smtClean="0">
                <a:solidFill>
                  <a:srgbClr val="002060"/>
                </a:solidFill>
              </a:rPr>
              <a:t>ниша, </a:t>
            </a:r>
            <a:r>
              <a:rPr lang="ru-RU" dirty="0" smtClean="0">
                <a:solidFill>
                  <a:srgbClr val="002060"/>
                </a:solidFill>
              </a:rPr>
              <a:t>или </a:t>
            </a:r>
            <a:r>
              <a:rPr lang="ru-RU" b="1" dirty="0" err="1" smtClean="0">
                <a:solidFill>
                  <a:srgbClr val="002060"/>
                </a:solidFill>
              </a:rPr>
              <a:t>михраб</a:t>
            </a:r>
            <a:r>
              <a:rPr lang="ru-RU" dirty="0" smtClean="0">
                <a:solidFill>
                  <a:srgbClr val="002060"/>
                </a:solidFill>
              </a:rPr>
              <a:t>, которая в мусульманской мечети всегда обращена в сторону священного города Мекки. Обычным мотивом является и </a:t>
            </a:r>
            <a:r>
              <a:rPr lang="ru-RU" b="1" dirty="0" smtClean="0">
                <a:solidFill>
                  <a:srgbClr val="002060"/>
                </a:solidFill>
              </a:rPr>
              <a:t>лампада, </a:t>
            </a:r>
            <a:r>
              <a:rPr lang="ru-RU" dirty="0" smtClean="0">
                <a:solidFill>
                  <a:srgbClr val="002060"/>
                </a:solidFill>
              </a:rPr>
              <a:t>горящая непрерывно в месте отправления религиозного культа -символ божественного бессмертия.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Казань\Казань\x_2ee2eb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571604" y="0"/>
            <a:ext cx="63579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…О Казань, ты грусть и бодрость!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Светозарная Казань!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             Здесь деянья дедов наших, здесь священные места,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Здесь счастливца ожидают милой гурии уста.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        Здесь науки, здесь искусства, просвещения очаг 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0070C0"/>
                </a:solidFill>
              </a:rPr>
              <a:t>ПАМЯТНИК  СТРОИТЕЛЯМ  КАЗАНСКОГО  КРЕМЛЯ ПСКОВСКИМ  ЗОДЧИМ  ПОСТНИК  ЯКОВЛЕВУ   и 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sz="3100" b="1" dirty="0" smtClean="0">
                <a:solidFill>
                  <a:srgbClr val="0070C0"/>
                </a:solidFill>
              </a:rPr>
              <a:t>ИВАНУ  ШИРЯЯ</a:t>
            </a:r>
            <a:endParaRPr lang="ru-RU" sz="3100" b="1" dirty="0">
              <a:solidFill>
                <a:srgbClr val="0070C0"/>
              </a:solidFill>
            </a:endParaRPr>
          </a:p>
        </p:txBody>
      </p:sp>
      <p:pic>
        <p:nvPicPr>
          <p:cNvPr id="4" name="Picture 2" descr="C:\Documents and Settings\Администратор\Мои документы\Шаймиев\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785926"/>
            <a:ext cx="6143668" cy="42402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14412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Соборная  мечеть  </a:t>
            </a:r>
            <a:r>
              <a:rPr lang="ru-RU" i="1" dirty="0" err="1" smtClean="0">
                <a:solidFill>
                  <a:srgbClr val="0070C0"/>
                </a:solidFill>
              </a:rPr>
              <a:t>Кул</a:t>
            </a:r>
            <a:r>
              <a:rPr lang="ru-RU" i="1" dirty="0" smtClean="0">
                <a:solidFill>
                  <a:srgbClr val="0070C0"/>
                </a:solidFill>
              </a:rPr>
              <a:t>  Шариф - северная жемчужина   ислама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20482" name="Picture 2" descr="C:\Documents and Settings\Администратор\Мои документы\архитектура мечетей\index.php_files\-_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472" y="1714488"/>
            <a:ext cx="4071966" cy="464347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857752" y="1643050"/>
            <a:ext cx="40005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002060"/>
                </a:solidFill>
              </a:rPr>
              <a:t>Мечеть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Кул</a:t>
            </a:r>
            <a:r>
              <a:rPr lang="ru-RU" sz="2400" b="1" i="1" dirty="0" smtClean="0">
                <a:solidFill>
                  <a:srgbClr val="002060"/>
                </a:solidFill>
              </a:rPr>
              <a:t> Шариф </a:t>
            </a:r>
            <a:r>
              <a:rPr lang="ru-RU" sz="2400" b="1" dirty="0" smtClean="0">
                <a:solidFill>
                  <a:srgbClr val="002060"/>
                </a:solidFill>
              </a:rPr>
              <a:t>(г.Казань, Кремль). Строительство началось в 1996г. на территории Казанского Кремля по проекту авторской группы архитекторов фирмы "</a:t>
            </a:r>
            <a:r>
              <a:rPr lang="ru-RU" sz="2400" b="1" dirty="0" err="1" smtClean="0">
                <a:solidFill>
                  <a:srgbClr val="002060"/>
                </a:solidFill>
              </a:rPr>
              <a:t>Татинвестгражданпроект</a:t>
            </a:r>
            <a:r>
              <a:rPr lang="ru-RU" sz="2400" b="1" dirty="0" smtClean="0">
                <a:solidFill>
                  <a:srgbClr val="002060"/>
                </a:solidFill>
              </a:rPr>
              <a:t>". Комплекс мечети включает в себя здание самой мечети, музей-библиотеку, издательский центр, управление имама.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714356"/>
            <a:ext cx="792961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</a:rPr>
              <a:t>Автором художественной концепции мечети </a:t>
            </a:r>
            <a:r>
              <a:rPr lang="ru-RU" sz="2800" b="1" dirty="0" err="1" smtClean="0">
                <a:solidFill>
                  <a:srgbClr val="002060"/>
                </a:solidFill>
              </a:rPr>
              <a:t>Кул</a:t>
            </a:r>
            <a:r>
              <a:rPr lang="ru-RU" sz="2800" b="1" dirty="0" smtClean="0">
                <a:solidFill>
                  <a:srgbClr val="002060"/>
                </a:solidFill>
              </a:rPr>
              <a:t> Шариф  является казанский архитектор </a:t>
            </a:r>
            <a:r>
              <a:rPr lang="ru-RU" sz="2800" b="1" dirty="0" err="1" smtClean="0">
                <a:solidFill>
                  <a:srgbClr val="FF0000"/>
                </a:solidFill>
              </a:rPr>
              <a:t>Айвар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Гумарович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Саттаров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>
                <a:solidFill>
                  <a:srgbClr val="002060"/>
                </a:solidFill>
              </a:rPr>
              <a:t>Оформлением интерьера мечети и внутреннего убранства мечети  занимались турецкая фирма «</a:t>
            </a:r>
            <a:r>
              <a:rPr lang="ru-RU" sz="2800" b="1" dirty="0" err="1" smtClean="0">
                <a:solidFill>
                  <a:srgbClr val="002060"/>
                </a:solidFill>
              </a:rPr>
              <a:t>Одак</a:t>
            </a:r>
            <a:r>
              <a:rPr lang="ru-RU" sz="2800" b="1" dirty="0" smtClean="0">
                <a:solidFill>
                  <a:srgbClr val="002060"/>
                </a:solidFill>
              </a:rPr>
              <a:t>» и  казанский «Фонд художников».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Были применены сложные архитектурные пейзажи из резного камня и мозаики, </a:t>
            </a:r>
            <a:r>
              <a:rPr lang="ru-RU" sz="2800" b="1" dirty="0" err="1" smtClean="0">
                <a:solidFill>
                  <a:srgbClr val="002060"/>
                </a:solidFill>
              </a:rPr>
              <a:t>шамаили</a:t>
            </a:r>
            <a:r>
              <a:rPr lang="ru-RU" sz="2800" b="1" dirty="0" smtClean="0">
                <a:solidFill>
                  <a:srgbClr val="002060"/>
                </a:solidFill>
              </a:rPr>
              <a:t>,  выполненные резьбой по камню.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Впервые применен в убранстве мечети особую позолоченную смальту и долговечную кварцевую смальту, покрытую сусальным золотом.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5"/>
            <a:ext cx="8572561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00B050"/>
                </a:solidFill>
              </a:rPr>
              <a:t>ОПРЕДЕЛИТЕ,  ЧТО  ИЗОБРАЖЕНО  НА  РИСУНКАХ?</a:t>
            </a:r>
            <a:endParaRPr lang="ru-RU" sz="2800" i="1" dirty="0">
              <a:solidFill>
                <a:srgbClr val="00B050"/>
              </a:solidFill>
            </a:endParaRPr>
          </a:p>
        </p:txBody>
      </p:sp>
      <p:pic>
        <p:nvPicPr>
          <p:cNvPr id="22530" name="Picture 2" descr="C:\Documents and Settings\Администратор\Мои документы\архитектура мечетей\lib1_16-b-69-p-55_files\namaz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500174"/>
            <a:ext cx="1428760" cy="221457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1" name="Picture 3" descr="C:\Documents and Settings\Администратор\Мои документы\архитектура мечетей\lib1_16-b-69-p-55_files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00174"/>
            <a:ext cx="1862147" cy="215742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2" name="Picture 4" descr="C:\Documents and Settings\Администратор\Мои документы\архитектура мечетей\lib1_16-b-69-p-56_files\il15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20" y="4214818"/>
            <a:ext cx="2547964" cy="164307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3" name="Picture 5" descr="C:\Documents and Settings\Администратор\Мои документы\архитектура мечетей\lib1_16-b-69-p-56_files\il160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15206" y="1500174"/>
            <a:ext cx="1690676" cy="371477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2" y="1428736"/>
            <a:ext cx="1147764" cy="235745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0" y="4214818"/>
            <a:ext cx="1309688" cy="157163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29256" y="4143380"/>
            <a:ext cx="1428760" cy="171451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72132" y="1428736"/>
            <a:ext cx="1357322" cy="235745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ПРОБЛЕМЫ ДУХОВНОЙ КУЛЬТУРЫ</a:t>
            </a:r>
            <a:endParaRPr lang="ru-RU" i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Что должно отражать искусство: правду жизни или высокий идеал?</a:t>
            </a:r>
          </a:p>
          <a:p>
            <a:pPr marL="514350" indent="-514350">
              <a:buAutoNum type="arabicPeriod"/>
            </a:pPr>
            <a:r>
              <a:rPr lang="ru-RU" dirty="0" smtClean="0"/>
              <a:t>Что должно пробуждать искусство: чувства или мысли?</a:t>
            </a:r>
          </a:p>
          <a:p>
            <a:pPr marL="514350" indent="-514350">
              <a:buAutoNum type="arabicPeriod"/>
            </a:pPr>
            <a:r>
              <a:rPr lang="ru-RU" dirty="0" smtClean="0"/>
              <a:t>Если объективные показатели того, что считать великим искусством, великой литературой, великой культурой?</a:t>
            </a:r>
          </a:p>
          <a:p>
            <a:pPr marL="514350" indent="-514350">
              <a:buAutoNum type="arabicPeriod"/>
            </a:pPr>
            <a:r>
              <a:rPr lang="ru-RU" dirty="0" smtClean="0"/>
              <a:t>Если в художественном произведении заложена ошибочная идея, т.е. «плохое» содержание, само произведение по форме хорошее или плохое?</a:t>
            </a:r>
            <a:endParaRPr lang="ru-RU" dirty="0"/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>
                <a:solidFill>
                  <a:srgbClr val="0070C0"/>
                </a:solidFill>
              </a:rPr>
              <a:t>Эскизный проект мечети </a:t>
            </a:r>
            <a:endParaRPr lang="ru-RU" sz="4400" i="1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8215370" cy="4857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3429000"/>
            <a:ext cx="4762500" cy="30480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42844" y="5143512"/>
            <a:ext cx="3929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Открытие Петербургской соборной мечети. февраль 1917г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43306" y="1285860"/>
            <a:ext cx="55006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Встреча Совета </a:t>
            </a:r>
            <a:r>
              <a:rPr lang="ru-RU" sz="2400" b="1" dirty="0" err="1" smtClean="0">
                <a:solidFill>
                  <a:srgbClr val="0070C0"/>
                </a:solidFill>
              </a:rPr>
              <a:t>мауфтиев</a:t>
            </a:r>
            <a:r>
              <a:rPr lang="ru-RU" sz="2400" b="1" dirty="0" smtClean="0">
                <a:solidFill>
                  <a:srgbClr val="0070C0"/>
                </a:solidFill>
              </a:rPr>
              <a:t> России</a:t>
            </a:r>
          </a:p>
          <a:p>
            <a:pPr algn="just"/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Талгата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Таджутдина</a:t>
            </a:r>
            <a:r>
              <a:rPr lang="ru-RU" sz="2400" b="1" dirty="0" smtClean="0">
                <a:solidFill>
                  <a:srgbClr val="0070C0"/>
                </a:solidFill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</a:rPr>
              <a:t>Равиля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Гайнутдина</a:t>
            </a:r>
            <a:r>
              <a:rPr lang="ru-RU" sz="2400" b="1" dirty="0" smtClean="0">
                <a:solidFill>
                  <a:srgbClr val="0070C0"/>
                </a:solidFill>
              </a:rPr>
              <a:t> и Исмаила  Бердиев</a:t>
            </a:r>
            <a:r>
              <a:rPr lang="ru-RU" sz="2400" dirty="0" smtClean="0">
                <a:solidFill>
                  <a:srgbClr val="0070C0"/>
                </a:solidFill>
              </a:rPr>
              <a:t>а  </a:t>
            </a:r>
            <a:r>
              <a:rPr lang="ru-RU" sz="2400" b="1" dirty="0" smtClean="0">
                <a:solidFill>
                  <a:srgbClr val="0070C0"/>
                </a:solidFill>
              </a:rPr>
              <a:t>с Президентом России Д.А. </a:t>
            </a:r>
            <a:r>
              <a:rPr lang="ru-RU" sz="2400" b="1" dirty="0" err="1" smtClean="0">
                <a:solidFill>
                  <a:srgbClr val="0070C0"/>
                </a:solidFill>
              </a:rPr>
              <a:t>Медведьевым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3214710" cy="385765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686800" cy="1285884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</a:rPr>
              <a:t>Казань все чаще становится местом проведения общероссийских и всемирных форумов, среди которых форумы по национальной и религиозной толерантности </a:t>
            </a:r>
            <a:br>
              <a:rPr lang="ru-RU" sz="2000" b="1" i="1" dirty="0" smtClean="0">
                <a:solidFill>
                  <a:srgbClr val="0070C0"/>
                </a:solidFill>
              </a:rPr>
            </a:br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4" name="Picture 2" descr="C:\Documents and Settings\Администратор\Мои документы\Шаймиев\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643050"/>
            <a:ext cx="7124296" cy="474027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428736"/>
          </a:xfrm>
        </p:spPr>
        <p:txBody>
          <a:bodyPr>
            <a:noAutofit/>
          </a:bodyPr>
          <a:lstStyle/>
          <a:p>
            <a:pPr algn="ctr"/>
            <a:r>
              <a:rPr lang="ru-RU" sz="6000" i="1" dirty="0" smtClean="0">
                <a:solidFill>
                  <a:srgbClr val="0070C0"/>
                </a:solidFill>
              </a:rPr>
              <a:t>Виды минаретов</a:t>
            </a:r>
            <a:endParaRPr lang="ru-RU" sz="6000" i="1" dirty="0">
              <a:solidFill>
                <a:srgbClr val="0070C0"/>
              </a:solidFill>
            </a:endParaRPr>
          </a:p>
        </p:txBody>
      </p:sp>
      <p:pic>
        <p:nvPicPr>
          <p:cNvPr id="18434" name="Picture 2" descr="C:\Documents and Settings\Администратор\Мои документы\архитектура мечетей\Мінарет_files\180px-Types_of_Minarets_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500174"/>
            <a:ext cx="3357586" cy="485778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58" y="1500174"/>
            <a:ext cx="464347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002060"/>
                </a:solidFill>
              </a:rPr>
              <a:t>1. иракский</a:t>
            </a:r>
          </a:p>
          <a:p>
            <a:r>
              <a:rPr lang="ru-RU" sz="4400" b="1" i="1" dirty="0" smtClean="0">
                <a:solidFill>
                  <a:srgbClr val="002060"/>
                </a:solidFill>
              </a:rPr>
              <a:t>2. марокканский 3. турецкий</a:t>
            </a:r>
          </a:p>
          <a:p>
            <a:r>
              <a:rPr lang="ru-RU" sz="4400" b="1" i="1" dirty="0" smtClean="0">
                <a:solidFill>
                  <a:srgbClr val="002060"/>
                </a:solidFill>
              </a:rPr>
              <a:t>4. индийский 5. египетский ранний 6. татарский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928802"/>
            <a:ext cx="3571900" cy="442915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28596" y="183229"/>
            <a:ext cx="82153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На протяжении практически всей своей истории Казань, как и все города России, строилась преимущественно из дерева, позволяли природно-климатические условия (лишь со второй половины XIX века кирпич, а затем и бетон стали преобладать над деревом).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3308994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Построена, предположительно, в конце XVIII века народными мастерами. Практически единственный из сохранившихся до наших дней памятников татарского деревянного культового зодчества конца XVIII века.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928</TotalTime>
  <Words>1668</Words>
  <Application>Microsoft Office PowerPoint</Application>
  <PresentationFormat>Экран (4:3)</PresentationFormat>
  <Paragraphs>133</Paragraphs>
  <Slides>71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Трек</vt:lpstr>
      <vt:lpstr> Архитектура  мечетей России и мира</vt:lpstr>
      <vt:lpstr>Слайд 2</vt:lpstr>
      <vt:lpstr>Слайд 3</vt:lpstr>
      <vt:lpstr>Религия – это  определенные взгляды и представления людей, основанные на вере в сверхъестественное,  а  также  соответствующие  обряды  и  культы.</vt:lpstr>
      <vt:lpstr>Основные  вероучения:  «пять  столпов  культа»</vt:lpstr>
      <vt:lpstr>Болгарский государственный историко-архитектурный заповедник</vt:lpstr>
      <vt:lpstr>Эскизный проект мечети </vt:lpstr>
      <vt:lpstr>Виды минаретов</vt:lpstr>
      <vt:lpstr>Слайд 9</vt:lpstr>
      <vt:lpstr>все мечети делятся на композиционные типы</vt:lpstr>
      <vt:lpstr>Функции    мечетей </vt:lpstr>
      <vt:lpstr>Элементы   мечети </vt:lpstr>
      <vt:lpstr>Слайд 13</vt:lpstr>
      <vt:lpstr>ВНУТРЕННЕ  УБРАНСТВО  МЕЧЕТИ</vt:lpstr>
      <vt:lpstr>Внутреннее убранство мечети</vt:lpstr>
      <vt:lpstr>Мечети это культовые здания мусульман, где совершают моления, читают Коран, проповеди и распространяют религиозные знания. </vt:lpstr>
      <vt:lpstr>Большинство мечетей имеют открытый или снабжённый навесом двор с колодцами, фонтаном или бассейнами для совершения ритуального омовения, сабиль – фонтан для ритуальных омовений.</vt:lpstr>
      <vt:lpstr>Старинное исламское изображение, на котором Пророк Мухаммед молится перед камнем Каабы. По ортодоксальной исламской традиции лица людей, как и в этом случае, не изображаются. Здесь вместо лица Пророка изображен пламенеющий огонь.</vt:lpstr>
      <vt:lpstr>МЕЧЕТИ  ТРАДИЦИОННОЙ  АРХИТЕКТУРЫ.  центричные      мечети</vt:lpstr>
      <vt:lpstr>Мечети с двумя минаретами</vt:lpstr>
      <vt:lpstr>Многоминаретные  мечети</vt:lpstr>
      <vt:lpstr>МЕЧЕТИ СТИЛЬНОЙ АРХИТЕКТУРЫ</vt:lpstr>
      <vt:lpstr>Мечети с минаретом над входом</vt:lpstr>
      <vt:lpstr>РЕТРОСТИЛЬ</vt:lpstr>
      <vt:lpstr>Мечети с двумя минаретами</vt:lpstr>
      <vt:lpstr>Мечети с минаретом по оси входа</vt:lpstr>
      <vt:lpstr>Мечети  угловой постановкой минарета</vt:lpstr>
      <vt:lpstr>ХАЙТЕК</vt:lpstr>
      <vt:lpstr>мечеть в форме полумесяца  в г. Волжском Волгоградской области</vt:lpstr>
      <vt:lpstr>Слайд 30</vt:lpstr>
      <vt:lpstr>муэдзин — служитель мечети — призывает верующих к молитве.</vt:lpstr>
      <vt:lpstr>Определите  виды  минаретов</vt:lpstr>
      <vt:lpstr>Мечети Татарстана</vt:lpstr>
      <vt:lpstr>Бурнаевская мечеть г.Казань. Другое название - "Третья соборная"</vt:lpstr>
      <vt:lpstr>Султановская мечеть г.Казань. Другие названия: "Мечеть Зиганши", "Усмановская", "Восьмая соборная", "Красная".</vt:lpstr>
      <vt:lpstr>Соборные мечети крупных городов: Уфа, Казань, Санкт-Петербург, Москова</vt:lpstr>
      <vt:lpstr>Опредилите   стили  и  виды  мечетей</vt:lpstr>
      <vt:lpstr>Мечеть   Омейядов</vt:lpstr>
      <vt:lpstr>Масджид аль-Харам, главная мечеть, во внутреннем дворе которой находится Кааба. (Мекка, Саудовская Аравия)</vt:lpstr>
      <vt:lpstr>Мечеть Аль-Акса (Иерусалим). Третья святыня ислама.</vt:lpstr>
      <vt:lpstr>Большая  мечеть  Grand Mosque  в Дубае</vt:lpstr>
      <vt:lpstr>Мечеть шейха Зайеда в Абу-Даби</vt:lpstr>
      <vt:lpstr>Соборная мечеть (Кайруан, Тунис). Четвертый по святости город ислама.</vt:lpstr>
      <vt:lpstr>Мечеть Джами-уль-Альфар  (Коломбо, Шри-Ланка)</vt:lpstr>
      <vt:lpstr>Масджид аль-Набави (Медина),  вторая святыня ислама.  Место погребения Мухаммада.</vt:lpstr>
      <vt:lpstr>Мечеть  Аль-Харам.  Саудовская  Аравия</vt:lpstr>
      <vt:lpstr>Мечеть  в  Лахоре</vt:lpstr>
      <vt:lpstr>Красивейшая мавзолей-мечеть, "жемчужина Индии", Тадж-Махал  (Агра, Индия)</vt:lpstr>
      <vt:lpstr>Голубая мечеть, или Мечеть Султана Ахмета (Стамбул, Турция)</vt:lpstr>
      <vt:lpstr>Мечеть  Селимие  (Эдирна, Турция)</vt:lpstr>
      <vt:lpstr>Большая мечеть Дамаска, или Мечеть Омейядов</vt:lpstr>
      <vt:lpstr>мечеть вторАЯ по величине в мире и расположена она в городе Медина (Саудовская Аравия).  </vt:lpstr>
      <vt:lpstr>Слайд 53</vt:lpstr>
      <vt:lpstr>символические изображения мусульманских головных уборов</vt:lpstr>
      <vt:lpstr>Определить    стилЬ   шамаиля</vt:lpstr>
      <vt:lpstr>Башня     сююмбике</vt:lpstr>
      <vt:lpstr>КАЗАНСКИЙ  БЛАГОВЕЩЕНСКИЙ  СОБОР</vt:lpstr>
      <vt:lpstr> Мемориальная мечеть в Парке Победы на Поклонной горе</vt:lpstr>
      <vt:lpstr>ОПРЕДЕЛИТЕ ТИП МИНАРЕТОВ </vt:lpstr>
      <vt:lpstr>Символика изображений на коврах:  Животный МИР И Растительный мир  </vt:lpstr>
      <vt:lpstr>        Символика изображений на коврах:          Геометрический узор И Числа  </vt:lpstr>
      <vt:lpstr>Слайд 62</vt:lpstr>
      <vt:lpstr>ПАМЯТНИК  СТРОИТЕЛЯМ  КАЗАНСКОГО  КРЕМЛЯ ПСКОВСКИМ  ЗОДЧИМ  ПОСТНИК  ЯКОВЛЕВУ   и  ИВАНУ  ШИРЯЯ</vt:lpstr>
      <vt:lpstr>Соборная  мечеть  Кул  Шариф - северная жемчужина   ислама</vt:lpstr>
      <vt:lpstr>Слайд 65</vt:lpstr>
      <vt:lpstr>Слайд 66</vt:lpstr>
      <vt:lpstr>ОПРЕДЕЛИТЕ,  ЧТО  ИЗОБРАЖЕНО  НА  РИСУНКАХ?</vt:lpstr>
      <vt:lpstr>Слайд 68</vt:lpstr>
      <vt:lpstr>ПРОБЛЕМЫ ДУХОВНОЙ КУЛЬТУРЫ</vt:lpstr>
      <vt:lpstr>Слайд 70</vt:lpstr>
      <vt:lpstr>Казань все чаще становится местом проведения общероссийских и всемирных форумов, среди которых форумы по национальной и религиозной толерантности 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Эскизный проект мечети </dc:title>
  <dc:creator>Ravil</dc:creator>
  <cp:lastModifiedBy>TATA</cp:lastModifiedBy>
  <cp:revision>88</cp:revision>
  <dcterms:created xsi:type="dcterms:W3CDTF">2010-08-02T08:02:33Z</dcterms:created>
  <dcterms:modified xsi:type="dcterms:W3CDTF">2011-01-29T11:09:32Z</dcterms:modified>
</cp:coreProperties>
</file>