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4"/>
  </p:notesMasterIdLst>
  <p:sldIdLst>
    <p:sldId id="294" r:id="rId2"/>
    <p:sldId id="278" r:id="rId3"/>
    <p:sldId id="267" r:id="rId4"/>
    <p:sldId id="270" r:id="rId5"/>
    <p:sldId id="263" r:id="rId6"/>
    <p:sldId id="262" r:id="rId7"/>
    <p:sldId id="269" r:id="rId8"/>
    <p:sldId id="272" r:id="rId9"/>
    <p:sldId id="265" r:id="rId10"/>
    <p:sldId id="271" r:id="rId11"/>
    <p:sldId id="275" r:id="rId12"/>
    <p:sldId id="274" r:id="rId13"/>
    <p:sldId id="273" r:id="rId14"/>
    <p:sldId id="293" r:id="rId15"/>
    <p:sldId id="277" r:id="rId16"/>
    <p:sldId id="282" r:id="rId17"/>
    <p:sldId id="286" r:id="rId18"/>
    <p:sldId id="285" r:id="rId19"/>
    <p:sldId id="284" r:id="rId20"/>
    <p:sldId id="283" r:id="rId21"/>
    <p:sldId id="281" r:id="rId22"/>
    <p:sldId id="280" r:id="rId23"/>
    <p:sldId id="279" r:id="rId24"/>
    <p:sldId id="266" r:id="rId25"/>
    <p:sldId id="290" r:id="rId26"/>
    <p:sldId id="257" r:id="rId27"/>
    <p:sldId id="259" r:id="rId28"/>
    <p:sldId id="287" r:id="rId29"/>
    <p:sldId id="291" r:id="rId30"/>
    <p:sldId id="288" r:id="rId31"/>
    <p:sldId id="289" r:id="rId32"/>
    <p:sldId id="292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A2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3E65A9-A483-4352-A592-9C5CFE79CFBF}" type="datetimeFigureOut">
              <a:rPr lang="ru-RU" smtClean="0"/>
              <a:pPr/>
              <a:t>02.02.2011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3D19AF-7183-470B-8242-0D39B28DE20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3D19AF-7183-470B-8242-0D39B28DE201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6E89A-03D0-45BF-B5E4-4AA53DD0818D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6E89A-03D0-45BF-B5E4-4AA53DD0818D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D43E-1F93-4F66-A8FD-FB176C99A40E}" type="datetimeFigureOut">
              <a:rPr lang="ru-RU" smtClean="0"/>
              <a:pPr/>
              <a:t>02.02.2011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11C6-41F0-48AC-836A-85166575C7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D43E-1F93-4F66-A8FD-FB176C99A40E}" type="datetimeFigureOut">
              <a:rPr lang="ru-RU" smtClean="0"/>
              <a:pPr/>
              <a:t>02.02.2011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11C6-41F0-48AC-836A-85166575C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D43E-1F93-4F66-A8FD-FB176C99A40E}" type="datetimeFigureOut">
              <a:rPr lang="ru-RU" smtClean="0"/>
              <a:pPr/>
              <a:t>02.02.2011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11C6-41F0-48AC-836A-85166575C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D43E-1F93-4F66-A8FD-FB176C99A40E}" type="datetimeFigureOut">
              <a:rPr lang="ru-RU" smtClean="0"/>
              <a:pPr/>
              <a:t>02.02.2011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11C6-41F0-48AC-836A-85166575C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D43E-1F93-4F66-A8FD-FB176C99A40E}" type="datetimeFigureOut">
              <a:rPr lang="ru-RU" smtClean="0"/>
              <a:pPr/>
              <a:t>02.02.2011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D3111C6-41F0-48AC-836A-85166575C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D43E-1F93-4F66-A8FD-FB176C99A40E}" type="datetimeFigureOut">
              <a:rPr lang="ru-RU" smtClean="0"/>
              <a:pPr/>
              <a:t>02.02.2011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11C6-41F0-48AC-836A-85166575C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D43E-1F93-4F66-A8FD-FB176C99A40E}" type="datetimeFigureOut">
              <a:rPr lang="ru-RU" smtClean="0"/>
              <a:pPr/>
              <a:t>02.02.2011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11C6-41F0-48AC-836A-85166575C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D43E-1F93-4F66-A8FD-FB176C99A40E}" type="datetimeFigureOut">
              <a:rPr lang="ru-RU" smtClean="0"/>
              <a:pPr/>
              <a:t>02.02.2011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11C6-41F0-48AC-836A-85166575C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D43E-1F93-4F66-A8FD-FB176C99A40E}" type="datetimeFigureOut">
              <a:rPr lang="ru-RU" smtClean="0"/>
              <a:pPr/>
              <a:t>02.02.2011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11C6-41F0-48AC-836A-85166575C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D43E-1F93-4F66-A8FD-FB176C99A40E}" type="datetimeFigureOut">
              <a:rPr lang="ru-RU" smtClean="0"/>
              <a:pPr/>
              <a:t>02.02.2011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11C6-41F0-48AC-836A-85166575C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D43E-1F93-4F66-A8FD-FB176C99A40E}" type="datetimeFigureOut">
              <a:rPr lang="ru-RU" smtClean="0"/>
              <a:pPr/>
              <a:t>02.02.2011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11C6-41F0-48AC-836A-85166575C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FC9D43E-1F93-4F66-A8FD-FB176C99A40E}" type="datetimeFigureOut">
              <a:rPr lang="ru-RU" smtClean="0"/>
              <a:pPr/>
              <a:t>02.02.2011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D3111C6-41F0-48AC-836A-85166575C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3.disput.az/index.php?s=8ad417e3bc5f634465ba47e6f0f65d2b&amp;app=core&amp;module=attach&amp;section=attach&amp;attach_rel_module=post&amp;attach_id=344542" TargetMode="External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571480"/>
            <a:ext cx="8229600" cy="2857520"/>
          </a:xfrm>
        </p:spPr>
        <p:txBody>
          <a:bodyPr>
            <a:noAutofit/>
          </a:bodyPr>
          <a:lstStyle/>
          <a:p>
            <a:r>
              <a:rPr lang="ru-RU" sz="3600" i="1" dirty="0" smtClean="0"/>
              <a:t>Мусульманский либерализм начала </a:t>
            </a:r>
            <a:r>
              <a:rPr lang="en-US" sz="3600" i="1" dirty="0" smtClean="0"/>
              <a:t>XX</a:t>
            </a:r>
            <a:r>
              <a:rPr lang="ru-RU" sz="3600" i="1" dirty="0" smtClean="0"/>
              <a:t> века как общественно – политическое движение</a:t>
            </a:r>
            <a:br>
              <a:rPr lang="ru-RU" sz="3600" i="1" dirty="0" smtClean="0"/>
            </a:br>
            <a:endParaRPr lang="ru-RU" sz="36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00232" y="3331698"/>
            <a:ext cx="6858048" cy="3097698"/>
          </a:xfrm>
        </p:spPr>
        <p:txBody>
          <a:bodyPr>
            <a:noAutofit/>
          </a:bodyPr>
          <a:lstStyle/>
          <a:p>
            <a:r>
              <a:rPr lang="ru-RU" sz="3600" i="1" dirty="0" smtClean="0"/>
              <a:t> </a:t>
            </a:r>
            <a:r>
              <a:rPr lang="ru-RU" sz="3200" b="1" i="1" dirty="0" smtClean="0"/>
              <a:t>Работу выполнила </a:t>
            </a:r>
          </a:p>
          <a:p>
            <a:r>
              <a:rPr lang="ru-RU" sz="3200" b="1" i="1" dirty="0" smtClean="0"/>
              <a:t>      </a:t>
            </a:r>
            <a:r>
              <a:rPr lang="ru-RU" sz="3200" b="1" i="1" dirty="0" err="1" smtClean="0"/>
              <a:t>Салимова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Рамиля</a:t>
            </a:r>
            <a:r>
              <a:rPr lang="ru-RU" sz="3200" b="1" i="1" dirty="0" smtClean="0"/>
              <a:t>  </a:t>
            </a:r>
            <a:r>
              <a:rPr lang="ru-RU" sz="3200" b="1" i="1" dirty="0" err="1" smtClean="0"/>
              <a:t>Муфасимовна</a:t>
            </a:r>
            <a:r>
              <a:rPr lang="ru-RU" sz="3200" b="1" i="1" dirty="0" smtClean="0"/>
              <a:t> </a:t>
            </a:r>
          </a:p>
          <a:p>
            <a:r>
              <a:rPr lang="ru-RU" sz="3200" b="1" i="1" dirty="0" smtClean="0"/>
              <a:t>учитель истории</a:t>
            </a:r>
          </a:p>
          <a:p>
            <a:r>
              <a:rPr lang="ru-RU" sz="3200" b="1" i="1" dirty="0" smtClean="0"/>
              <a:t>      МОУ СОШ №  11 	</a:t>
            </a:r>
          </a:p>
          <a:p>
            <a:endParaRPr lang="ru-RU" sz="3600" i="1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642918"/>
            <a:ext cx="814393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§"/>
            </a:pPr>
            <a:r>
              <a:rPr lang="ru-RU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Почти 60% опрошенных прямо указывают на невысокий профессиональный уровень законотворчества.</a:t>
            </a:r>
          </a:p>
          <a:p>
            <a:endParaRPr lang="ru-RU" sz="24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>
              <a:buFont typeface="Wingdings" pitchFamily="2" charset="2"/>
              <a:buChar char="§"/>
            </a:pPr>
            <a:endParaRPr lang="ru-RU" sz="24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algn="ctr">
              <a:buFont typeface="Wingdings" pitchFamily="2" charset="2"/>
              <a:buChar char="§"/>
            </a:pPr>
            <a:r>
              <a:rPr lang="ru-RU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По результатам анализа эволюции мировоззрения татарстанцев интерес молодежи к политике на протяжении всех лет реформ был невелик. </a:t>
            </a:r>
          </a:p>
          <a:p>
            <a:pPr algn="ctr">
              <a:buFont typeface="Wingdings" pitchFamily="2" charset="2"/>
              <a:buChar char="§"/>
            </a:pPr>
            <a:endParaRPr lang="ru-RU" sz="24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algn="ctr">
              <a:buFont typeface="Wingdings" pitchFamily="2" charset="2"/>
              <a:buChar char="§"/>
            </a:pPr>
            <a:r>
              <a:rPr lang="ru-RU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Тенденцию повышения интереса к политике с возрастом подтверждает тот факт, что среди татарстанцев до 21 года ли 8% стремятся постоянно получать информацию о политических событиях – это ниже среднего показателя среди молодежи.</a:t>
            </a:r>
          </a:p>
          <a:p>
            <a:endParaRPr lang="ru-RU" sz="24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83254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FFFF00"/>
                </a:solidFill>
              </a:rPr>
              <a:t>Для </a:t>
            </a:r>
            <a:r>
              <a:rPr lang="ru-RU" sz="4400" dirty="0" smtClean="0">
                <a:solidFill>
                  <a:srgbClr val="FF0000"/>
                </a:solidFill>
              </a:rPr>
              <a:t>либерализма </a:t>
            </a:r>
            <a:r>
              <a:rPr lang="ru-RU" sz="4400" dirty="0" smtClean="0">
                <a:solidFill>
                  <a:srgbClr val="FFFF00"/>
                </a:solidFill>
              </a:rPr>
              <a:t>характерны  свобода  от групповых, национальных и классовых  предрассудков, терпимость и космополитизм, индивидуализм и гуманизм.</a:t>
            </a:r>
            <a:endParaRPr lang="ru-RU" sz="4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643998" cy="685800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 </a:t>
            </a:r>
            <a:r>
              <a:rPr lang="ru-RU" sz="2700" dirty="0" smtClean="0">
                <a:solidFill>
                  <a:srgbClr val="FFFF00"/>
                </a:solidFill>
              </a:rPr>
              <a:t>Определение понятия либерализм от латинского </a:t>
            </a:r>
            <a:r>
              <a:rPr lang="ru-RU" sz="2700" dirty="0" smtClean="0">
                <a:solidFill>
                  <a:srgbClr val="FF0000"/>
                </a:solidFill>
              </a:rPr>
              <a:t>«</a:t>
            </a:r>
            <a:r>
              <a:rPr lang="en-US" sz="2700" dirty="0" err="1" smtClean="0">
                <a:solidFill>
                  <a:srgbClr val="FF0000"/>
                </a:solidFill>
              </a:rPr>
              <a:t>liberalis</a:t>
            </a:r>
            <a:r>
              <a:rPr lang="ru-RU" sz="2700" dirty="0" smtClean="0">
                <a:solidFill>
                  <a:srgbClr val="FF0000"/>
                </a:solidFill>
              </a:rPr>
              <a:t>»</a:t>
            </a:r>
            <a:r>
              <a:rPr lang="en-US" sz="2700" dirty="0" smtClean="0">
                <a:solidFill>
                  <a:srgbClr val="FF0000"/>
                </a:solidFill>
              </a:rPr>
              <a:t> </a:t>
            </a:r>
            <a:r>
              <a:rPr lang="en-US" sz="2700" dirty="0" smtClean="0">
                <a:solidFill>
                  <a:srgbClr val="FFFF00"/>
                </a:solidFill>
              </a:rPr>
              <a:t>-</a:t>
            </a:r>
            <a:r>
              <a:rPr lang="ru-RU" sz="2700" dirty="0" smtClean="0">
                <a:solidFill>
                  <a:srgbClr val="FFFF00"/>
                </a:solidFill>
              </a:rPr>
              <a:t> «присущий свободному человеку». Этим словом обозначают:</a:t>
            </a:r>
            <a:br>
              <a:rPr lang="ru-RU" sz="2700" dirty="0" smtClean="0">
                <a:solidFill>
                  <a:srgbClr val="FFFF00"/>
                </a:solidFill>
              </a:rPr>
            </a:br>
            <a:r>
              <a:rPr lang="ru-RU" sz="3100" dirty="0" smtClean="0">
                <a:solidFill>
                  <a:srgbClr val="FFFF00"/>
                </a:solidFill>
              </a:rPr>
              <a:t/>
            </a:r>
            <a:br>
              <a:rPr lang="ru-RU" sz="31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Умонастроение,  для   которого     характерны независимость от традиций, обычаев, догм, стремление к активному самоопределению  в  мире.      </a:t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3100" dirty="0" smtClean="0">
                <a:solidFill>
                  <a:srgbClr val="FFFF00"/>
                </a:solidFill>
              </a:rPr>
              <a:t/>
            </a:r>
            <a:br>
              <a:rPr lang="ru-RU" sz="31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Либерализмом</a:t>
            </a:r>
            <a:r>
              <a:rPr lang="ru-RU" sz="2800" dirty="0" smtClean="0">
                <a:solidFill>
                  <a:srgbClr val="FFFF00"/>
                </a:solidFill>
              </a:rPr>
              <a:t>  называют   учение,     ставящее своей целью ликвидацию или смягчение форм государственного и общественного принуждения индивида.</a:t>
            </a:r>
            <a:endParaRPr lang="ru-RU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857364"/>
            <a:ext cx="3929090" cy="4643470"/>
          </a:xfrm>
          <a:prstGeom prst="rect">
            <a:avLst/>
          </a:prstGeom>
          <a:ln w="38100" cap="sq">
            <a:solidFill>
              <a:srgbClr val="00B05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Рисунок 2" descr="[IS7IR_4-37]_[PD_03-r]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1857364"/>
            <a:ext cx="3810000" cy="4643470"/>
          </a:xfrm>
          <a:prstGeom prst="rect">
            <a:avLst/>
          </a:prstGeom>
          <a:ln w="38100" cap="sq">
            <a:solidFill>
              <a:srgbClr val="00B05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0" y="1"/>
            <a:ext cx="9144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FFFF00"/>
                </a:solidFill>
              </a:rPr>
              <a:t>В Казанской губернии  проживало:  2млн. 850 тыс. человек, из них русских - 1,1 млн.; татар - 898, 6 тыс.; чувашей – 649,9 тыс.; марийцев – 145,5 тыс.; мордвы – 32,7 тыс. и удмуртов – 11,7 тыс. человек.</a:t>
            </a:r>
            <a:endParaRPr lang="ru-RU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14356"/>
            <a:ext cx="8186766" cy="559500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3600" dirty="0" smtClean="0"/>
              <a:t>   </a:t>
            </a:r>
            <a:r>
              <a:rPr lang="ru-RU" sz="3600" b="1" dirty="0" smtClean="0">
                <a:solidFill>
                  <a:srgbClr val="FFCA21"/>
                </a:solidFill>
              </a:rPr>
              <a:t>Значительная часть татарского населения компактно проживало в Сибири, в Оренбургской, Уфимской, Симбирском, Астраханской, Нижегородской, Вятской, Саратовской,  самарских губерниях, в Средней Азии, Баку, Грозном, Донбассе, Криворожье, в Москве, Петербурге, Турции и в странах арабского Востока.</a:t>
            </a:r>
            <a:endParaRPr lang="ru-RU" sz="3600" b="1" dirty="0">
              <a:solidFill>
                <a:srgbClr val="FFCA2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Габдрахман</a:t>
            </a:r>
            <a:r>
              <a:rPr lang="ru-RU" dirty="0" smtClean="0"/>
              <a:t> </a:t>
            </a:r>
            <a:r>
              <a:rPr lang="ru-RU" dirty="0" err="1" smtClean="0"/>
              <a:t>Гумари</a:t>
            </a:r>
            <a:r>
              <a:rPr lang="ru-RU" dirty="0" smtClean="0"/>
              <a:t>, </a:t>
            </a:r>
            <a:r>
              <a:rPr lang="ru-RU" dirty="0" err="1" smtClean="0"/>
              <a:t>Абд</a:t>
            </a:r>
            <a:r>
              <a:rPr lang="ru-RU" dirty="0" smtClean="0"/>
              <a:t> </a:t>
            </a:r>
            <a:r>
              <a:rPr lang="ru-RU" dirty="0" err="1" smtClean="0"/>
              <a:t>ан-Насир</a:t>
            </a:r>
            <a:r>
              <a:rPr lang="ru-RU" dirty="0" smtClean="0"/>
              <a:t> </a:t>
            </a:r>
            <a:r>
              <a:rPr lang="ru-RU" dirty="0" err="1" smtClean="0"/>
              <a:t>Курсави</a:t>
            </a:r>
            <a:r>
              <a:rPr lang="ru-RU" dirty="0" smtClean="0"/>
              <a:t> и  </a:t>
            </a:r>
            <a:r>
              <a:rPr lang="ru-RU" dirty="0" err="1" smtClean="0"/>
              <a:t>Шихаб</a:t>
            </a:r>
            <a:r>
              <a:rPr lang="ru-RU" dirty="0" smtClean="0"/>
              <a:t> </a:t>
            </a:r>
            <a:r>
              <a:rPr lang="ru-RU" dirty="0" err="1" smtClean="0"/>
              <a:t>ад-дин</a:t>
            </a:r>
            <a:r>
              <a:rPr lang="ru-RU" dirty="0" smtClean="0"/>
              <a:t> </a:t>
            </a:r>
            <a:r>
              <a:rPr lang="ru-RU" dirty="0" err="1" smtClean="0"/>
              <a:t>Марджани</a:t>
            </a:r>
            <a:endParaRPr lang="ru-RU" dirty="0"/>
          </a:p>
        </p:txBody>
      </p:sp>
      <p:pic>
        <p:nvPicPr>
          <p:cNvPr id="1026" name="Picture 2" descr="C:\Documents and Settings\Администратор\Мои документы\Шаймиев\Новая папка\300px-Shihabetdin_Marcani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00760" y="1643050"/>
            <a:ext cx="2714644" cy="3876675"/>
          </a:xfrm>
          <a:prstGeom prst="rect">
            <a:avLst/>
          </a:prstGeom>
          <a:ln w="38100" cap="sq">
            <a:solidFill>
              <a:srgbClr val="FFC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3" name="Picture 2" descr="C:\Documents and Settings\Администратор\Мои документы\Шаймиев\Новая папка\757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857496"/>
            <a:ext cx="2571768" cy="3571924"/>
          </a:xfrm>
          <a:prstGeom prst="rect">
            <a:avLst/>
          </a:prstGeom>
          <a:ln w="28575" cap="sq">
            <a:solidFill>
              <a:srgbClr val="FFC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4" name="Picture 2" descr="C:\Documents and Settings\Администратор\Мои документы\Шаймиев\Новая папка\839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4678" y="2000240"/>
            <a:ext cx="2571768" cy="3357586"/>
          </a:xfrm>
          <a:prstGeom prst="rect">
            <a:avLst/>
          </a:prstGeom>
          <a:ln w="28575" cap="sq">
            <a:solidFill>
              <a:srgbClr val="FFC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428604"/>
            <a:ext cx="850112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/>
              <a:t>Вначале </a:t>
            </a:r>
            <a:r>
              <a:rPr lang="en-US" sz="3200" dirty="0" smtClean="0"/>
              <a:t>XX</a:t>
            </a:r>
            <a:r>
              <a:rPr lang="ru-RU" sz="3200" dirty="0" smtClean="0"/>
              <a:t> века усиливалось стремление татарских ученых познавать историю как важный элемент национальной культуры. С другой стороны, рост национального самосознания способствовал возрождению исторической памяти народа о своем прошлом. Формирующая татарская нация стремилась более четко обозначить свое место и роль в сообществе народов России. Среди татарских интеллектуалов начались интенсивные научные изыскания, поиски достоверных источников об историческом прошлом. </a:t>
            </a:r>
            <a:endParaRPr lang="ru-RU" sz="3200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Ризаэддин</a:t>
            </a:r>
            <a:r>
              <a:rPr lang="ru-RU" dirty="0" smtClean="0"/>
              <a:t> </a:t>
            </a:r>
            <a:r>
              <a:rPr lang="ru-RU" dirty="0" err="1" smtClean="0"/>
              <a:t>Фахрутдинов</a:t>
            </a:r>
            <a:r>
              <a:rPr lang="ru-RU" dirty="0" smtClean="0"/>
              <a:t>, </a:t>
            </a:r>
            <a:r>
              <a:rPr lang="ru-RU" dirty="0" err="1" smtClean="0"/>
              <a:t>Каюм</a:t>
            </a:r>
            <a:r>
              <a:rPr lang="ru-RU" dirty="0" smtClean="0"/>
              <a:t> </a:t>
            </a:r>
            <a:r>
              <a:rPr lang="ru-RU" dirty="0" err="1" smtClean="0"/>
              <a:t>Насыри</a:t>
            </a:r>
            <a:endParaRPr lang="ru-RU" dirty="0"/>
          </a:p>
        </p:txBody>
      </p:sp>
      <p:pic>
        <p:nvPicPr>
          <p:cNvPr id="1026" name="Picture 2" descr="C:\Documents and Settings\Администратор\Мои документы\Шаймиев\Новая папка\riz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71612"/>
            <a:ext cx="3714776" cy="4857784"/>
          </a:xfrm>
          <a:prstGeom prst="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</p:pic>
      <p:pic>
        <p:nvPicPr>
          <p:cNvPr id="3" name="Picture 2" descr="C:\Documents and Settings\Администратор\Мои документы\Шаймиев\Новая папка\tp_42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1500174"/>
            <a:ext cx="3857652" cy="4929222"/>
          </a:xfrm>
          <a:prstGeom prst="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Гаяз</a:t>
            </a:r>
            <a:r>
              <a:rPr lang="ru-RU" dirty="0" smtClean="0"/>
              <a:t> </a:t>
            </a:r>
            <a:r>
              <a:rPr lang="ru-RU" dirty="0" err="1" smtClean="0"/>
              <a:t>Исхаки</a:t>
            </a:r>
            <a:r>
              <a:rPr lang="ru-RU" dirty="0" smtClean="0"/>
              <a:t>, </a:t>
            </a:r>
            <a:r>
              <a:rPr lang="ru-RU" dirty="0" err="1" smtClean="0"/>
              <a:t>Мурад</a:t>
            </a:r>
            <a:r>
              <a:rPr lang="ru-RU" dirty="0" smtClean="0"/>
              <a:t> </a:t>
            </a:r>
            <a:r>
              <a:rPr lang="ru-RU" dirty="0" err="1" smtClean="0"/>
              <a:t>Разми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 Юсуф </a:t>
            </a:r>
            <a:r>
              <a:rPr lang="ru-RU" dirty="0" err="1" smtClean="0"/>
              <a:t>Акчура</a:t>
            </a:r>
            <a:endParaRPr lang="ru-RU" dirty="0"/>
          </a:p>
        </p:txBody>
      </p:sp>
      <p:pic>
        <p:nvPicPr>
          <p:cNvPr id="4" name="ipb-attach-img-344542-1270050734-2451" descr="Attached Image">
            <a:hlinkClick r:id="rId3" tgtFrame="&quot;_blank&quot;" tooltip="&quot;_lukdtytrt.jpg - Size: 3.37K, Downloads: 22&quot;"/>
          </p:cNvPr>
          <p:cNvPicPr>
            <a:picLocks noGrp="1"/>
          </p:cNvPicPr>
          <p:nvPr>
            <p:ph idx="1"/>
          </p:nvPr>
        </p:nvPicPr>
        <p:blipFill>
          <a:blip r:embed="rId4" cstate="email"/>
          <a:stretch>
            <a:fillRect/>
          </a:stretch>
        </p:blipFill>
        <p:spPr bwMode="auto">
          <a:xfrm>
            <a:off x="4214812" y="3478212"/>
            <a:ext cx="714375" cy="9525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8" y="1357298"/>
            <a:ext cx="2286016" cy="3143272"/>
          </a:xfrm>
          <a:prstGeom prst="rect">
            <a:avLst/>
          </a:prstGeom>
          <a:noFill/>
          <a:ln w="508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3" name="Picture 2" descr="C:\Documents and Settings\Администратор\Мои документы\Шаймиев\Новая папка\5_1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488" y="2214554"/>
            <a:ext cx="2540349" cy="3286148"/>
          </a:xfrm>
          <a:prstGeom prst="rect">
            <a:avLst/>
          </a:prstGeom>
          <a:noFill/>
          <a:ln w="50800">
            <a:solidFill>
              <a:schemeClr val="accent1">
                <a:lumMod val="75000"/>
              </a:schemeClr>
            </a:solidFill>
          </a:ln>
        </p:spPr>
      </p:pic>
      <p:pic>
        <p:nvPicPr>
          <p:cNvPr id="6" name="ipb-attach-img-344542-1270050734-2451" descr="Attached Image">
            <a:hlinkClick r:id="rId3" tgtFrame="&quot;_blank&quot;" tooltip="&quot;_lukdtytrt.jpg - Size: 3.37K, Downloads: 22&quot;"/>
          </p:cNvPr>
          <p:cNvPicPr>
            <a:picLocks noGr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929322" y="3071810"/>
            <a:ext cx="2857520" cy="3429048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rgbClr val="FFFF00"/>
                </a:solidFill>
              </a:rPr>
              <a:t>Габдулла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Апанаев,Фатых</a:t>
            </a:r>
            <a:r>
              <a:rPr lang="ru-RU" dirty="0" smtClean="0">
                <a:solidFill>
                  <a:srgbClr val="FFFF00"/>
                </a:solidFill>
              </a:rPr>
              <a:t> Карими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Гаяз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Исхаки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1026" name="Picture 2" descr="C:\Documents and Settings\Администратор\Мои документы\Шаймиев\Новая папка\apanai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643050"/>
            <a:ext cx="2428892" cy="3286148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</p:pic>
      <p:pic>
        <p:nvPicPr>
          <p:cNvPr id="3" name="Picture 2" descr="C:\Documents and Settings\Администратор\Мои документы\Шаймиев\Новая папка\Fatih_Karim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3429000"/>
            <a:ext cx="2500330" cy="3219467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</p:pic>
      <p:pic>
        <p:nvPicPr>
          <p:cNvPr id="4" name="Picture 2" descr="C:\Documents and Settings\Администратор\Мои документы\Шаймиев\Новая папка\Ishaki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388" y="1643050"/>
            <a:ext cx="2357454" cy="3357586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28596" y="428604"/>
            <a:ext cx="8215370" cy="6286544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ln w="6350">
                  <a:solidFill>
                    <a:srgbClr val="FF0000"/>
                  </a:solidFill>
                </a:ln>
              </a:rPr>
              <a:t>История – ты не тома,</a:t>
            </a:r>
            <a:br>
              <a:rPr lang="ru-RU" sz="5400" b="1" dirty="0" smtClean="0">
                <a:ln w="6350">
                  <a:solidFill>
                    <a:srgbClr val="FF0000"/>
                  </a:solidFill>
                </a:ln>
              </a:rPr>
            </a:br>
            <a:r>
              <a:rPr lang="ru-RU" sz="5400" b="1" dirty="0" smtClean="0">
                <a:ln w="6350">
                  <a:solidFill>
                    <a:srgbClr val="FF0000"/>
                  </a:solidFill>
                </a:ln>
              </a:rPr>
              <a:t>       что я читаю в час досуга, </a:t>
            </a:r>
          </a:p>
          <a:p>
            <a:r>
              <a:rPr lang="ru-RU" sz="5400" b="1" dirty="0" smtClean="0">
                <a:ln w="6350">
                  <a:solidFill>
                    <a:srgbClr val="FF0000"/>
                  </a:solidFill>
                </a:ln>
              </a:rPr>
              <a:t> История – ты жизнь сама,</a:t>
            </a:r>
            <a:br>
              <a:rPr lang="ru-RU" sz="5400" b="1" dirty="0" smtClean="0">
                <a:ln w="6350">
                  <a:solidFill>
                    <a:srgbClr val="FF0000"/>
                  </a:solidFill>
                </a:ln>
              </a:rPr>
            </a:br>
            <a:r>
              <a:rPr lang="ru-RU" sz="5400" b="1" dirty="0" smtClean="0">
                <a:ln w="6350">
                  <a:solidFill>
                    <a:srgbClr val="FF0000"/>
                  </a:solidFill>
                </a:ln>
              </a:rPr>
              <a:t>      а это больше, чем наука!</a:t>
            </a:r>
            <a:endParaRPr lang="ru-RU" sz="5400" b="1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D:\Документы\ФОТО БУГУЛЬМА\x_fea1f5c23c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214291"/>
            <a:ext cx="8001056" cy="6643710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\Рабочий стол\Рисунок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910" y="1643050"/>
            <a:ext cx="7715304" cy="4714908"/>
          </a:xfrm>
          <a:prstGeom prst="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Школа политики 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«Национальной группы»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Организаторы и члены мусульманской трудовой группы в Думе</a:t>
            </a:r>
            <a:r>
              <a:rPr lang="tt-RU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II</a:t>
            </a:r>
            <a:r>
              <a:rPr lang="ru-RU" dirty="0" smtClean="0">
                <a:solidFill>
                  <a:srgbClr val="FFFF00"/>
                </a:solidFill>
              </a:rPr>
              <a:t>-го созыва 1907 года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2050" name="Picture 2" descr="C:\Documents and Settings\Admin\Рабочий стол\Рисунок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472" y="2214554"/>
            <a:ext cx="7929618" cy="4286280"/>
          </a:xfrm>
          <a:prstGeom prst="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501122" cy="1143000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FFFF00"/>
                </a:solidFill>
              </a:rPr>
              <a:t>Выборы Казанской губернии</a:t>
            </a:r>
            <a:endParaRPr lang="ru-RU" sz="4000" dirty="0">
              <a:solidFill>
                <a:srgbClr val="FFFF00"/>
              </a:solidFill>
            </a:endParaRPr>
          </a:p>
        </p:txBody>
      </p:sp>
      <p:pic>
        <p:nvPicPr>
          <p:cNvPr id="3" name="Picture 2" descr="C:\Documents and Settings\Admin\Рабочий стол\Рисунок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34" y="1571612"/>
            <a:ext cx="8109257" cy="4929222"/>
          </a:xfrm>
          <a:prstGeom prst="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34" y="928670"/>
            <a:ext cx="3714776" cy="54292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0" y="71414"/>
            <a:ext cx="87868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err="1" smtClean="0">
                <a:solidFill>
                  <a:srgbClr val="002060"/>
                </a:solidFill>
              </a:rPr>
              <a:t>Галимджан</a:t>
            </a:r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r>
              <a:rPr lang="ru-RU" sz="3600" b="1" dirty="0" err="1" smtClean="0">
                <a:solidFill>
                  <a:srgbClr val="002060"/>
                </a:solidFill>
              </a:rPr>
              <a:t>Гирфанович</a:t>
            </a:r>
            <a:r>
              <a:rPr lang="ru-RU" sz="3600" b="1" dirty="0" smtClean="0">
                <a:solidFill>
                  <a:srgbClr val="002060"/>
                </a:solidFill>
              </a:rPr>
              <a:t> Ибрагимов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00594" y="961985"/>
            <a:ext cx="428624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/>
              <a:t>Известный татарский писатель, общественный деятель, родился 12 марта 1887 года в деревне </a:t>
            </a:r>
            <a:r>
              <a:rPr lang="ru-RU" sz="2000" b="1" dirty="0" err="1" smtClean="0"/>
              <a:t>Султанмуратово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Аургазинского</a:t>
            </a:r>
            <a:r>
              <a:rPr lang="ru-RU" sz="2000" b="1" dirty="0" smtClean="0"/>
              <a:t> района Республики Башкортостан в семье муллы. Учился в сельской школе, затем занимался в оренбургском медресе Вали-муллы, в медресе "</a:t>
            </a:r>
            <a:r>
              <a:rPr lang="ru-RU" sz="2000" b="1" dirty="0" err="1" smtClean="0"/>
              <a:t>Галия</a:t>
            </a:r>
            <a:r>
              <a:rPr lang="ru-RU" sz="2000" b="1" dirty="0" smtClean="0"/>
              <a:t>" в г.Уфе.</a:t>
            </a:r>
          </a:p>
          <a:p>
            <a:pPr algn="just"/>
            <a:r>
              <a:rPr lang="ru-RU" sz="2000" b="1" dirty="0" smtClean="0"/>
              <a:t>В 1909 г. Ибрагимов переезжает в Казань, сближается с кругом национальной интеллигенции, оказывается в сфере литературных и общественно-политических событий.</a:t>
            </a:r>
            <a:endParaRPr lang="ru-RU" sz="2000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Джамал</a:t>
            </a:r>
            <a:r>
              <a:rPr lang="ru-RU" dirty="0" smtClean="0"/>
              <a:t> </a:t>
            </a:r>
            <a:r>
              <a:rPr lang="ru-RU" dirty="0" err="1" smtClean="0"/>
              <a:t>Валиди</a:t>
            </a:r>
            <a:r>
              <a:rPr lang="ru-RU" dirty="0" smtClean="0"/>
              <a:t>, </a:t>
            </a:r>
            <a:r>
              <a:rPr lang="ru-RU" dirty="0" err="1" smtClean="0"/>
              <a:t>Ахмади</a:t>
            </a:r>
            <a:r>
              <a:rPr lang="ru-RU" dirty="0" smtClean="0"/>
              <a:t> </a:t>
            </a:r>
            <a:r>
              <a:rPr lang="ru-RU" dirty="0" err="1" smtClean="0"/>
              <a:t>Максуди</a:t>
            </a:r>
            <a:endParaRPr lang="ru-RU" dirty="0"/>
          </a:p>
        </p:txBody>
      </p:sp>
      <p:pic>
        <p:nvPicPr>
          <p:cNvPr id="1026" name="Picture 2" descr="C:\Documents and Settings\Администратор\Мои документы\Шаймиев\Новая папка\news_840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1428736"/>
            <a:ext cx="3643338" cy="4714908"/>
          </a:xfrm>
          <a:prstGeom prst="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</p:pic>
      <p:pic>
        <p:nvPicPr>
          <p:cNvPr id="3" name="Picture 2" descr="C:\Documents and Settings\Администратор\Мои документы\Шаймиев\Новая папка\nn_14_04_2007_1_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1428736"/>
            <a:ext cx="3857652" cy="4714878"/>
          </a:xfrm>
          <a:prstGeom prst="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FFC000"/>
                </a:solidFill>
              </a:rPr>
              <a:t>Политический лозунг партии</a:t>
            </a:r>
            <a:endParaRPr lang="ru-RU" sz="4400" dirty="0">
              <a:solidFill>
                <a:srgbClr val="FFC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71546"/>
          <a:ext cx="8229600" cy="54292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68"/>
                <a:gridCol w="514332"/>
                <a:gridCol w="514350"/>
                <a:gridCol w="514350"/>
              </a:tblGrid>
              <a:tr h="735811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11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13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15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52149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9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16</a:t>
                      </a:r>
                      <a:endParaRPr lang="ru-RU" b="1" dirty="0"/>
                    </a:p>
                  </a:txBody>
                  <a:tcPr/>
                </a:tc>
              </a:tr>
              <a:tr h="521497"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7</a:t>
                      </a:r>
                      <a:endParaRPr lang="ru-RU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8</a:t>
                      </a:r>
                      <a:endParaRPr lang="ru-RU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52149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149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2149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2149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2149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149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2149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2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FFC000"/>
                </a:solidFill>
              </a:rPr>
              <a:t>Политический лозунг партии</a:t>
            </a:r>
            <a:endParaRPr lang="ru-RU" sz="4400" dirty="0">
              <a:solidFill>
                <a:srgbClr val="FFC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00110"/>
          <a:ext cx="8229600" cy="56588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68"/>
                <a:gridCol w="514332"/>
                <a:gridCol w="514350"/>
                <a:gridCol w="514350"/>
              </a:tblGrid>
              <a:tr h="549231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11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13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15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549231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С</a:t>
                      </a:r>
                      <a:endParaRPr lang="ru-RU" sz="28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У</a:t>
                      </a:r>
                      <a:endParaRPr lang="ru-RU" sz="28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Р</a:t>
                      </a:r>
                      <a:endParaRPr lang="ru-RU" sz="28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И</a:t>
                      </a:r>
                      <a:endParaRPr lang="ru-RU" sz="28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К</a:t>
                      </a:r>
                      <a:endParaRPr lang="ru-RU" sz="28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К</a:t>
                      </a:r>
                      <a:endParaRPr lang="ru-RU" sz="28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9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Р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Т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Ч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К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16</a:t>
                      </a:r>
                      <a:endParaRPr lang="ru-RU" b="1" dirty="0"/>
                    </a:p>
                  </a:txBody>
                  <a:tcPr/>
                </a:tc>
              </a:tr>
              <a:tr h="609919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C000"/>
                          </a:solidFill>
                        </a:rPr>
                        <a:t>В</a:t>
                      </a:r>
                      <a:endParaRPr lang="ru-RU" sz="32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C000"/>
                          </a:solidFill>
                        </a:rPr>
                        <a:t>С</a:t>
                      </a:r>
                      <a:endParaRPr lang="ru-RU" sz="32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C000"/>
                          </a:solidFill>
                        </a:rPr>
                        <a:t>Я</a:t>
                      </a:r>
                      <a:endParaRPr lang="ru-RU" sz="32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З</a:t>
                      </a:r>
                      <a:endParaRPr lang="ru-RU" sz="28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О</a:t>
                      </a:r>
                      <a:endParaRPr lang="ru-RU" sz="28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Р</a:t>
                      </a:r>
                      <a:endParaRPr lang="ru-RU" sz="28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7</a:t>
                      </a:r>
                      <a:endParaRPr lang="ru-RU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8</a:t>
                      </a:r>
                      <a:endParaRPr lang="ru-RU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Л</a:t>
                      </a:r>
                      <a:endParaRPr lang="ru-RU" sz="28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FFC000"/>
                          </a:solidFill>
                        </a:rPr>
                        <a:t>С</a:t>
                      </a:r>
                      <a:endParaRPr lang="ru-RU" sz="32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FFC000"/>
                          </a:solidFill>
                        </a:rPr>
                        <a:t>О</a:t>
                      </a:r>
                      <a:endParaRPr lang="ru-RU" sz="32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FFC000"/>
                          </a:solidFill>
                        </a:rPr>
                        <a:t>В</a:t>
                      </a:r>
                      <a:endParaRPr lang="ru-RU" sz="32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FFC000"/>
                          </a:solidFill>
                        </a:rPr>
                        <a:t>Е</a:t>
                      </a:r>
                      <a:endParaRPr lang="ru-RU" sz="32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FFC000"/>
                          </a:solidFill>
                        </a:rPr>
                        <a:t>Т</a:t>
                      </a:r>
                      <a:endParaRPr lang="ru-RU" sz="32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FFC000"/>
                          </a:solidFill>
                        </a:rPr>
                        <a:t>А</a:t>
                      </a:r>
                      <a:endParaRPr lang="ru-RU" sz="32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FFC000"/>
                          </a:solidFill>
                        </a:rPr>
                        <a:t>М</a:t>
                      </a:r>
                      <a:endParaRPr lang="ru-RU" sz="32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609919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Е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И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Б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FFC000"/>
                          </a:solidFill>
                        </a:rPr>
                        <a:t>В</a:t>
                      </a:r>
                      <a:endParaRPr lang="ru-RU" sz="32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FFC000"/>
                          </a:solidFill>
                        </a:rPr>
                        <a:t>Л</a:t>
                      </a:r>
                      <a:endParaRPr lang="ru-RU" sz="32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FFC000"/>
                          </a:solidFill>
                        </a:rPr>
                        <a:t>А</a:t>
                      </a:r>
                      <a:endParaRPr lang="ru-RU" sz="32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FFC000"/>
                          </a:solidFill>
                        </a:rPr>
                        <a:t>С</a:t>
                      </a:r>
                      <a:endParaRPr lang="ru-RU" sz="32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FFC000"/>
                          </a:solidFill>
                        </a:rPr>
                        <a:t>Т</a:t>
                      </a:r>
                      <a:endParaRPr lang="ru-RU" sz="32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FFC000"/>
                          </a:solidFill>
                        </a:rPr>
                        <a:t>Ь</a:t>
                      </a:r>
                      <a:endParaRPr lang="ru-RU" sz="32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Д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Б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И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Р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И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Л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И</a:t>
                      </a:r>
                      <a:endParaRPr lang="ru-RU" sz="2800" b="1" dirty="0"/>
                    </a:p>
                  </a:txBody>
                  <a:tcPr/>
                </a:tc>
              </a:tr>
              <a:tr h="549231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Р</a:t>
                      </a:r>
                      <a:endParaRPr lang="ru-RU" sz="28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Е</a:t>
                      </a:r>
                      <a:endParaRPr lang="ru-RU" sz="28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Ц</a:t>
                      </a:r>
                      <a:endParaRPr lang="ru-RU" sz="28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Е</a:t>
                      </a:r>
                      <a:endParaRPr lang="ru-RU" sz="28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Ч</a:t>
                      </a:r>
                      <a:endParaRPr lang="ru-RU" sz="28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С</a:t>
                      </a:r>
                      <a:endParaRPr lang="ru-RU" sz="28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О</a:t>
                      </a:r>
                      <a:endParaRPr lang="ru-RU" sz="28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Р</a:t>
                      </a:r>
                      <a:endParaRPr lang="ru-RU" sz="28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В</a:t>
                      </a:r>
                      <a:endParaRPr lang="ru-RU" sz="28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Р</a:t>
                      </a:r>
                      <a:endParaRPr lang="ru-RU" sz="28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О</a:t>
                      </a:r>
                      <a:endParaRPr lang="ru-RU" sz="28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С</a:t>
                      </a:r>
                      <a:endParaRPr lang="ru-RU" sz="28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Н</a:t>
                      </a:r>
                      <a:endParaRPr lang="ru-RU" sz="28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Х</a:t>
                      </a:r>
                      <a:endParaRPr lang="ru-RU" sz="28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Е</a:t>
                      </a:r>
                      <a:endParaRPr lang="ru-RU" sz="28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Л</a:t>
                      </a:r>
                      <a:endParaRPr lang="ru-RU" sz="28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49231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Д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В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Е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С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А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Н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Р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О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О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П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Л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К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О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О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Д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Ю</a:t>
                      </a:r>
                      <a:endParaRPr lang="ru-RU" sz="2800" b="1" dirty="0"/>
                    </a:p>
                  </a:txBody>
                  <a:tcPr/>
                </a:tc>
              </a:tr>
              <a:tr h="549231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Л</a:t>
                      </a:r>
                      <a:endParaRPr lang="ru-RU" sz="28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И</a:t>
                      </a:r>
                      <a:endParaRPr lang="ru-RU" sz="28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В</a:t>
                      </a:r>
                      <a:endParaRPr lang="ru-RU" sz="28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Т</a:t>
                      </a:r>
                      <a:endParaRPr lang="ru-RU" sz="28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К</a:t>
                      </a:r>
                      <a:endParaRPr lang="ru-RU" sz="28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О</a:t>
                      </a:r>
                      <a:endParaRPr lang="ru-RU" sz="28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О</a:t>
                      </a:r>
                      <a:endParaRPr lang="ru-RU" sz="28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Ц</a:t>
                      </a:r>
                      <a:endParaRPr lang="ru-RU" sz="28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В</a:t>
                      </a:r>
                      <a:endParaRPr lang="ru-RU" sz="28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Ь</a:t>
                      </a:r>
                      <a:endParaRPr lang="ru-RU" sz="28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Е</a:t>
                      </a:r>
                      <a:endParaRPr lang="ru-RU" sz="28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В</a:t>
                      </a:r>
                      <a:endParaRPr lang="ru-RU" sz="28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Н</a:t>
                      </a:r>
                      <a:endParaRPr lang="ru-RU" sz="28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И</a:t>
                      </a:r>
                      <a:endParaRPr lang="ru-RU" sz="28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К</a:t>
                      </a:r>
                      <a:endParaRPr lang="ru-RU" sz="28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94377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О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Ч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И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В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К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К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С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Л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Н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О</a:t>
                      </a:r>
                      <a:endParaRPr lang="ru-RU" sz="2800" b="1" dirty="0"/>
                    </a:p>
                  </a:txBody>
                  <a:tcPr/>
                </a:tc>
              </a:tr>
              <a:tr h="549231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В</a:t>
                      </a:r>
                      <a:endParaRPr lang="ru-RU" sz="28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Я</a:t>
                      </a:r>
                      <a:endParaRPr lang="ru-RU" sz="28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И</a:t>
                      </a:r>
                      <a:endParaRPr lang="ru-RU" sz="28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И</a:t>
                      </a:r>
                      <a:endParaRPr lang="ru-RU" sz="28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К</a:t>
                      </a:r>
                      <a:endParaRPr lang="ru-RU" sz="28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Ь</a:t>
                      </a:r>
                      <a:endParaRPr lang="ru-RU" sz="28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В</a:t>
                      </a:r>
                      <a:endParaRPr lang="ru-RU" sz="28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49231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Н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Й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572560" cy="1357322"/>
          </a:xfrm>
        </p:spPr>
        <p:txBody>
          <a:bodyPr>
            <a:normAutofit fontScale="90000"/>
          </a:bodyPr>
          <a:lstStyle/>
          <a:p>
            <a:r>
              <a:rPr lang="ru-RU" sz="3100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Наш земляк выдающийся общественный</a:t>
            </a:r>
            <a:r>
              <a:rPr lang="ru-RU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sz="3100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деятель</a:t>
            </a:r>
            <a:r>
              <a:rPr lang="ru-RU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,  </a:t>
            </a:r>
            <a:r>
              <a:rPr lang="ru-RU" sz="3100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историк</a:t>
            </a:r>
            <a:r>
              <a:rPr lang="ru-RU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</a:t>
            </a:r>
            <a:r>
              <a:rPr lang="ru-RU" sz="3100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и</a:t>
            </a:r>
            <a:r>
              <a:rPr lang="ru-RU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sz="3100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педагог</a:t>
            </a:r>
            <a:r>
              <a:rPr lang="ru-RU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sz="3100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Хади</a:t>
            </a:r>
            <a:r>
              <a:rPr lang="ru-RU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sz="3100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Атласи</a:t>
            </a:r>
            <a:r>
              <a:rPr lang="ru-RU" sz="3100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и Юсуф </a:t>
            </a:r>
            <a:r>
              <a:rPr lang="ru-RU" sz="3100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Акчура</a:t>
            </a:r>
            <a:r>
              <a:rPr lang="ru-RU" sz="3100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endParaRPr lang="ru-RU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5" name="Содержимое 4" descr="C:\Documents and Settings\Администратор\Мои документы\atlasi_akchura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857364"/>
            <a:ext cx="3357586" cy="4429156"/>
          </a:xfrm>
          <a:prstGeom prst="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</p:pic>
      <p:pic>
        <p:nvPicPr>
          <p:cNvPr id="4" name="Рисунок 3" descr="C:\Documents and Settings\Администратор\Мои документы\atlasi_akchura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1785926"/>
            <a:ext cx="3714776" cy="4500594"/>
          </a:xfrm>
          <a:prstGeom prst="rect">
            <a:avLst/>
          </a:prstGeom>
          <a:solidFill>
            <a:schemeClr val="bg2">
              <a:lumMod val="5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571480"/>
            <a:ext cx="842968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«Мы, дети татар, если хотим уцелеть как нация, то должны знать свою богатую литературу, яркую, светлую историю, где описаны величественные деяния наших могучих предков».</a:t>
            </a:r>
          </a:p>
          <a:p>
            <a:pPr algn="just"/>
            <a:r>
              <a:rPr lang="ru-RU" sz="4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                                 </a:t>
            </a:r>
            <a:endParaRPr lang="ru-RU" sz="44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 flipH="1">
            <a:off x="5929320" y="4721662"/>
            <a:ext cx="271464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err="1" smtClean="0"/>
              <a:t>Хади</a:t>
            </a:r>
            <a:r>
              <a:rPr lang="ru-RU" sz="3200" b="1" dirty="0" smtClean="0"/>
              <a:t>  </a:t>
            </a:r>
            <a:r>
              <a:rPr lang="ru-RU" sz="3200" b="1" dirty="0" err="1" smtClean="0"/>
              <a:t>Атласи</a:t>
            </a:r>
            <a:r>
              <a:rPr lang="ru-RU" sz="3200" b="1" dirty="0" smtClean="0"/>
              <a:t> </a:t>
            </a:r>
            <a:endParaRPr lang="ru-RU" sz="3200" b="1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214290"/>
            <a:ext cx="8229600" cy="928694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Уровень доверия молодежи различным органам власти</a:t>
            </a:r>
            <a:endParaRPr lang="ru-RU" sz="36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524000" y="1397000"/>
          <a:ext cx="6096000" cy="448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19636"/>
                <a:gridCol w="147636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Уровень доверия молодёжи различным органам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власти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8 %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Уровень доверия к силовым структурам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14 %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Уровень доверия Государственной Думе Федерального Собрания РФ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10 %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Постоянно получать информацию</a:t>
                      </a:r>
                      <a:r>
                        <a:rPr lang="ru-RU" baseline="0" dirty="0" smtClean="0"/>
                        <a:t>  о политических событиях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Принимаемые законы не исполняются по причинам: низкого качества законов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20 %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Неполного соответствия законов нуждам страны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20 %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Невысокий профессиональный уровень законотворчества.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20 %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357166"/>
            <a:ext cx="6286544" cy="6072230"/>
          </a:xfrm>
          <a:prstGeom prst="rect">
            <a:avLst/>
          </a:prstGeom>
          <a:noFill/>
          <a:ln w="57150">
            <a:solidFill>
              <a:srgbClr val="FFFF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571480"/>
            <a:ext cx="74295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FFC000"/>
                </a:solidFill>
              </a:rPr>
              <a:t>«Русификация народов, национальный гнет, защита интересов только господствующей нации – вот основная политика правительства»</a:t>
            </a:r>
            <a:endParaRPr lang="ru-RU" sz="48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6011882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«Свобода возможна только при демократии, то есть при доступном для всех участии в волеизъявлении.»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                                (К. Ясперс, философ)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«…Всякое государство – продукт естественного возникновения, как и первичное общение: оно является завершением их…»</a:t>
            </a:r>
            <a:br>
              <a:rPr lang="ru-RU" sz="3600" dirty="0" smtClean="0"/>
            </a:br>
            <a:r>
              <a:rPr lang="ru-RU" sz="3600" dirty="0" smtClean="0"/>
              <a:t>                            (Аристотель)</a:t>
            </a:r>
            <a:endParaRPr lang="ru-RU" sz="3600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Вывод 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6637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400" b="1" dirty="0" smtClean="0"/>
              <a:t>Участие  молодежи в выборах – важнейших факт, характеризующий гражданскую позицию и политическую культуру человеке.</a:t>
            </a:r>
          </a:p>
          <a:p>
            <a:pPr>
              <a:buFont typeface="Wingdings" pitchFamily="2" charset="2"/>
              <a:buChar char="§"/>
            </a:pPr>
            <a:endParaRPr lang="ru-RU" sz="2400" b="1" dirty="0" smtClean="0"/>
          </a:p>
          <a:p>
            <a:pPr>
              <a:buFont typeface="Wingdings" pitchFamily="2" charset="2"/>
              <a:buChar char="§"/>
            </a:pPr>
            <a:r>
              <a:rPr lang="ru-RU" sz="2400" b="1" dirty="0" smtClean="0"/>
              <a:t>Вопросы молодежи показывают, что почти 42% молодых избирателей считает, что выборы - это инструмент борьбы за власть между политическими силами, которые не учитывает интересов общества.</a:t>
            </a:r>
          </a:p>
          <a:p>
            <a:pPr>
              <a:buFont typeface="Wingdings" pitchFamily="2" charset="2"/>
              <a:buChar char="§"/>
            </a:pPr>
            <a:endParaRPr lang="ru-RU" sz="2400" b="1" dirty="0" smtClean="0"/>
          </a:p>
          <a:p>
            <a:pPr>
              <a:buFont typeface="Wingdings" pitchFamily="2" charset="2"/>
              <a:buChar char="§"/>
            </a:pPr>
            <a:endParaRPr lang="ru-RU" sz="2400" b="1" dirty="0" smtClean="0"/>
          </a:p>
          <a:p>
            <a:pPr>
              <a:buFont typeface="Wingdings" pitchFamily="2" charset="2"/>
              <a:buChar char="§"/>
            </a:pPr>
            <a:r>
              <a:rPr lang="ru-RU" sz="2400" b="1" dirty="0" smtClean="0"/>
              <a:t>Большая часть опрошенных предпочитает реализовать свою активность в неполитических организациях.</a:t>
            </a:r>
          </a:p>
          <a:p>
            <a:endParaRPr lang="ru-RU" sz="2400" dirty="0" smtClean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6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6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6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6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6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7859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Как вы участвуете в политической жизни общества ?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00100" y="1714488"/>
          <a:ext cx="7215238" cy="43405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7619"/>
                <a:gridCol w="3607619"/>
              </a:tblGrid>
              <a:tr h="72342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Варианты ответа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Количество опрошенных (%)</a:t>
                      </a:r>
                      <a:endParaRPr lang="ru-RU" b="1" dirty="0"/>
                    </a:p>
                  </a:txBody>
                  <a:tcPr/>
                </a:tc>
              </a:tr>
              <a:tr h="792322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Состою в политической партии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5</a:t>
                      </a:r>
                      <a:endParaRPr lang="ru-RU" sz="2000" b="1" dirty="0"/>
                    </a:p>
                  </a:txBody>
                  <a:tcPr/>
                </a:tc>
              </a:tr>
              <a:tr h="792322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Хожу на митинги и демонстрации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16</a:t>
                      </a:r>
                      <a:endParaRPr lang="ru-RU" sz="2000" b="1" dirty="0"/>
                    </a:p>
                  </a:txBody>
                  <a:tcPr/>
                </a:tc>
              </a:tr>
              <a:tr h="792322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Слежу за публикациями в прессе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20</a:t>
                      </a:r>
                      <a:endParaRPr lang="ru-RU" sz="2000" b="1" dirty="0"/>
                    </a:p>
                  </a:txBody>
                  <a:tcPr/>
                </a:tc>
              </a:tr>
              <a:tr h="447834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Участвую в выборах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25</a:t>
                      </a:r>
                      <a:endParaRPr lang="ru-RU" sz="2000" b="1" dirty="0"/>
                    </a:p>
                  </a:txBody>
                  <a:tcPr/>
                </a:tc>
              </a:tr>
              <a:tr h="792322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Политикой не интересуюсь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24</a:t>
                      </a:r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Есть ли сейчас в Татарстане значительные оппозиционные партии, движения ?</a:t>
            </a: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1643050"/>
          <a:ext cx="8358247" cy="4786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4109"/>
                <a:gridCol w="1567182"/>
                <a:gridCol w="1469234"/>
                <a:gridCol w="1697722"/>
              </a:tblGrid>
              <a:tr h="114541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Варианты</a:t>
                      </a:r>
                      <a:r>
                        <a:rPr lang="ru-RU" dirty="0" smtClean="0"/>
                        <a:t> ответа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2008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2009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2010</a:t>
                      </a:r>
                      <a:endParaRPr lang="ru-RU" dirty="0"/>
                    </a:p>
                  </a:txBody>
                  <a:tcPr/>
                </a:tc>
              </a:tr>
              <a:tr h="1247760">
                <a:tc>
                  <a:txBody>
                    <a:bodyPr/>
                    <a:lstStyle/>
                    <a:p>
                      <a:r>
                        <a:rPr lang="ru-RU" dirty="0" smtClean="0"/>
                        <a:t>Есть значительные оппозиционные движения, партии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45%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42%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32%</a:t>
                      </a:r>
                      <a:endParaRPr lang="ru-RU" dirty="0"/>
                    </a:p>
                  </a:txBody>
                  <a:tcPr/>
                </a:tc>
              </a:tr>
              <a:tr h="1247760">
                <a:tc>
                  <a:txBody>
                    <a:bodyPr/>
                    <a:lstStyle/>
                    <a:p>
                      <a:r>
                        <a:rPr lang="ru-RU" dirty="0" smtClean="0"/>
                        <a:t>Нет значительных оппозиционных движений, партий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38%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47%</a:t>
                      </a:r>
                      <a:endParaRPr lang="ru-RU" dirty="0"/>
                    </a:p>
                  </a:txBody>
                  <a:tcPr/>
                </a:tc>
              </a:tr>
              <a:tr h="1145413">
                <a:tc>
                  <a:txBody>
                    <a:bodyPr/>
                    <a:lstStyle/>
                    <a:p>
                      <a:r>
                        <a:rPr lang="ru-RU" dirty="0" smtClean="0"/>
                        <a:t>Затруднились</a:t>
                      </a:r>
                      <a:r>
                        <a:rPr lang="ru-RU" baseline="0" dirty="0" smtClean="0"/>
                        <a:t> ответить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5583254"/>
          </a:xfrm>
        </p:spPr>
        <p:txBody>
          <a:bodyPr>
            <a:noAutofit/>
          </a:bodyPr>
          <a:lstStyle/>
          <a:p>
            <a:r>
              <a:rPr lang="ru-RU" sz="2800" dirty="0" smtClean="0"/>
              <a:t>Повысилось количество граждан, затруднившихся определить свое отношение к наличию оппозиции.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800" dirty="0" smtClean="0"/>
              <a:t>Уменьшилось количество граждан, отмечающих наличие оппозиционных партий и движений.</a:t>
            </a:r>
            <a:br>
              <a:rPr lang="ru-RU" sz="28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800" dirty="0" smtClean="0"/>
              <a:t>Почти треть опрошенных признала снижение роли оппозиции в обществе.</a:t>
            </a:r>
            <a:endParaRPr lang="ru-RU" sz="2800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7859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Как вы участвуете в политической жизни общества ?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00100" y="1714488"/>
          <a:ext cx="7215238" cy="43405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7619"/>
                <a:gridCol w="3607619"/>
              </a:tblGrid>
              <a:tr h="72342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Варианты ответа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Количество опрошенных (%)</a:t>
                      </a:r>
                      <a:endParaRPr lang="ru-RU" b="1" dirty="0"/>
                    </a:p>
                  </a:txBody>
                  <a:tcPr/>
                </a:tc>
              </a:tr>
              <a:tr h="792322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Состою в политической партии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5</a:t>
                      </a:r>
                      <a:endParaRPr lang="ru-RU" sz="2000" b="1" dirty="0"/>
                    </a:p>
                  </a:txBody>
                  <a:tcPr/>
                </a:tc>
              </a:tr>
              <a:tr h="792322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Хожу на митинги и демонстрации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16</a:t>
                      </a:r>
                      <a:endParaRPr lang="ru-RU" sz="2000" b="1" dirty="0"/>
                    </a:p>
                  </a:txBody>
                  <a:tcPr/>
                </a:tc>
              </a:tr>
              <a:tr h="792322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Слежу за публикациями в прессе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20</a:t>
                      </a:r>
                      <a:endParaRPr lang="ru-RU" sz="2000" b="1" dirty="0"/>
                    </a:p>
                  </a:txBody>
                  <a:tcPr/>
                </a:tc>
              </a:tr>
              <a:tr h="447834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Участвую в выборах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25</a:t>
                      </a:r>
                      <a:endParaRPr lang="ru-RU" sz="2000" b="1" dirty="0"/>
                    </a:p>
                  </a:txBody>
                  <a:tcPr/>
                </a:tc>
              </a:tr>
              <a:tr h="792322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Политикой не интересуюсь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24</a:t>
                      </a:r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 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 algn="ctr">
              <a:buNone/>
            </a:pPr>
            <a:r>
              <a:rPr lang="ru-RU" sz="8000" b="1" dirty="0" smtClean="0"/>
              <a:t>Каждый третий опрошенный не интересуется политикой.</a:t>
            </a:r>
          </a:p>
          <a:p>
            <a:pPr algn="ctr">
              <a:buNone/>
            </a:pPr>
            <a:endParaRPr lang="ru-RU" sz="8000" b="1" dirty="0" smtClean="0"/>
          </a:p>
          <a:p>
            <a:pPr algn="ctr">
              <a:buNone/>
            </a:pPr>
            <a:r>
              <a:rPr lang="ru-RU" sz="8000" b="1" dirty="0" smtClean="0"/>
              <a:t>Около четверти опрошенных участвуют в политической жизни посредством выборов.</a:t>
            </a:r>
          </a:p>
          <a:p>
            <a:pPr algn="ctr">
              <a:buNone/>
            </a:pPr>
            <a:endParaRPr lang="ru-RU" sz="8000" b="1" dirty="0" smtClean="0"/>
          </a:p>
          <a:p>
            <a:pPr algn="ctr">
              <a:buNone/>
            </a:pPr>
            <a:r>
              <a:rPr lang="ru-RU" sz="8000" b="1" dirty="0" smtClean="0"/>
              <a:t/>
            </a:r>
            <a:br>
              <a:rPr lang="ru-RU" sz="8000" b="1" dirty="0" smtClean="0"/>
            </a:br>
            <a:r>
              <a:rPr lang="ru-RU" sz="8000" b="1" dirty="0" smtClean="0"/>
              <a:t>Каждый пятый опрошенный следит за публикациями в прессе по вопросам политики.</a:t>
            </a:r>
            <a:br>
              <a:rPr lang="ru-RU" sz="8000" b="1" dirty="0" smtClean="0"/>
            </a:br>
            <a:r>
              <a:rPr lang="ru-RU" sz="8000" b="1" dirty="0" smtClean="0"/>
              <a:t> </a:t>
            </a:r>
            <a:br>
              <a:rPr lang="ru-RU" sz="8000" b="1" dirty="0" smtClean="0"/>
            </a:br>
            <a:endParaRPr lang="ru-RU" sz="8000" b="1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883</TotalTime>
  <Words>905</Words>
  <Application>Microsoft Office PowerPoint</Application>
  <PresentationFormat>Экран (4:3)</PresentationFormat>
  <Paragraphs>253</Paragraphs>
  <Slides>32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Апекс</vt:lpstr>
      <vt:lpstr>Мусульманский либерализм начала XX века как общественно – политическое движение </vt:lpstr>
      <vt:lpstr>Слайд 2</vt:lpstr>
      <vt:lpstr>Уровень доверия молодежи различным органам власти</vt:lpstr>
      <vt:lpstr>Вывод : </vt:lpstr>
      <vt:lpstr>                                  Как вы участвуете в политической жизни общества ?                                    </vt:lpstr>
      <vt:lpstr>Есть ли сейчас в Татарстане значительные оппозиционные партии, движения ?</vt:lpstr>
      <vt:lpstr>Повысилось количество граждан, затруднившихся определить свое отношение к наличию оппозиции.   Уменьшилось количество граждан, отмечающих наличие оппозиционных партий и движений.    Почти треть опрошенных признала снижение роли оппозиции в обществе.</vt:lpstr>
      <vt:lpstr>                                  Как вы участвуете в политической жизни общества ?                                    </vt:lpstr>
      <vt:lpstr>Вывод :</vt:lpstr>
      <vt:lpstr>Слайд 10</vt:lpstr>
      <vt:lpstr>Для либерализма характерны  свобода  от групповых, национальных и классовых  предрассудков, терпимость и космополитизм, индивидуализм и гуманизм.</vt:lpstr>
      <vt:lpstr> Определение понятия либерализм от латинского «liberalis» - «присущий свободному человеку». Этим словом обозначают:  Умонастроение,  для   которого     характерны независимость от традиций, обычаев, догм, стремление к активному самоопределению  в  мире.        Либерализмом  называют   учение,     ставящее своей целью ликвидацию или смягчение форм государственного и общественного принуждения индивида.</vt:lpstr>
      <vt:lpstr>Слайд 13</vt:lpstr>
      <vt:lpstr>Слайд 14</vt:lpstr>
      <vt:lpstr>Габдрахман Гумари, Абд ан-Насир Курсави и  Шихаб ад-дин Марджани</vt:lpstr>
      <vt:lpstr>Слайд 16</vt:lpstr>
      <vt:lpstr>Ризаэддин Фахрутдинов, Каюм Насыри</vt:lpstr>
      <vt:lpstr>Гаяз Исхаки, Мурад Разми и Юсуф Акчура</vt:lpstr>
      <vt:lpstr>Габдулла Апанаев,Фатых Карими  Гаяз Исхаки</vt:lpstr>
      <vt:lpstr>Слайд 20</vt:lpstr>
      <vt:lpstr>Школа политики  «Национальной группы»</vt:lpstr>
      <vt:lpstr>Организаторы и члены мусульманской трудовой группы в Думе II-го созыва 1907 года</vt:lpstr>
      <vt:lpstr>Выборы Казанской губернии</vt:lpstr>
      <vt:lpstr>Слайд 24</vt:lpstr>
      <vt:lpstr>Джамал Валиди, Ахмади Максуди</vt:lpstr>
      <vt:lpstr>Политический лозунг партии</vt:lpstr>
      <vt:lpstr>Политический лозунг партии</vt:lpstr>
      <vt:lpstr>Наш земляк выдающийся общественный деятель,  историк  и педагог Хади Атласи и Юсуф Акчура </vt:lpstr>
      <vt:lpstr>Слайд 29</vt:lpstr>
      <vt:lpstr>Слайд 30</vt:lpstr>
      <vt:lpstr>Слайд 31</vt:lpstr>
      <vt:lpstr>«Свобода возможна только при демократии, то есть при доступном для всех участии в волеизъявлении.»                                  (К. Ясперс, философ)  «…Всякое государство – продукт естественного возникновения, как и первичное общение: оно является завершением их…»                             (Аристотель)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Ravil</dc:creator>
  <cp:lastModifiedBy>Tata</cp:lastModifiedBy>
  <cp:revision>82</cp:revision>
  <dcterms:created xsi:type="dcterms:W3CDTF">2010-07-27T16:00:32Z</dcterms:created>
  <dcterms:modified xsi:type="dcterms:W3CDTF">2011-02-02T18:43:47Z</dcterms:modified>
</cp:coreProperties>
</file>