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2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50" d="100"/>
          <a:sy n="50" d="100"/>
        </p:scale>
        <p:origin x="-110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828AB6B-0F56-4910-9154-8E73D2984D45}" type="datetimeFigureOut">
              <a:rPr lang="ru-RU" smtClean="0"/>
              <a:pPr/>
              <a:t>03.01.2011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DC82B6B-B62C-4634-B5D0-9FE04E305A79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823BB5-6847-44AA-BBCB-244DCA7D1B79}" type="datetime1">
              <a:rPr lang="ru-RU" smtClean="0"/>
              <a:pPr/>
              <a:t>03.01.2011</a:t>
            </a:fld>
            <a:endParaRPr lang="ru-RU" dirty="0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288856-04B6-4BCF-AA66-503EB161C514}" type="datetime1">
              <a:rPr lang="ru-RU" smtClean="0"/>
              <a:pPr/>
              <a:t>03.01.2011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3A4474-EF06-42E2-8C5C-B0F5FC9D9CDD}" type="datetime1">
              <a:rPr lang="ru-RU" smtClean="0"/>
              <a:pPr/>
              <a:t>03.01.2011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42FE80-11EA-4C96-9C48-5FBE3629EE75}" type="datetime1">
              <a:rPr lang="ru-RU" smtClean="0"/>
              <a:pPr/>
              <a:t>03.01.2011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75B386-3F08-4980-BCE2-36493E54BD05}" type="datetime1">
              <a:rPr lang="ru-RU" smtClean="0"/>
              <a:pPr/>
              <a:t>03.01.2011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D25C31-6CFB-4E5A-848D-3B36C5AF2DE9}" type="datetime1">
              <a:rPr lang="ru-RU" smtClean="0"/>
              <a:pPr/>
              <a:t>03.01.2011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5ABAFE-BF72-4115-8060-B97E5D3194F4}" type="datetime1">
              <a:rPr lang="ru-RU" smtClean="0"/>
              <a:pPr/>
              <a:t>03.01.2011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28021C-D4DD-4E00-A9EA-9A67EEA8CA35}" type="datetime1">
              <a:rPr lang="ru-RU" smtClean="0"/>
              <a:pPr/>
              <a:t>03.01.2011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6CABB6-3884-4A1E-9339-BB7437C76612}" type="datetime1">
              <a:rPr lang="ru-RU" smtClean="0"/>
              <a:pPr/>
              <a:t>03.01.2011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B5AD68-38BA-4A34-B988-75DC004E1D69}" type="datetime1">
              <a:rPr lang="ru-RU" smtClean="0"/>
              <a:pPr/>
              <a:t>03.01.2011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637319-221C-4792-9E1D-B37A3EA81151}" type="datetime1">
              <a:rPr lang="ru-RU" smtClean="0"/>
              <a:pPr/>
              <a:t>03.01.2011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4106F569-205E-4FE3-8852-2147C239ED06}" type="datetime1">
              <a:rPr lang="ru-RU" smtClean="0"/>
              <a:pPr/>
              <a:t>03.01.2011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ftr="0" dt="0"/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7" Type="http://schemas.openxmlformats.org/officeDocument/2006/relationships/image" Target="../media/image13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22030" y="1571612"/>
            <a:ext cx="8229600" cy="2786082"/>
          </a:xfrm>
        </p:spPr>
        <p:txBody>
          <a:bodyPr>
            <a:prstTxWarp prst="textStop">
              <a:avLst/>
            </a:prstTxWarp>
            <a:noAutofit/>
          </a:bodyPr>
          <a:lstStyle/>
          <a:p>
            <a:r>
              <a:rPr lang="ru-RU" sz="4400" dirty="0" smtClean="0">
                <a:solidFill>
                  <a:schemeClr val="bg1"/>
                </a:solidFill>
              </a:rPr>
              <a:t>«Световые явления»</a:t>
            </a:r>
            <a:br>
              <a:rPr lang="ru-RU" sz="4400" dirty="0" smtClean="0">
                <a:solidFill>
                  <a:schemeClr val="bg1"/>
                </a:solidFill>
              </a:rPr>
            </a:br>
            <a:r>
              <a:rPr lang="ru-RU" sz="4400" dirty="0" smtClean="0">
                <a:solidFill>
                  <a:schemeClr val="bg1"/>
                </a:solidFill>
              </a:rPr>
              <a:t>урок – обобщение</a:t>
            </a:r>
            <a:br>
              <a:rPr lang="ru-RU" sz="4400" dirty="0" smtClean="0">
                <a:solidFill>
                  <a:schemeClr val="bg1"/>
                </a:solidFill>
              </a:rPr>
            </a:br>
            <a:r>
              <a:rPr lang="ru-RU" sz="4400" dirty="0" smtClean="0">
                <a:solidFill>
                  <a:schemeClr val="bg1"/>
                </a:solidFill>
              </a:rPr>
              <a:t>8 класс</a:t>
            </a:r>
            <a:endParaRPr lang="ru-RU" sz="4400" dirty="0">
              <a:solidFill>
                <a:schemeClr val="bg1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57158" y="4714884"/>
            <a:ext cx="8215370" cy="1785950"/>
          </a:xfrm>
        </p:spPr>
        <p:txBody>
          <a:bodyPr>
            <a:normAutofit fontScale="92500" lnSpcReduction="10000"/>
          </a:bodyPr>
          <a:lstStyle/>
          <a:p>
            <a:pPr algn="l"/>
            <a:r>
              <a:rPr lang="ru-RU" u="sng" dirty="0" smtClean="0">
                <a:solidFill>
                  <a:schemeClr val="bg1"/>
                </a:solidFill>
              </a:rPr>
              <a:t>Разработала</a:t>
            </a:r>
            <a:r>
              <a:rPr lang="ru-RU" dirty="0" smtClean="0">
                <a:solidFill>
                  <a:schemeClr val="bg1"/>
                </a:solidFill>
              </a:rPr>
              <a:t>: Аксёнова Наталья Петровна,</a:t>
            </a:r>
          </a:p>
          <a:p>
            <a:pPr algn="l"/>
            <a:r>
              <a:rPr lang="ru-RU" dirty="0" smtClean="0">
                <a:solidFill>
                  <a:schemeClr val="bg1"/>
                </a:solidFill>
              </a:rPr>
              <a:t>МОУ </a:t>
            </a:r>
            <a:r>
              <a:rPr lang="ru-RU" dirty="0" smtClean="0">
                <a:solidFill>
                  <a:schemeClr val="bg1"/>
                </a:solidFill>
              </a:rPr>
              <a:t>«ООШ </a:t>
            </a:r>
            <a:r>
              <a:rPr lang="ru-RU" dirty="0" smtClean="0">
                <a:solidFill>
                  <a:schemeClr val="bg1"/>
                </a:solidFill>
              </a:rPr>
              <a:t>№ </a:t>
            </a:r>
            <a:r>
              <a:rPr lang="ru-RU" dirty="0" smtClean="0">
                <a:solidFill>
                  <a:schemeClr val="bg1"/>
                </a:solidFill>
              </a:rPr>
              <a:t>100 им. С.Е.Цветкова» </a:t>
            </a:r>
          </a:p>
          <a:p>
            <a:pPr algn="l"/>
            <a:r>
              <a:rPr lang="ru-RU" dirty="0" smtClean="0">
                <a:solidFill>
                  <a:schemeClr val="bg1"/>
                </a:solidFill>
              </a:rPr>
              <a:t>г</a:t>
            </a:r>
            <a:r>
              <a:rPr lang="ru-RU" dirty="0" smtClean="0">
                <a:solidFill>
                  <a:schemeClr val="bg1"/>
                </a:solidFill>
              </a:rPr>
              <a:t>. Новокузнецк</a:t>
            </a:r>
          </a:p>
          <a:p>
            <a:r>
              <a:rPr lang="ru-RU" dirty="0" smtClean="0">
                <a:solidFill>
                  <a:schemeClr val="bg1"/>
                </a:solidFill>
              </a:rPr>
              <a:t>  2010 г.</a:t>
            </a:r>
            <a:endParaRPr lang="ru-RU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797568"/>
          </a:xfrm>
        </p:spPr>
        <p:txBody>
          <a:bodyPr>
            <a:prstTxWarp prst="textButtonPour">
              <a:avLst/>
            </a:prstTxWarp>
            <a:norm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Спасибо </a:t>
            </a:r>
            <a:br>
              <a:rPr lang="ru-RU" dirty="0" smtClean="0">
                <a:solidFill>
                  <a:schemeClr val="bg1"/>
                </a:solidFill>
              </a:rPr>
            </a:br>
            <a:r>
              <a:rPr lang="ru-RU" dirty="0" smtClean="0">
                <a:solidFill>
                  <a:schemeClr val="bg1"/>
                </a:solidFill>
              </a:rPr>
              <a:t>за</a:t>
            </a:r>
            <a:br>
              <a:rPr lang="ru-RU" dirty="0" smtClean="0">
                <a:solidFill>
                  <a:schemeClr val="bg1"/>
                </a:solidFill>
              </a:rPr>
            </a:br>
            <a:r>
              <a:rPr lang="ru-RU" dirty="0" smtClean="0">
                <a:solidFill>
                  <a:schemeClr val="bg1"/>
                </a:solidFill>
              </a:rPr>
              <a:t>ответы</a:t>
            </a:r>
            <a:endParaRPr lang="ru-RU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5" name="Прямая со стрелкой 24"/>
          <p:cNvCxnSpPr/>
          <p:nvPr/>
        </p:nvCxnSpPr>
        <p:spPr>
          <a:xfrm flipV="1">
            <a:off x="4143372" y="1714488"/>
            <a:ext cx="1571636" cy="1143008"/>
          </a:xfrm>
          <a:prstGeom prst="straightConnector1">
            <a:avLst/>
          </a:prstGeom>
          <a:ln w="5715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 стрелкой 28"/>
          <p:cNvCxnSpPr/>
          <p:nvPr/>
        </p:nvCxnSpPr>
        <p:spPr>
          <a:xfrm>
            <a:off x="2571736" y="1643050"/>
            <a:ext cx="1571636" cy="1214446"/>
          </a:xfrm>
          <a:prstGeom prst="straightConnector1">
            <a:avLst/>
          </a:prstGeom>
          <a:ln w="5715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226064"/>
          </a:xfrm>
        </p:spPr>
        <p:txBody>
          <a:bodyPr>
            <a:normAutofit fontScale="90000"/>
          </a:bodyPr>
          <a:lstStyle/>
          <a:p>
            <a:pPr algn="l"/>
            <a:r>
              <a:rPr lang="ru-RU" dirty="0" smtClean="0"/>
              <a:t>            </a:t>
            </a:r>
            <a:br>
              <a:rPr lang="ru-RU" dirty="0" smtClean="0"/>
            </a:br>
            <a:r>
              <a:rPr lang="ru-RU" dirty="0" smtClean="0"/>
              <a:t>              </a:t>
            </a:r>
            <a:br>
              <a:rPr lang="ru-RU" dirty="0" smtClean="0"/>
            </a:br>
            <a:r>
              <a:rPr lang="ru-RU" dirty="0" smtClean="0"/>
              <a:t>           </a:t>
            </a:r>
            <a:br>
              <a:rPr lang="ru-RU" dirty="0" smtClean="0"/>
            </a:br>
            <a:r>
              <a:rPr lang="ru-RU" dirty="0" smtClean="0"/>
              <a:t>                    </a:t>
            </a:r>
            <a:r>
              <a:rPr lang="ru-RU" dirty="0" smtClean="0">
                <a:solidFill>
                  <a:schemeClr val="bg1"/>
                </a:solidFill>
              </a:rPr>
              <a:t>                             </a:t>
            </a:r>
            <a:br>
              <a:rPr lang="ru-RU" dirty="0" smtClean="0">
                <a:solidFill>
                  <a:schemeClr val="bg1"/>
                </a:solidFill>
              </a:rPr>
            </a:br>
            <a:r>
              <a:rPr lang="ru-RU" dirty="0" smtClean="0">
                <a:solidFill>
                  <a:schemeClr val="bg1"/>
                </a:solidFill>
              </a:rPr>
              <a:t/>
            </a:r>
            <a:br>
              <a:rPr lang="ru-RU" dirty="0" smtClean="0">
                <a:solidFill>
                  <a:schemeClr val="bg1"/>
                </a:solidFill>
              </a:rPr>
            </a:br>
            <a:r>
              <a:rPr lang="ru-RU" dirty="0" smtClean="0">
                <a:solidFill>
                  <a:schemeClr val="bg1"/>
                </a:solidFill>
              </a:rPr>
              <a:t>               </a:t>
            </a:r>
            <a:br>
              <a:rPr lang="ru-RU" dirty="0" smtClean="0">
                <a:solidFill>
                  <a:schemeClr val="bg1"/>
                </a:solidFill>
              </a:rPr>
            </a:br>
            <a:r>
              <a:rPr lang="ru-RU" dirty="0" smtClean="0">
                <a:solidFill>
                  <a:schemeClr val="bg1"/>
                </a:solidFill>
              </a:rPr>
              <a:t/>
            </a:r>
            <a:br>
              <a:rPr lang="ru-RU" dirty="0" smtClean="0">
                <a:solidFill>
                  <a:schemeClr val="bg1"/>
                </a:solidFill>
              </a:rPr>
            </a:br>
            <a:r>
              <a:rPr lang="ru-RU" sz="4000" dirty="0" smtClean="0">
                <a:solidFill>
                  <a:schemeClr val="bg1"/>
                </a:solidFill>
              </a:rPr>
              <a:t>Определите, чему равен угол падения и отражения.                                                                                              </a:t>
            </a:r>
            <a:r>
              <a:rPr lang="ru-RU" sz="2700" dirty="0" smtClean="0">
                <a:solidFill>
                  <a:schemeClr val="bg1"/>
                </a:solidFill>
              </a:rPr>
              <a:t/>
            </a:r>
            <a:br>
              <a:rPr lang="ru-RU" sz="2700" dirty="0" smtClean="0">
                <a:solidFill>
                  <a:schemeClr val="bg1"/>
                </a:solidFill>
              </a:rPr>
            </a:br>
            <a:r>
              <a:rPr lang="ru-RU" sz="2800" dirty="0" smtClean="0">
                <a:solidFill>
                  <a:schemeClr val="bg1"/>
                </a:solidFill>
              </a:rPr>
              <a:t/>
            </a:r>
            <a:br>
              <a:rPr lang="ru-RU" sz="2800" dirty="0" smtClean="0">
                <a:solidFill>
                  <a:schemeClr val="bg1"/>
                </a:solidFill>
              </a:rPr>
            </a:br>
            <a:r>
              <a:rPr lang="ru-RU" sz="2800" dirty="0" smtClean="0">
                <a:solidFill>
                  <a:schemeClr val="bg1"/>
                </a:solidFill>
              </a:rPr>
              <a:t/>
            </a:r>
            <a:br>
              <a:rPr lang="ru-RU" sz="2800" dirty="0" smtClean="0">
                <a:solidFill>
                  <a:schemeClr val="bg1"/>
                </a:solidFill>
              </a:rPr>
            </a:br>
            <a:r>
              <a:rPr lang="ru-RU" sz="2800" dirty="0" smtClean="0">
                <a:solidFill>
                  <a:schemeClr val="bg1"/>
                </a:solidFill>
              </a:rPr>
              <a:t/>
            </a:r>
            <a:br>
              <a:rPr lang="ru-RU" sz="2800" dirty="0" smtClean="0">
                <a:solidFill>
                  <a:schemeClr val="bg1"/>
                </a:solidFill>
              </a:rPr>
            </a:br>
            <a:r>
              <a:rPr lang="ru-RU" dirty="0" smtClean="0">
                <a:solidFill>
                  <a:schemeClr val="bg1"/>
                </a:solidFill>
              </a:rPr>
              <a:t> </a:t>
            </a:r>
            <a:endParaRPr lang="ru-RU" dirty="0">
              <a:solidFill>
                <a:schemeClr val="bg1"/>
              </a:solidFill>
            </a:endParaRPr>
          </a:p>
        </p:txBody>
      </p:sp>
      <p:cxnSp>
        <p:nvCxnSpPr>
          <p:cNvPr id="12" name="Прямая соединительная линия 11"/>
          <p:cNvCxnSpPr/>
          <p:nvPr/>
        </p:nvCxnSpPr>
        <p:spPr>
          <a:xfrm>
            <a:off x="1714480" y="2857496"/>
            <a:ext cx="4857784" cy="1588"/>
          </a:xfrm>
          <a:prstGeom prst="line">
            <a:avLst/>
          </a:prstGeom>
          <a:ln w="571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 flipH="1">
            <a:off x="2285984" y="2285992"/>
            <a:ext cx="8572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solidFill>
                  <a:schemeClr val="bg1"/>
                </a:solidFill>
              </a:rPr>
              <a:t>20°</a:t>
            </a:r>
            <a:endParaRPr lang="ru-RU" sz="32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154494"/>
          </a:xfrm>
        </p:spPr>
        <p:txBody>
          <a:bodyPr>
            <a:normAutofit fontScale="90000"/>
          </a:bodyPr>
          <a:lstStyle/>
          <a:p>
            <a:pPr algn="l"/>
            <a:r>
              <a:rPr lang="ru-RU" dirty="0" smtClean="0">
                <a:solidFill>
                  <a:schemeClr val="bg1"/>
                </a:solidFill>
              </a:rPr>
              <a:t>Постройте изображение предмета </a:t>
            </a:r>
            <a:r>
              <a:rPr lang="en-US" dirty="0" smtClean="0">
                <a:solidFill>
                  <a:schemeClr val="bg1"/>
                </a:solidFill>
              </a:rPr>
              <a:t>MN</a:t>
            </a:r>
            <a:r>
              <a:rPr lang="ru-RU" dirty="0" smtClean="0">
                <a:solidFill>
                  <a:schemeClr val="bg1"/>
                </a:solidFill>
              </a:rPr>
              <a:t>, даваемое плоским зеркалом :</a:t>
            </a:r>
            <a:br>
              <a:rPr lang="ru-RU" dirty="0" smtClean="0">
                <a:solidFill>
                  <a:schemeClr val="bg1"/>
                </a:solidFill>
              </a:rPr>
            </a:br>
            <a:r>
              <a:rPr lang="en-US" dirty="0" smtClean="0">
                <a:solidFill>
                  <a:schemeClr val="bg1"/>
                </a:solidFill>
              </a:rPr>
              <a:t>                                                                  </a:t>
            </a:r>
            <a:r>
              <a:rPr lang="ru-RU" dirty="0" smtClean="0">
                <a:solidFill>
                  <a:schemeClr val="bg1"/>
                </a:solidFill>
              </a:rPr>
              <a:t/>
            </a:r>
            <a:br>
              <a:rPr lang="ru-RU" dirty="0" smtClean="0">
                <a:solidFill>
                  <a:schemeClr val="bg1"/>
                </a:solidFill>
              </a:rPr>
            </a:br>
            <a:r>
              <a:rPr lang="ru-RU" sz="3600" dirty="0" smtClean="0">
                <a:solidFill>
                  <a:schemeClr val="bg1"/>
                </a:solidFill>
              </a:rPr>
              <a:t>        </a:t>
            </a:r>
            <a:r>
              <a:rPr lang="en-US" sz="3600" dirty="0" smtClean="0">
                <a:solidFill>
                  <a:schemeClr val="bg1"/>
                </a:solidFill>
              </a:rPr>
              <a:t/>
            </a:r>
            <a:br>
              <a:rPr lang="en-US" sz="3600" dirty="0" smtClean="0">
                <a:solidFill>
                  <a:schemeClr val="bg1"/>
                </a:solidFill>
              </a:rPr>
            </a:br>
            <a:r>
              <a:rPr lang="en-US" sz="3600" dirty="0" smtClean="0">
                <a:solidFill>
                  <a:schemeClr val="bg1"/>
                </a:solidFill>
              </a:rPr>
              <a:t/>
            </a:r>
            <a:br>
              <a:rPr lang="en-US" sz="3600" dirty="0" smtClean="0">
                <a:solidFill>
                  <a:schemeClr val="bg1"/>
                </a:solidFill>
              </a:rPr>
            </a:br>
            <a:r>
              <a:rPr lang="en-US" sz="3600" dirty="0" smtClean="0">
                <a:solidFill>
                  <a:schemeClr val="bg1"/>
                </a:solidFill>
              </a:rPr>
              <a:t>           M   </a:t>
            </a:r>
            <a:br>
              <a:rPr lang="en-US" sz="3600" dirty="0" smtClean="0">
                <a:solidFill>
                  <a:schemeClr val="bg1"/>
                </a:solidFill>
              </a:rPr>
            </a:br>
            <a:r>
              <a:rPr lang="en-US" sz="3600" dirty="0" smtClean="0">
                <a:solidFill>
                  <a:schemeClr val="bg1"/>
                </a:solidFill>
              </a:rPr>
              <a:t>              </a:t>
            </a:r>
            <a:br>
              <a:rPr lang="en-US" sz="3600" dirty="0" smtClean="0">
                <a:solidFill>
                  <a:schemeClr val="bg1"/>
                </a:solidFill>
              </a:rPr>
            </a:br>
            <a:r>
              <a:rPr lang="en-US" sz="3600" dirty="0" smtClean="0">
                <a:solidFill>
                  <a:schemeClr val="bg1"/>
                </a:solidFill>
              </a:rPr>
              <a:t>                  N  </a:t>
            </a:r>
            <a:endParaRPr lang="ru-RU" dirty="0">
              <a:solidFill>
                <a:schemeClr val="bg1"/>
              </a:solidFill>
            </a:endParaRPr>
          </a:p>
        </p:txBody>
      </p:sp>
      <p:cxnSp>
        <p:nvCxnSpPr>
          <p:cNvPr id="4" name="Прямая соединительная линия 3"/>
          <p:cNvCxnSpPr/>
          <p:nvPr/>
        </p:nvCxnSpPr>
        <p:spPr>
          <a:xfrm rot="5400000">
            <a:off x="2643968" y="4428338"/>
            <a:ext cx="3571106" cy="794"/>
          </a:xfrm>
          <a:prstGeom prst="line">
            <a:avLst/>
          </a:prstGeom>
          <a:ln w="762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/>
          <p:cNvCxnSpPr/>
          <p:nvPr/>
        </p:nvCxnSpPr>
        <p:spPr>
          <a:xfrm rot="16200000" flipH="1">
            <a:off x="4393405" y="3893347"/>
            <a:ext cx="357190" cy="285752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/>
          <p:cNvCxnSpPr/>
          <p:nvPr/>
        </p:nvCxnSpPr>
        <p:spPr>
          <a:xfrm rot="16200000" flipH="1">
            <a:off x="4393405" y="4607727"/>
            <a:ext cx="357190" cy="285752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17"/>
          <p:cNvCxnSpPr/>
          <p:nvPr/>
        </p:nvCxnSpPr>
        <p:spPr>
          <a:xfrm rot="16200000" flipH="1">
            <a:off x="4357686" y="5214950"/>
            <a:ext cx="428628" cy="285752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единительная линия 19"/>
          <p:cNvCxnSpPr/>
          <p:nvPr/>
        </p:nvCxnSpPr>
        <p:spPr>
          <a:xfrm rot="16200000" flipH="1">
            <a:off x="4357686" y="5715016"/>
            <a:ext cx="428628" cy="285752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единительная линия 26"/>
          <p:cNvCxnSpPr/>
          <p:nvPr/>
        </p:nvCxnSpPr>
        <p:spPr>
          <a:xfrm rot="16200000" flipH="1">
            <a:off x="4393405" y="3321843"/>
            <a:ext cx="428628" cy="35719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единительная линия 28"/>
          <p:cNvCxnSpPr/>
          <p:nvPr/>
        </p:nvCxnSpPr>
        <p:spPr>
          <a:xfrm rot="16200000" flipH="1">
            <a:off x="4357686" y="2714620"/>
            <a:ext cx="500066" cy="35719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Прямая со стрелкой 33"/>
          <p:cNvCxnSpPr/>
          <p:nvPr/>
        </p:nvCxnSpPr>
        <p:spPr>
          <a:xfrm rot="16200000" flipH="1">
            <a:off x="1928794" y="3357562"/>
            <a:ext cx="928694" cy="928694"/>
          </a:xfrm>
          <a:prstGeom prst="straightConnector1">
            <a:avLst/>
          </a:prstGeom>
          <a:ln w="5715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582726"/>
          </a:xfrm>
        </p:spPr>
        <p:txBody>
          <a:bodyPr>
            <a:normAutofit fontScale="90000"/>
          </a:bodyPr>
          <a:lstStyle/>
          <a:p>
            <a:pPr algn="l"/>
            <a:r>
              <a:rPr lang="ru-RU" dirty="0" smtClean="0">
                <a:solidFill>
                  <a:schemeClr val="bg1"/>
                </a:solidFill>
              </a:rPr>
              <a:t>Укажите угол падения, отражения и преломления:</a:t>
            </a:r>
            <a:br>
              <a:rPr lang="ru-RU" dirty="0" smtClean="0">
                <a:solidFill>
                  <a:schemeClr val="bg1"/>
                </a:solidFill>
              </a:rPr>
            </a:br>
            <a:endParaRPr lang="ru-RU" dirty="0">
              <a:solidFill>
                <a:schemeClr val="bg1"/>
              </a:solidFill>
            </a:endParaRPr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>
            <a:off x="2000232" y="3500438"/>
            <a:ext cx="4714908" cy="1588"/>
          </a:xfrm>
          <a:prstGeom prst="line">
            <a:avLst/>
          </a:prstGeom>
          <a:ln w="571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/>
          <p:cNvCxnSpPr/>
          <p:nvPr/>
        </p:nvCxnSpPr>
        <p:spPr>
          <a:xfrm rot="5400000">
            <a:off x="2357422" y="3500438"/>
            <a:ext cx="3571900" cy="1588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 стрелкой 9"/>
          <p:cNvCxnSpPr/>
          <p:nvPr/>
        </p:nvCxnSpPr>
        <p:spPr>
          <a:xfrm>
            <a:off x="2428860" y="2214554"/>
            <a:ext cx="1714512" cy="1285884"/>
          </a:xfrm>
          <a:prstGeom prst="straightConnector1">
            <a:avLst/>
          </a:prstGeom>
          <a:ln w="5715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 стрелкой 11"/>
          <p:cNvCxnSpPr/>
          <p:nvPr/>
        </p:nvCxnSpPr>
        <p:spPr>
          <a:xfrm flipV="1">
            <a:off x="4143372" y="2214554"/>
            <a:ext cx="1643074" cy="1285884"/>
          </a:xfrm>
          <a:prstGeom prst="straightConnector1">
            <a:avLst/>
          </a:prstGeom>
          <a:ln w="5715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 стрелкой 13"/>
          <p:cNvCxnSpPr/>
          <p:nvPr/>
        </p:nvCxnSpPr>
        <p:spPr>
          <a:xfrm rot="16200000" flipH="1">
            <a:off x="3500430" y="4143380"/>
            <a:ext cx="1857388" cy="571504"/>
          </a:xfrm>
          <a:prstGeom prst="straightConnector1">
            <a:avLst/>
          </a:prstGeom>
          <a:ln w="5715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511288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Почему у костра очертания предметов кажутся колеблющимися?</a:t>
            </a:r>
            <a:br>
              <a:rPr lang="ru-RU" dirty="0" smtClean="0">
                <a:solidFill>
                  <a:schemeClr val="bg1"/>
                </a:solidFill>
              </a:rPr>
            </a:b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3" name="Рисунок 2" descr="костер 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7158" y="1500174"/>
            <a:ext cx="4071966" cy="2928958"/>
          </a:xfrm>
          <a:prstGeom prst="rect">
            <a:avLst/>
          </a:prstGeom>
        </p:spPr>
      </p:pic>
      <p:pic>
        <p:nvPicPr>
          <p:cNvPr id="4" name="Рисунок 3" descr="костер 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57686" y="1428736"/>
            <a:ext cx="4357718" cy="3143272"/>
          </a:xfrm>
          <a:prstGeom prst="rect">
            <a:avLst/>
          </a:prstGeom>
        </p:spPr>
      </p:pic>
      <p:pic>
        <p:nvPicPr>
          <p:cNvPr id="5" name="Рисунок 4" descr="костер 3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57356" y="3929066"/>
            <a:ext cx="5500726" cy="2643206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439982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Укажите дальнейший ход лучей в стеклянной призме:</a:t>
            </a:r>
            <a:br>
              <a:rPr lang="ru-RU" dirty="0" smtClean="0">
                <a:solidFill>
                  <a:schemeClr val="bg1"/>
                </a:solidFill>
              </a:rPr>
            </a:br>
            <a:r>
              <a:rPr lang="ru-RU" dirty="0" smtClean="0">
                <a:solidFill>
                  <a:schemeClr val="bg1"/>
                </a:solidFill>
              </a:rPr>
              <a:t/>
            </a:r>
            <a:br>
              <a:rPr lang="ru-RU" dirty="0" smtClean="0">
                <a:solidFill>
                  <a:schemeClr val="bg1"/>
                </a:solidFill>
              </a:rPr>
            </a:b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3" name="Трапеция 2"/>
          <p:cNvSpPr/>
          <p:nvPr/>
        </p:nvSpPr>
        <p:spPr>
          <a:xfrm>
            <a:off x="3857620" y="2143116"/>
            <a:ext cx="3357586" cy="2143140"/>
          </a:xfrm>
          <a:prstGeom prst="trapezoid">
            <a:avLst/>
          </a:prstGeom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5" name="Прямая со стрелкой 4"/>
          <p:cNvCxnSpPr/>
          <p:nvPr/>
        </p:nvCxnSpPr>
        <p:spPr>
          <a:xfrm flipV="1">
            <a:off x="2928926" y="3357562"/>
            <a:ext cx="1143008" cy="642942"/>
          </a:xfrm>
          <a:prstGeom prst="straightConnector1">
            <a:avLst/>
          </a:prstGeom>
          <a:ln w="5715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929066"/>
            <a:ext cx="8229600" cy="1857388"/>
          </a:xfrm>
        </p:spPr>
        <p:txBody>
          <a:bodyPr>
            <a:normAutofit fontScale="90000"/>
          </a:bodyPr>
          <a:lstStyle/>
          <a:p>
            <a:pPr algn="l"/>
            <a:r>
              <a:rPr lang="ru-RU" dirty="0" smtClean="0">
                <a:solidFill>
                  <a:schemeClr val="bg1"/>
                </a:solidFill>
              </a:rPr>
              <a:t>Постройте изображение предмета</a:t>
            </a:r>
            <a:r>
              <a:rPr lang="en-US" dirty="0" smtClean="0">
                <a:solidFill>
                  <a:schemeClr val="bg1"/>
                </a:solidFill>
              </a:rPr>
              <a:t> MN</a:t>
            </a:r>
            <a:r>
              <a:rPr lang="ru-RU" dirty="0" smtClean="0">
                <a:solidFill>
                  <a:schemeClr val="bg1"/>
                </a:solidFill>
              </a:rPr>
              <a:t>, даваемое линзой:</a:t>
            </a:r>
            <a:r>
              <a:rPr lang="en-US" dirty="0" smtClean="0">
                <a:solidFill>
                  <a:schemeClr val="bg1"/>
                </a:solidFill>
              </a:rPr>
              <a:t/>
            </a:r>
            <a:br>
              <a:rPr lang="en-US" dirty="0" smtClean="0">
                <a:solidFill>
                  <a:schemeClr val="bg1"/>
                </a:solidFill>
              </a:rPr>
            </a:br>
            <a:r>
              <a:rPr lang="en-US" dirty="0" smtClean="0">
                <a:solidFill>
                  <a:schemeClr val="bg1"/>
                </a:solidFill>
              </a:rPr>
              <a:t>  </a:t>
            </a:r>
            <a:br>
              <a:rPr lang="en-US" dirty="0" smtClean="0">
                <a:solidFill>
                  <a:schemeClr val="bg1"/>
                </a:solidFill>
              </a:rPr>
            </a:br>
            <a:r>
              <a:rPr lang="en-US" dirty="0" smtClean="0">
                <a:solidFill>
                  <a:schemeClr val="bg1"/>
                </a:solidFill>
              </a:rPr>
              <a:t/>
            </a:r>
            <a:br>
              <a:rPr lang="en-US" dirty="0" smtClean="0">
                <a:solidFill>
                  <a:schemeClr val="bg1"/>
                </a:solidFill>
              </a:rPr>
            </a:br>
            <a:r>
              <a:rPr lang="en-US" dirty="0" smtClean="0">
                <a:solidFill>
                  <a:schemeClr val="bg1"/>
                </a:solidFill>
              </a:rPr>
              <a:t/>
            </a:r>
            <a:br>
              <a:rPr lang="en-US" dirty="0" smtClean="0">
                <a:solidFill>
                  <a:schemeClr val="bg1"/>
                </a:solidFill>
              </a:rPr>
            </a:br>
            <a:r>
              <a:rPr lang="en-US" dirty="0" smtClean="0">
                <a:solidFill>
                  <a:schemeClr val="bg1"/>
                </a:solidFill>
              </a:rPr>
              <a:t>                 M</a:t>
            </a:r>
            <a:br>
              <a:rPr lang="en-US" dirty="0" smtClean="0">
                <a:solidFill>
                  <a:schemeClr val="bg1"/>
                </a:solidFill>
              </a:rPr>
            </a:br>
            <a:r>
              <a:rPr lang="en-US" dirty="0" smtClean="0">
                <a:solidFill>
                  <a:schemeClr val="bg1"/>
                </a:solidFill>
              </a:rPr>
              <a:t/>
            </a:r>
            <a:br>
              <a:rPr lang="en-US" dirty="0" smtClean="0">
                <a:solidFill>
                  <a:schemeClr val="bg1"/>
                </a:solidFill>
              </a:rPr>
            </a:br>
            <a:r>
              <a:rPr lang="en-US" dirty="0" smtClean="0">
                <a:solidFill>
                  <a:schemeClr val="bg1"/>
                </a:solidFill>
              </a:rPr>
              <a:t>                     </a:t>
            </a:r>
            <a:r>
              <a:rPr lang="ru-RU" dirty="0" smtClean="0">
                <a:solidFill>
                  <a:schemeClr val="bg1"/>
                </a:solidFill>
              </a:rPr>
              <a:t>   </a:t>
            </a:r>
            <a:br>
              <a:rPr lang="ru-RU" dirty="0" smtClean="0">
                <a:solidFill>
                  <a:schemeClr val="bg1"/>
                </a:solidFill>
              </a:rPr>
            </a:br>
            <a:r>
              <a:rPr lang="ru-RU" dirty="0" smtClean="0">
                <a:solidFill>
                  <a:schemeClr val="bg1"/>
                </a:solidFill>
              </a:rPr>
              <a:t>                 </a:t>
            </a:r>
            <a:r>
              <a:rPr lang="en-US" dirty="0" smtClean="0">
                <a:solidFill>
                  <a:schemeClr val="bg1"/>
                </a:solidFill>
              </a:rPr>
              <a:t>N</a:t>
            </a:r>
            <a:r>
              <a:rPr lang="ru-RU" dirty="0" smtClean="0">
                <a:solidFill>
                  <a:schemeClr val="bg1"/>
                </a:solidFill>
              </a:rPr>
              <a:t/>
            </a:r>
            <a:br>
              <a:rPr lang="ru-RU" dirty="0" smtClean="0">
                <a:solidFill>
                  <a:schemeClr val="bg1"/>
                </a:solidFill>
              </a:rPr>
            </a:br>
            <a:r>
              <a:rPr lang="ru-RU" dirty="0" smtClean="0">
                <a:solidFill>
                  <a:schemeClr val="bg1"/>
                </a:solidFill>
              </a:rPr>
              <a:t/>
            </a:r>
            <a:br>
              <a:rPr lang="ru-RU" dirty="0" smtClean="0">
                <a:solidFill>
                  <a:schemeClr val="bg1"/>
                </a:solidFill>
              </a:rPr>
            </a:br>
            <a:r>
              <a:rPr lang="ru-RU" dirty="0" smtClean="0">
                <a:solidFill>
                  <a:schemeClr val="bg1"/>
                </a:solidFill>
              </a:rPr>
              <a:t/>
            </a:r>
            <a:br>
              <a:rPr lang="ru-RU" dirty="0" smtClean="0">
                <a:solidFill>
                  <a:schemeClr val="bg1"/>
                </a:solidFill>
              </a:rPr>
            </a:br>
            <a:r>
              <a:rPr lang="en-US" dirty="0" smtClean="0">
                <a:solidFill>
                  <a:schemeClr val="bg1"/>
                </a:solidFill>
              </a:rPr>
              <a:t>                   </a:t>
            </a:r>
            <a:r>
              <a:rPr lang="ru-RU" dirty="0" smtClean="0">
                <a:solidFill>
                  <a:schemeClr val="bg1"/>
                </a:solidFill>
              </a:rPr>
              <a:t/>
            </a:r>
            <a:br>
              <a:rPr lang="ru-RU" dirty="0" smtClean="0">
                <a:solidFill>
                  <a:schemeClr val="bg1"/>
                </a:solidFill>
              </a:rPr>
            </a:br>
            <a:r>
              <a:rPr lang="ru-RU" dirty="0" smtClean="0">
                <a:solidFill>
                  <a:schemeClr val="bg1"/>
                </a:solidFill>
              </a:rPr>
              <a:t/>
            </a:r>
            <a:br>
              <a:rPr lang="ru-RU" dirty="0" smtClean="0">
                <a:solidFill>
                  <a:schemeClr val="bg1"/>
                </a:solidFill>
              </a:rPr>
            </a:br>
            <a:r>
              <a:rPr lang="ru-RU" dirty="0" smtClean="0">
                <a:solidFill>
                  <a:schemeClr val="bg1"/>
                </a:solidFill>
              </a:rPr>
              <a:t>                    </a:t>
            </a:r>
            <a:br>
              <a:rPr lang="ru-RU" dirty="0" smtClean="0">
                <a:solidFill>
                  <a:schemeClr val="bg1"/>
                </a:solidFill>
              </a:rPr>
            </a:br>
            <a:r>
              <a:rPr lang="ru-RU" dirty="0" smtClean="0">
                <a:solidFill>
                  <a:schemeClr val="bg1"/>
                </a:solidFill>
              </a:rPr>
              <a:t>                                                                                                                                                                                                                                          </a:t>
            </a:r>
            <a:endParaRPr lang="ru-RU" dirty="0">
              <a:solidFill>
                <a:schemeClr val="bg1"/>
              </a:solidFill>
            </a:endParaRPr>
          </a:p>
        </p:txBody>
      </p:sp>
      <p:cxnSp>
        <p:nvCxnSpPr>
          <p:cNvPr id="4" name="Прямая соединительная линия 3"/>
          <p:cNvCxnSpPr/>
          <p:nvPr/>
        </p:nvCxnSpPr>
        <p:spPr>
          <a:xfrm>
            <a:off x="1714480" y="4429132"/>
            <a:ext cx="5857916" cy="1588"/>
          </a:xfrm>
          <a:prstGeom prst="line">
            <a:avLst/>
          </a:prstGeom>
          <a:ln w="762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Прямая со стрелкой 5"/>
          <p:cNvCxnSpPr/>
          <p:nvPr/>
        </p:nvCxnSpPr>
        <p:spPr>
          <a:xfrm rot="5400000" flipH="1" flipV="1">
            <a:off x="3464711" y="3393281"/>
            <a:ext cx="2071702" cy="1588"/>
          </a:xfrm>
          <a:prstGeom prst="straightConnector1">
            <a:avLst/>
          </a:prstGeom>
          <a:ln w="5715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 стрелкой 7"/>
          <p:cNvCxnSpPr/>
          <p:nvPr/>
        </p:nvCxnSpPr>
        <p:spPr>
          <a:xfrm rot="5400000">
            <a:off x="3643306" y="5286388"/>
            <a:ext cx="1714512" cy="1588"/>
          </a:xfrm>
          <a:prstGeom prst="straightConnector1">
            <a:avLst/>
          </a:prstGeom>
          <a:ln w="5715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/>
          <p:cNvCxnSpPr/>
          <p:nvPr/>
        </p:nvCxnSpPr>
        <p:spPr>
          <a:xfrm rot="16200000" flipH="1">
            <a:off x="3286116" y="4500570"/>
            <a:ext cx="570710" cy="794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/>
          <p:cNvCxnSpPr/>
          <p:nvPr/>
        </p:nvCxnSpPr>
        <p:spPr>
          <a:xfrm rot="5400000">
            <a:off x="5214942" y="4500570"/>
            <a:ext cx="571504" cy="1588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 стрелкой 15"/>
          <p:cNvCxnSpPr/>
          <p:nvPr/>
        </p:nvCxnSpPr>
        <p:spPr>
          <a:xfrm rot="5400000">
            <a:off x="2178827" y="4464851"/>
            <a:ext cx="1500198" cy="1588"/>
          </a:xfrm>
          <a:prstGeom prst="straightConnector1">
            <a:avLst/>
          </a:prstGeom>
          <a:ln w="5715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368544"/>
          </a:xfrm>
        </p:spPr>
        <p:txBody>
          <a:bodyPr>
            <a:normAutofit/>
          </a:bodyPr>
          <a:lstStyle/>
          <a:p>
            <a:pPr algn="l"/>
            <a:r>
              <a:rPr lang="ru-RU" sz="3200" dirty="0" smtClean="0">
                <a:solidFill>
                  <a:schemeClr val="bg1"/>
                </a:solidFill>
              </a:rPr>
              <a:t>Какое действие могут оказывать на растения капельки воды на его листьях после дождя или полива в жаркий солнечный день?</a:t>
            </a:r>
            <a:br>
              <a:rPr lang="ru-RU" sz="3200" dirty="0" smtClean="0">
                <a:solidFill>
                  <a:schemeClr val="bg1"/>
                </a:solidFill>
              </a:rPr>
            </a:br>
            <a:endParaRPr lang="ru-RU" sz="3200" dirty="0">
              <a:solidFill>
                <a:schemeClr val="bg1"/>
              </a:solidFill>
            </a:endParaRPr>
          </a:p>
        </p:txBody>
      </p:sp>
      <p:pic>
        <p:nvPicPr>
          <p:cNvPr id="3" name="Рисунок 2" descr="роса 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7158" y="2286000"/>
            <a:ext cx="3571900" cy="2286000"/>
          </a:xfrm>
          <a:prstGeom prst="rect">
            <a:avLst/>
          </a:prstGeom>
        </p:spPr>
      </p:pic>
      <p:pic>
        <p:nvPicPr>
          <p:cNvPr id="4" name="Рисунок 3" descr="роса 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86248" y="2214554"/>
            <a:ext cx="4286280" cy="2428892"/>
          </a:xfrm>
          <a:prstGeom prst="rect">
            <a:avLst/>
          </a:prstGeom>
        </p:spPr>
      </p:pic>
      <p:pic>
        <p:nvPicPr>
          <p:cNvPr id="5" name="Рисунок 4" descr="роса 3]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43108" y="4572008"/>
            <a:ext cx="4357718" cy="1928826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Мир оптических приборов: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3" name="Рисунок 2" descr="киноаппарат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5720" y="1428736"/>
            <a:ext cx="1714512" cy="1714512"/>
          </a:xfrm>
          <a:prstGeom prst="rect">
            <a:avLst/>
          </a:prstGeom>
        </p:spPr>
      </p:pic>
      <p:pic>
        <p:nvPicPr>
          <p:cNvPr id="4" name="Рисунок 3" descr="линза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928926" y="1357298"/>
            <a:ext cx="3000396" cy="1928826"/>
          </a:xfrm>
          <a:prstGeom prst="rect">
            <a:avLst/>
          </a:prstGeom>
        </p:spPr>
      </p:pic>
      <p:pic>
        <p:nvPicPr>
          <p:cNvPr id="5" name="Рисунок 4" descr="микроскоп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43636" y="3286124"/>
            <a:ext cx="2714644" cy="3286148"/>
          </a:xfrm>
          <a:prstGeom prst="rect">
            <a:avLst/>
          </a:prstGeom>
        </p:spPr>
      </p:pic>
      <p:pic>
        <p:nvPicPr>
          <p:cNvPr id="6" name="Рисунок 5" descr="очки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72264" y="1428736"/>
            <a:ext cx="2214578" cy="1428760"/>
          </a:xfrm>
          <a:prstGeom prst="rect">
            <a:avLst/>
          </a:prstGeom>
        </p:spPr>
      </p:pic>
      <p:pic>
        <p:nvPicPr>
          <p:cNvPr id="7" name="Рисунок 6" descr="телескоп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85720" y="3429000"/>
            <a:ext cx="3071834" cy="3254188"/>
          </a:xfrm>
          <a:prstGeom prst="rect">
            <a:avLst/>
          </a:prstGeom>
        </p:spPr>
      </p:pic>
      <p:pic>
        <p:nvPicPr>
          <p:cNvPr id="8" name="Рисунок 7" descr="фотоаппарат Зенит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500430" y="4071942"/>
            <a:ext cx="2500330" cy="2214558"/>
          </a:xfrm>
          <a:prstGeom prst="rect">
            <a:avLst/>
          </a:prstGeom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71</TotalTime>
  <Words>95</Words>
  <PresentationFormat>Экран (4:3)</PresentationFormat>
  <Paragraphs>15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Апекс</vt:lpstr>
      <vt:lpstr>«Световые явления» урок – обобщение 8 класс</vt:lpstr>
      <vt:lpstr>                                                                                                            Определите, чему равен угол падения и отражения.                                                                                                   </vt:lpstr>
      <vt:lpstr>Постройте изображение предмета MN, даваемое плоским зеркалом :                                                                                         M                                     N  </vt:lpstr>
      <vt:lpstr>Укажите угол падения, отражения и преломления: </vt:lpstr>
      <vt:lpstr>Почему у костра очертания предметов кажутся колеблющимися? </vt:lpstr>
      <vt:lpstr>Укажите дальнейший ход лучей в стеклянной призме:  </vt:lpstr>
      <vt:lpstr>Постройте изображение предмета MN, даваемое линзой:                       M                                            N                                                                                                                                                                                                                                                                                       </vt:lpstr>
      <vt:lpstr>Какое действие могут оказывать на растения капельки воды на его листьях после дождя или полива в жаркий солнечный день? </vt:lpstr>
      <vt:lpstr>Мир оптических приборов:</vt:lpstr>
      <vt:lpstr>Спасибо  за ответы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«Световые явления» урок – обобщение 8 класс</dc:title>
  <cp:lastModifiedBy>Admin</cp:lastModifiedBy>
  <cp:revision>11</cp:revision>
  <dcterms:modified xsi:type="dcterms:W3CDTF">2011-01-03T07:24:46Z</dcterms:modified>
</cp:coreProperties>
</file>