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2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3" r:id="rId19"/>
    <p:sldId id="27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E21A3-9AA0-497F-A9B7-0AD1AD67C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02F75-4268-436C-8160-C3A8E2F0B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9072D-DC73-437C-ABB8-066651F8C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026A8-5CC2-420E-8AC0-EB497E303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0CBCE-17DA-46AC-977A-71AD703829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88F26-2F19-40B6-BD81-CC149FDD8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1B219-4C49-4048-BE54-2209EB12A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4F579-570A-4D95-A8E3-D6E83CE23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6FF5D-0FE3-4B12-A0F9-75549FBFB6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41995-CFEC-49E7-BE1A-1679E4B55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3B640-79F0-44AF-9E41-434E09A19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AF5B1FA-CFC9-403E-B40D-4F90AA008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 каком процессе идёт речь?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Внимание! Этот процесс – один из самых сложных в жизни организмов. Благодаря этому – каждое растение или животное оставляет после себя потомство, и этот процесс повторяется снова и снова. Преемственность организмов создает бессмертие вида. Какой же процесс присущ всем живым организмам и создает бессмертие вида? </a:t>
            </a:r>
          </a:p>
        </p:txBody>
      </p:sp>
      <p:pic>
        <p:nvPicPr>
          <p:cNvPr id="3076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557338"/>
            <a:ext cx="4038600" cy="4103687"/>
          </a:xfrm>
          <a:solidFill>
            <a:srgbClr val="FFFFFF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Выясним</a:t>
            </a:r>
            <a:r>
              <a:rPr lang="ru-RU" sz="3200" dirty="0" smtClean="0"/>
              <a:t>, какие способы вегетативного размножения существуют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Самостоятельно </a:t>
            </a:r>
            <a:r>
              <a:rPr lang="ru-RU" dirty="0" smtClean="0"/>
              <a:t>с помощью рисунков или текста учебника на стр. </a:t>
            </a:r>
            <a:r>
              <a:rPr lang="ru-RU" dirty="0" smtClean="0"/>
              <a:t>184 - 191 </a:t>
            </a:r>
            <a:r>
              <a:rPr lang="ru-RU" dirty="0" smtClean="0"/>
              <a:t>соотнесите способ размножения с органом растения и запишите название с примерами в </a:t>
            </a:r>
            <a:r>
              <a:rPr lang="ru-RU" dirty="0" smtClean="0"/>
              <a:t>тетрадь.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Проверим </a:t>
            </a:r>
            <a:r>
              <a:rPr lang="ru-RU" sz="4000" dirty="0" smtClean="0"/>
              <a:t>друг друга в паре и с помощью слайдов </a:t>
            </a:r>
            <a:endParaRPr lang="ru-RU" sz="4000" dirty="0"/>
          </a:p>
        </p:txBody>
      </p:sp>
      <p:pic>
        <p:nvPicPr>
          <p:cNvPr id="5" name="Содержимое 4" descr="отводками2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785926"/>
            <a:ext cx="4038600" cy="4286280"/>
          </a:xfrm>
        </p:spPr>
      </p:pic>
      <p:pic>
        <p:nvPicPr>
          <p:cNvPr id="6" name="Содержимое 5" descr="ползучими побегами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714488"/>
            <a:ext cx="4257676" cy="359480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Проверка.</a:t>
            </a:r>
            <a:endParaRPr lang="ru-RU" dirty="0"/>
          </a:p>
        </p:txBody>
      </p:sp>
      <p:pic>
        <p:nvPicPr>
          <p:cNvPr id="5" name="Содержимое 4" descr="корневые черенки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457200" y="1714488"/>
            <a:ext cx="4038600" cy="3187528"/>
          </a:xfrm>
        </p:spPr>
      </p:pic>
      <p:pic>
        <p:nvPicPr>
          <p:cNvPr id="8" name="Содержимое 7" descr="черенком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47015" y="1600200"/>
            <a:ext cx="3240969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Проверка.</a:t>
            </a:r>
            <a:endParaRPr lang="ru-RU" dirty="0"/>
          </a:p>
        </p:txBody>
      </p:sp>
      <p:pic>
        <p:nvPicPr>
          <p:cNvPr id="5" name="Содержимое 4" descr="мали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141576"/>
            <a:ext cx="4038600" cy="3443211"/>
          </a:xfrm>
        </p:spPr>
      </p:pic>
      <p:pic>
        <p:nvPicPr>
          <p:cNvPr id="8" name="Содержимое 7" descr="листовыми черенками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1643050"/>
            <a:ext cx="4329114" cy="407196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Побегами.</a:t>
            </a:r>
            <a:endParaRPr lang="ru-RU" dirty="0"/>
          </a:p>
        </p:txBody>
      </p:sp>
      <p:pic>
        <p:nvPicPr>
          <p:cNvPr id="5" name="Содержимое 4" descr="видоизменными побегами.bmp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r="44104" b="3922"/>
          <a:stretch>
            <a:fillRect/>
          </a:stretch>
        </p:blipFill>
        <p:spPr>
          <a:xfrm>
            <a:off x="457200" y="1857364"/>
            <a:ext cx="3471858" cy="4000528"/>
          </a:xfrm>
        </p:spPr>
      </p:pic>
      <p:pic>
        <p:nvPicPr>
          <p:cNvPr id="6" name="Содержимое 5" descr="корневищем.bmp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29363"/>
          <a:stretch>
            <a:fillRect/>
          </a:stretch>
        </p:blipFill>
        <p:spPr>
          <a:xfrm>
            <a:off x="4648200" y="1759744"/>
            <a:ext cx="3567138" cy="4206875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способы.</a:t>
            </a:r>
            <a:endParaRPr lang="ru-RU" dirty="0"/>
          </a:p>
        </p:txBody>
      </p:sp>
      <p:pic>
        <p:nvPicPr>
          <p:cNvPr id="5" name="Содержимое 4" descr="стеблевым черенком.bmp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928802"/>
            <a:ext cx="4786346" cy="3643337"/>
          </a:xfrm>
        </p:spPr>
      </p:pic>
      <p:pic>
        <p:nvPicPr>
          <p:cNvPr id="6" name="Содержимое 5" descr="культура тканей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00496" y="1857364"/>
            <a:ext cx="4686304" cy="378621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/>
          <a:lstStyle/>
          <a:p>
            <a:pPr algn="r"/>
            <a:r>
              <a:rPr lang="ru-RU" sz="5400" b="1" i="1" dirty="0" smtClean="0">
                <a:latin typeface="Courier New" pitchFamily="49" charset="0"/>
                <a:cs typeface="Courier New" pitchFamily="49" charset="0"/>
              </a:rPr>
              <a:t>«Самое </a:t>
            </a:r>
            <a:r>
              <a:rPr lang="ru-RU" sz="5400" b="1" i="1" dirty="0" smtClean="0">
                <a:latin typeface="Courier New" pitchFamily="49" charset="0"/>
                <a:cs typeface="Courier New" pitchFamily="49" charset="0"/>
              </a:rPr>
              <a:t>трудное – увидеть то, что перед глазами».</a:t>
            </a:r>
            <a:r>
              <a:rPr lang="ru-RU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smtClean="0"/>
              <a:t>          </a:t>
            </a:r>
            <a:br>
              <a:rPr lang="ru-RU" dirty="0" smtClean="0"/>
            </a:br>
            <a:r>
              <a:rPr lang="ru-RU" dirty="0" smtClean="0"/>
              <a:t>Гете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Значение </a:t>
            </a:r>
            <a:r>
              <a:rPr lang="ru-RU" sz="4000" dirty="0" smtClean="0"/>
              <a:t>вегетативного размножения в жизни </a:t>
            </a:r>
            <a:r>
              <a:rPr lang="ru-RU" sz="4000" dirty="0" smtClean="0"/>
              <a:t>растений.</a:t>
            </a:r>
            <a:endParaRPr lang="ru-RU" sz="40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корневыми черенками.bmp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r="70649" b="36208"/>
          <a:stretch>
            <a:fillRect/>
          </a:stretch>
        </p:blipFill>
        <p:spPr>
          <a:xfrm>
            <a:off x="457200" y="1643050"/>
            <a:ext cx="3971924" cy="4429156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корневищем.bmp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r="27986"/>
          <a:stretch>
            <a:fillRect/>
          </a:stretch>
        </p:blipFill>
        <p:spPr>
          <a:xfrm>
            <a:off x="4500562" y="1571612"/>
            <a:ext cx="4071966" cy="4554551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Значение </a:t>
            </a:r>
            <a:r>
              <a:rPr lang="ru-RU" sz="4000" dirty="0" smtClean="0"/>
              <a:t>вегетативного размножения в жизни </a:t>
            </a:r>
            <a:r>
              <a:rPr lang="ru-RU" sz="4000" dirty="0" smtClean="0"/>
              <a:t>человека.</a:t>
            </a:r>
            <a:endParaRPr lang="ru-RU" dirty="0"/>
          </a:p>
        </p:txBody>
      </p:sp>
      <p:pic>
        <p:nvPicPr>
          <p:cNvPr id="5" name="Содержимое 4" descr="усиками 2.bmp"/>
          <p:cNvPicPr>
            <a:picLocks noGrp="1" noChangeAspect="1"/>
          </p:cNvPicPr>
          <p:nvPr>
            <p:ph idx="1"/>
          </p:nvPr>
        </p:nvPicPr>
        <p:blipFill>
          <a:blip r:embed="rId2"/>
          <a:srcRect r="48450" b="20855"/>
          <a:stretch>
            <a:fillRect/>
          </a:stretch>
        </p:blipFill>
        <p:spPr>
          <a:xfrm>
            <a:off x="914400" y="1571612"/>
            <a:ext cx="7015186" cy="450059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000131"/>
          </a:xfrm>
        </p:spPr>
        <p:txBody>
          <a:bodyPr/>
          <a:lstStyle/>
          <a:p>
            <a:r>
              <a:rPr lang="ru-RU" b="1" dirty="0" smtClean="0"/>
              <a:t>Домашнее задание</a:t>
            </a:r>
            <a:r>
              <a:rPr lang="ru-RU" dirty="0" smtClean="0"/>
              <a:t>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000108"/>
            <a:ext cx="7643866" cy="4638692"/>
          </a:xfrm>
        </p:spPr>
        <p:txBody>
          <a:bodyPr/>
          <a:lstStyle/>
          <a:p>
            <a:r>
              <a:rPr lang="ru-RU" dirty="0" smtClean="0"/>
              <a:t>Параграф 43. РТ №156, с </a:t>
            </a:r>
            <a:r>
              <a:rPr lang="ru-RU" dirty="0" smtClean="0"/>
              <a:t>помощью любого способа вегетативного размножения, укорените новое растение, а полученные результаты принесите </a:t>
            </a:r>
            <a:r>
              <a:rPr lang="ru-RU" smtClean="0"/>
              <a:t>в </a:t>
            </a:r>
            <a:r>
              <a:rPr lang="ru-RU" smtClean="0"/>
              <a:t>школу.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dirty="0" smtClean="0"/>
              <a:t>Составьте небольшой связный </a:t>
            </a:r>
            <a:r>
              <a:rPr lang="ru-RU" sz="4000" dirty="0" smtClean="0"/>
              <a:t>рассказ из этих слов.</a:t>
            </a:r>
            <a:endParaRPr lang="ru-RU" sz="4000" dirty="0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i="1" dirty="0" smtClean="0"/>
              <a:t>Размножение. Половое. Бесполое. Один организм. Два организма. Идентичное потомство. Деление. Почкование. </a:t>
            </a:r>
            <a:r>
              <a:rPr lang="ru-RU" i="1" dirty="0" smtClean="0"/>
              <a:t>Спорообразование</a:t>
            </a:r>
            <a:r>
              <a:rPr lang="ru-RU" dirty="0" smtClean="0"/>
              <a:t>. </a:t>
            </a:r>
            <a:endParaRPr lang="ru-RU" dirty="0" smtClean="0"/>
          </a:p>
        </p:txBody>
      </p:sp>
      <p:pic>
        <p:nvPicPr>
          <p:cNvPr id="4100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59338" y="1628775"/>
            <a:ext cx="3816350" cy="4105275"/>
          </a:xfrm>
          <a:solidFill>
            <a:srgbClr val="FFFFFF"/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Самопрверка.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теперь, чтобы каждый из вас мог проверить правильность ответа, давайте прочитаем текст в учебнике на стр. </a:t>
            </a:r>
            <a:r>
              <a:rPr lang="ru-RU" dirty="0" smtClean="0"/>
              <a:t>175 - 176. </a:t>
            </a:r>
            <a:endParaRPr lang="ru-RU" dirty="0" smtClean="0"/>
          </a:p>
        </p:txBody>
      </p:sp>
      <p:pic>
        <p:nvPicPr>
          <p:cNvPr id="5124" name="Picture 7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1628775"/>
            <a:ext cx="4619625" cy="4537075"/>
          </a:xfrm>
          <a:solidFill>
            <a:srgbClr val="FFFFFF"/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Элодея канадская 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smtClean="0"/>
              <a:t>Северо-Американское водное растение. Впервые появилось в Шотландии, в конце 19 века, сейчас встречается во всех водоемах Европы, кроме того, она уже перешагнула границы Азии. Что интересно: элодея – двудомное растение, (Какие растения называют двудомными?), в Европу попали только пестичные цветки. Но она обладает способностью очень быстро размножаться, заполняя весь водоем, затрудняет рыбную ловлю, а временами даже судоходство. Вследствие таких свойств элодея получила название «водяной чумы» </a:t>
            </a:r>
          </a:p>
        </p:txBody>
      </p:sp>
      <p:pic>
        <p:nvPicPr>
          <p:cNvPr id="6148" name="Picture 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7688" y="1600200"/>
            <a:ext cx="3857625" cy="4525963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Урок: Размножение покрытосеменных растений (вегетативное и половое).</a:t>
            </a:r>
            <a:endParaRPr lang="ru-RU" sz="32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b="1" smtClean="0"/>
              <a:t>Узнать о  разных способах вегетативного размножения цветковых растений</a:t>
            </a:r>
            <a:r>
              <a:rPr lang="ru-RU" sz="2800" smtClean="0"/>
              <a:t>. </a:t>
            </a:r>
            <a:endParaRPr lang="ru-RU" sz="2800" b="1" smtClean="0"/>
          </a:p>
          <a:p>
            <a:pPr eaLnBrk="1" hangingPunct="1">
              <a:lnSpc>
                <a:spcPct val="90000"/>
              </a:lnSpc>
            </a:pPr>
            <a:r>
              <a:rPr lang="ru-RU" sz="2800" b="1" i="1" smtClean="0"/>
              <a:t>Будем учиться</a:t>
            </a:r>
            <a:r>
              <a:rPr lang="ru-RU" sz="2800" b="1" smtClean="0"/>
              <a:t>:</a:t>
            </a:r>
            <a:r>
              <a:rPr lang="ru-RU" sz="280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 - </a:t>
            </a:r>
            <a:r>
              <a:rPr lang="ru-RU" sz="2400" smtClean="0"/>
              <a:t>устанавливать причинно-следственные связи, пользуясь различными источниками информации</a:t>
            </a:r>
            <a:r>
              <a:rPr lang="ru-RU" sz="2800" smtClean="0"/>
              <a:t>;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 - подбирать и группировать материал по теме;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 -  сотрудничать при решении учебных задач; 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smtClean="0"/>
              <a:t> -  выслушивать и объективно оценивать другого. 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известные вам вегетативные </a:t>
            </a:r>
            <a:r>
              <a:rPr lang="ru-RU" dirty="0" smtClean="0"/>
              <a:t>органы?</a:t>
            </a:r>
            <a:endParaRPr lang="ru-RU" dirty="0"/>
          </a:p>
        </p:txBody>
      </p:sp>
      <p:pic>
        <p:nvPicPr>
          <p:cNvPr id="7" name="Содержимое 6" descr="цветок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977106"/>
            <a:ext cx="5111750" cy="444500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П -- -- -- Г</a:t>
            </a:r>
          </a:p>
          <a:p>
            <a:r>
              <a:rPr lang="ru-RU" dirty="0" smtClean="0"/>
              <a:t>Л -- -- Т</a:t>
            </a:r>
          </a:p>
          <a:p>
            <a:r>
              <a:rPr lang="ru-RU" dirty="0" smtClean="0"/>
              <a:t>К -- -- -- -- Ь</a:t>
            </a:r>
          </a:p>
          <a:p>
            <a:r>
              <a:rPr lang="ru-RU" dirty="0" smtClean="0"/>
              <a:t>Л -- -- -- -- -- -- А</a:t>
            </a:r>
          </a:p>
          <a:p>
            <a:r>
              <a:rPr lang="ru-RU" dirty="0" smtClean="0"/>
              <a:t>К -- -- -- -- -- Ь</a:t>
            </a:r>
          </a:p>
          <a:p>
            <a:r>
              <a:rPr lang="ru-RU" dirty="0" smtClean="0"/>
              <a:t>К -- -- -- -- -- -- -- Е</a:t>
            </a:r>
          </a:p>
          <a:p>
            <a:r>
              <a:rPr lang="ru-RU" dirty="0" smtClean="0"/>
              <a:t>С -- -- -- -- -- Ь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/>
          <a:lstStyle/>
          <a:p>
            <a:r>
              <a:rPr lang="ru-RU" dirty="0" smtClean="0"/>
              <a:t>Какие побеги у растений вы знаете?</a:t>
            </a:r>
            <a:endParaRPr lang="ru-RU" dirty="0"/>
          </a:p>
        </p:txBody>
      </p:sp>
      <p:pic>
        <p:nvPicPr>
          <p:cNvPr id="5" name="Содержимое 4" descr="видоизменными побегами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071547"/>
            <a:ext cx="5068916" cy="4929222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3008313" cy="4911741"/>
          </a:xfrm>
        </p:spPr>
        <p:txBody>
          <a:bodyPr/>
          <a:lstStyle/>
          <a:p>
            <a:r>
              <a:rPr lang="ru-RU" dirty="0" smtClean="0"/>
              <a:t>Страница 115 – 116 учебника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Почему форма размножения названа вегетативной</a:t>
            </a:r>
            <a:r>
              <a:rPr lang="ru-RU" sz="3600" dirty="0" smtClean="0"/>
              <a:t>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Проверьте свои высказывания с помощью </a:t>
            </a:r>
            <a:r>
              <a:rPr lang="ru-RU" dirty="0" smtClean="0"/>
              <a:t>схемы «Вегетативное </a:t>
            </a:r>
            <a:r>
              <a:rPr lang="ru-RU" dirty="0" smtClean="0"/>
              <a:t>размножение»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/>
          <a:lstStyle/>
          <a:p>
            <a:pPr eaLnBrk="1" hangingPunct="1"/>
            <a:r>
              <a:rPr lang="ru-RU" sz="3600" dirty="0" smtClean="0"/>
              <a:t>Схема «Вегетативное размножение»</a:t>
            </a:r>
            <a:endParaRPr lang="ru-RU" sz="3600" dirty="0" smtClean="0"/>
          </a:p>
        </p:txBody>
      </p:sp>
      <p:pic>
        <p:nvPicPr>
          <p:cNvPr id="4" name="Содержимое 3" descr="схема вегет. размнож.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785794"/>
            <a:ext cx="7786741" cy="564360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443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О каком процессе идёт речь?</vt:lpstr>
      <vt:lpstr>Составьте небольшой связный рассказ из этих слов.</vt:lpstr>
      <vt:lpstr>Самопрверка.</vt:lpstr>
      <vt:lpstr>Элодея канадская </vt:lpstr>
      <vt:lpstr>Урок: Размножение покрытосеменных растений (вегетативное и половое).</vt:lpstr>
      <vt:lpstr>Назовите известные вам вегетативные органы?</vt:lpstr>
      <vt:lpstr>Какие побеги у растений вы знаете?</vt:lpstr>
      <vt:lpstr>Почему форма размножения названа вегетативной?  </vt:lpstr>
      <vt:lpstr>Схема «Вегетативное размножение»</vt:lpstr>
      <vt:lpstr>Выясним, какие способы вегетативного размножения существуют</vt:lpstr>
      <vt:lpstr>Проверим друг друга в паре и с помощью слайдов </vt:lpstr>
      <vt:lpstr>Проверка.</vt:lpstr>
      <vt:lpstr>Проверка.</vt:lpstr>
      <vt:lpstr>Побегами.</vt:lpstr>
      <vt:lpstr>Другие способы.</vt:lpstr>
      <vt:lpstr>«Самое трудное – увидеть то, что перед глазами».              Гете</vt:lpstr>
      <vt:lpstr>Значение вегетативного размножения в жизни растений.</vt:lpstr>
      <vt:lpstr>Значение вегетативного размножения в жизни человека.</vt:lpstr>
      <vt:lpstr>Домашнее задание:  </vt:lpstr>
    </vt:vector>
  </TitlesOfParts>
  <Company>Кировская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Фролова</dc:creator>
  <cp:lastModifiedBy>Фролова</cp:lastModifiedBy>
  <cp:revision>16</cp:revision>
  <dcterms:created xsi:type="dcterms:W3CDTF">2010-04-06T06:32:46Z</dcterms:created>
  <dcterms:modified xsi:type="dcterms:W3CDTF">2010-04-07T06:28:26Z</dcterms:modified>
</cp:coreProperties>
</file>