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60" r:id="rId7"/>
    <p:sldId id="262" r:id="rId8"/>
    <p:sldId id="261" r:id="rId9"/>
    <p:sldId id="263" r:id="rId10"/>
    <p:sldId id="271" r:id="rId11"/>
    <p:sldId id="272" r:id="rId12"/>
    <p:sldId id="273" r:id="rId13"/>
    <p:sldId id="274" r:id="rId14"/>
    <p:sldId id="270" r:id="rId15"/>
    <p:sldId id="269" r:id="rId16"/>
    <p:sldId id="268" r:id="rId17"/>
    <p:sldId id="267" r:id="rId18"/>
    <p:sldId id="264" r:id="rId19"/>
    <p:sldId id="265" r:id="rId20"/>
    <p:sldId id="26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8000"/>
    <a:srgbClr val="385628"/>
    <a:srgbClr val="4A5C26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62" autoAdjust="0"/>
    <p:restoredTop sz="94660"/>
  </p:normalViewPr>
  <p:slideViewPr>
    <p:cSldViewPr>
      <p:cViewPr varScale="1">
        <p:scale>
          <a:sx n="69" d="100"/>
          <a:sy n="69" d="100"/>
        </p:scale>
        <p:origin x="-744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12/29/2010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3214678" y="-24"/>
            <a:ext cx="257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Математика</a:t>
            </a:r>
            <a:endParaRPr lang="en-US" sz="3600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12/29/2010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12/29/2010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12/29/2010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12/29/2010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2910" y="857232"/>
            <a:ext cx="3852890" cy="52689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57232"/>
            <a:ext cx="3852890" cy="52689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12/29/2010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910" y="788974"/>
            <a:ext cx="385447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2910" y="1500174"/>
            <a:ext cx="3854478" cy="46656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788974"/>
            <a:ext cx="378462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3784627" cy="46259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12/29/2010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12/29/2010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12/29/2010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785794"/>
            <a:ext cx="2751165" cy="64930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85794"/>
            <a:ext cx="4854602" cy="534036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4348" y="1435100"/>
            <a:ext cx="275116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12/29/2010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14355"/>
            <a:ext cx="5486400" cy="40132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12/29/2010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8596" y="-24"/>
            <a:ext cx="8229600" cy="654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4348" y="831863"/>
            <a:ext cx="7715304" cy="53117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E8E0A8-8E48-42ED-884C-4B8AE84DB2DE}" type="datetimeFigureOut">
              <a:rPr lang="en-US" smtClean="0"/>
              <a:pPr/>
              <a:t>12/29/2010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28670"/>
            <a:ext cx="7772400" cy="2357453"/>
          </a:xfrm>
        </p:spPr>
        <p:txBody>
          <a:bodyPr>
            <a:noAutofit/>
          </a:bodyPr>
          <a:lstStyle/>
          <a:p>
            <a:r>
              <a:rPr lang="ru-RU" sz="5200" dirty="0" smtClean="0">
                <a:solidFill>
                  <a:srgbClr val="008000"/>
                </a:solidFill>
              </a:rPr>
              <a:t/>
            </a:r>
            <a:br>
              <a:rPr lang="ru-RU" sz="5200" dirty="0" smtClean="0">
                <a:solidFill>
                  <a:srgbClr val="008000"/>
                </a:solidFill>
              </a:rPr>
            </a:br>
            <a:r>
              <a:rPr lang="en-US" sz="5200" dirty="0" smtClean="0">
                <a:solidFill>
                  <a:srgbClr val="008000"/>
                </a:solidFill>
              </a:rPr>
              <a:t/>
            </a:r>
            <a:br>
              <a:rPr lang="en-US" sz="5200" dirty="0" smtClean="0">
                <a:solidFill>
                  <a:srgbClr val="008000"/>
                </a:solidFill>
              </a:rPr>
            </a:br>
            <a:r>
              <a:rPr lang="ru-RU" sz="5200" dirty="0" smtClean="0">
                <a:solidFill>
                  <a:srgbClr val="008000"/>
                </a:solidFill>
              </a:rPr>
              <a:t>«Прямоугольник, квадрат. </a:t>
            </a:r>
            <a:br>
              <a:rPr lang="ru-RU" sz="5200" dirty="0" smtClean="0">
                <a:solidFill>
                  <a:srgbClr val="008000"/>
                </a:solidFill>
              </a:rPr>
            </a:br>
            <a:r>
              <a:rPr lang="ru-RU" sz="5200" dirty="0" smtClean="0">
                <a:solidFill>
                  <a:srgbClr val="008000"/>
                </a:solidFill>
              </a:rPr>
              <a:t>Их площадь»</a:t>
            </a:r>
            <a:endParaRPr lang="en-US" sz="5200" dirty="0">
              <a:solidFill>
                <a:srgbClr val="008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>
                <a:solidFill>
                  <a:srgbClr val="4A5C26"/>
                </a:solidFill>
              </a:rPr>
              <a:t>5 класс</a:t>
            </a:r>
            <a:endParaRPr lang="en-US" dirty="0">
              <a:solidFill>
                <a:srgbClr val="4A5C26"/>
              </a:solidFill>
            </a:endParaRPr>
          </a:p>
        </p:txBody>
      </p:sp>
      <p:pic>
        <p:nvPicPr>
          <p:cNvPr id="4" name="Picture 3" descr="C:\Documents and Settings\Таня\Рабочий стол\Копия (2) 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642918"/>
            <a:ext cx="4651599" cy="1643074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10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6600"/>
                </a:solidFill>
              </a:rPr>
              <a:t>Инсценировка стихотворения «Треугольник и квадрат»</a:t>
            </a:r>
            <a:endParaRPr lang="ru-RU" sz="2800" dirty="0">
              <a:solidFill>
                <a:srgbClr val="0066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i="1" dirty="0" smtClean="0"/>
              <a:t>Действующие лица: автор, треугольник, квадрат.</a:t>
            </a:r>
            <a:endParaRPr lang="ru-RU" dirty="0" smtClean="0"/>
          </a:p>
          <a:p>
            <a:pPr algn="ctr">
              <a:buNone/>
            </a:pPr>
            <a:r>
              <a:rPr lang="ru-RU" i="1" dirty="0" smtClean="0"/>
              <a:t>Жили- были два брата: Треугольник с Квадратом.</a:t>
            </a:r>
            <a:endParaRPr lang="ru-RU" dirty="0" smtClean="0"/>
          </a:p>
          <a:p>
            <a:pPr algn="ctr">
              <a:buNone/>
            </a:pPr>
            <a:r>
              <a:rPr lang="ru-RU" i="1" dirty="0" smtClean="0"/>
              <a:t>Старший - квадратный, Добродушный, приятный</a:t>
            </a:r>
            <a:endParaRPr lang="ru-RU" dirty="0" smtClean="0"/>
          </a:p>
          <a:p>
            <a:pPr algn="ctr">
              <a:buNone/>
            </a:pPr>
            <a:r>
              <a:rPr lang="ru-RU" i="1" dirty="0" smtClean="0"/>
              <a:t>Младший - треугольный, Вечно недовольный.</a:t>
            </a:r>
            <a:endParaRPr lang="ru-RU" dirty="0" smtClean="0"/>
          </a:p>
          <a:p>
            <a:pPr algn="ctr">
              <a:buNone/>
            </a:pPr>
            <a:r>
              <a:rPr lang="ru-RU" i="1" dirty="0" smtClean="0"/>
              <a:t>Стал расспрашивать Квадрат: »Почему ты злишься, брат?»</a:t>
            </a:r>
            <a:endParaRPr lang="ru-RU" dirty="0" smtClean="0"/>
          </a:p>
          <a:p>
            <a:pPr algn="ctr">
              <a:buNone/>
            </a:pPr>
            <a:r>
              <a:rPr lang="ru-RU" i="1" dirty="0" smtClean="0"/>
              <a:t>Тот кричит ему: «Смотри: Ты полней меня и шире,</a:t>
            </a:r>
            <a:endParaRPr lang="ru-RU" dirty="0" smtClean="0"/>
          </a:p>
          <a:p>
            <a:pPr algn="ctr">
              <a:buNone/>
            </a:pPr>
            <a:r>
              <a:rPr lang="ru-RU" i="1" dirty="0" smtClean="0"/>
              <a:t>У меня углов лишь три, У тебя же их четыре!»</a:t>
            </a:r>
            <a:endParaRPr lang="ru-RU" dirty="0" smtClean="0"/>
          </a:p>
          <a:p>
            <a:pPr algn="ctr">
              <a:buNone/>
            </a:pPr>
            <a:r>
              <a:rPr lang="ru-RU" i="1" dirty="0" smtClean="0"/>
              <a:t>Но Квадрат ответил: « Брат! Я же старше, я - Квадрат».</a:t>
            </a:r>
            <a:endParaRPr lang="ru-RU" dirty="0" smtClean="0"/>
          </a:p>
          <a:p>
            <a:pPr algn="ctr">
              <a:buNone/>
            </a:pPr>
            <a:r>
              <a:rPr lang="ru-RU" i="1" dirty="0" smtClean="0"/>
              <a:t>И сказал ему нежней: «Неизвестно, что нужней!»</a:t>
            </a:r>
            <a:endParaRPr lang="ru-RU" dirty="0" smtClean="0"/>
          </a:p>
          <a:p>
            <a:pPr algn="ctr">
              <a:buNone/>
            </a:pPr>
            <a:r>
              <a:rPr lang="ru-RU" i="1" dirty="0" smtClean="0"/>
              <a:t>Но настала ночь, и к брату, натыкаясь на стволы,</a:t>
            </a:r>
            <a:endParaRPr lang="ru-RU" dirty="0" smtClean="0"/>
          </a:p>
          <a:p>
            <a:pPr algn="ctr">
              <a:buNone/>
            </a:pPr>
            <a:r>
              <a:rPr lang="ru-RU" i="1" dirty="0" smtClean="0"/>
              <a:t>Младший лезет воровато Срезать старшему углы.</a:t>
            </a:r>
            <a:endParaRPr lang="ru-RU" dirty="0" smtClean="0"/>
          </a:p>
          <a:p>
            <a:pPr algn="ctr">
              <a:buNone/>
            </a:pPr>
            <a:r>
              <a:rPr lang="ru-RU" i="1" dirty="0" smtClean="0"/>
              <a:t>Уходя, сказал: « Приятных Я тебе желаю снов!</a:t>
            </a:r>
            <a:endParaRPr lang="ru-RU" dirty="0" smtClean="0"/>
          </a:p>
          <a:p>
            <a:pPr algn="ctr">
              <a:buNone/>
            </a:pPr>
            <a:r>
              <a:rPr lang="ru-RU" i="1" dirty="0" smtClean="0"/>
              <a:t>Спать ложился - был Квадратом, А проснешься- без углов!»</a:t>
            </a:r>
            <a:endParaRPr lang="ru-RU" dirty="0" smtClean="0"/>
          </a:p>
          <a:p>
            <a:pPr algn="ctr">
              <a:buNone/>
            </a:pPr>
            <a:r>
              <a:rPr lang="ru-RU" i="1" dirty="0" smtClean="0"/>
              <a:t>Но наутро младший брат Страшной мести был не рад.</a:t>
            </a:r>
            <a:endParaRPr lang="ru-RU" dirty="0" smtClean="0"/>
          </a:p>
          <a:p>
            <a:pPr algn="ctr">
              <a:buNone/>
            </a:pPr>
            <a:r>
              <a:rPr lang="ru-RU" i="1" dirty="0" smtClean="0"/>
              <a:t>Поглядел он- нет Квадрата. Онемел... Стоял без слов...</a:t>
            </a:r>
            <a:endParaRPr lang="ru-RU" dirty="0" smtClean="0"/>
          </a:p>
          <a:p>
            <a:pPr algn="ctr">
              <a:buNone/>
            </a:pPr>
            <a:r>
              <a:rPr lang="ru-RU" i="1" dirty="0" smtClean="0"/>
              <a:t>Вот так месть! Теперь у брата Восемь новеньких углов!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Обязательно следует сделать акцент на воспитательном моменте.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6600"/>
                </a:solidFill>
              </a:rPr>
              <a:t>Тест.</a:t>
            </a:r>
            <a:endParaRPr lang="ru-RU" sz="4000" b="1" dirty="0">
              <a:solidFill>
                <a:srgbClr val="0066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006600"/>
                </a:solidFill>
              </a:rPr>
              <a:t>1.	Площадь квадрата со стороной 9 см. равна:</a:t>
            </a: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 А) 36 см</a:t>
            </a:r>
            <a:r>
              <a:rPr lang="ru-RU" baseline="30000" dirty="0" smtClean="0"/>
              <a:t>2</a:t>
            </a:r>
            <a:endParaRPr lang="ru-RU" dirty="0" smtClean="0"/>
          </a:p>
          <a:p>
            <a:pPr algn="ctr">
              <a:buNone/>
            </a:pPr>
            <a:r>
              <a:rPr lang="ru-RU" dirty="0" smtClean="0"/>
              <a:t> Б) 81 см</a:t>
            </a:r>
            <a:r>
              <a:rPr lang="ru-RU" baseline="30000" dirty="0" smtClean="0"/>
              <a:t>2 </a:t>
            </a:r>
          </a:p>
          <a:p>
            <a:pPr algn="ctr">
              <a:buNone/>
            </a:pPr>
            <a:r>
              <a:rPr lang="ru-RU" dirty="0" smtClean="0"/>
              <a:t> В) 18 см</a:t>
            </a:r>
            <a:r>
              <a:rPr lang="ru-RU" baseline="30000" dirty="0" smtClean="0"/>
              <a:t>2 </a:t>
            </a:r>
          </a:p>
          <a:p>
            <a:pPr algn="ctr">
              <a:buNone/>
            </a:pPr>
            <a:r>
              <a:rPr lang="ru-RU" baseline="30000" dirty="0" smtClean="0"/>
              <a:t> </a:t>
            </a:r>
            <a:r>
              <a:rPr lang="ru-RU" dirty="0" smtClean="0"/>
              <a:t>Г) 81 см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ru-RU" sz="2800" b="1" dirty="0">
              <a:solidFill>
                <a:srgbClr val="0066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 </a:t>
            </a:r>
            <a:r>
              <a:rPr lang="ru-RU" b="1" dirty="0" smtClean="0">
                <a:solidFill>
                  <a:srgbClr val="006600"/>
                </a:solidFill>
              </a:rPr>
              <a:t>2.Площадь прямоугольника со сторонами 1 м и 4 м равна:</a:t>
            </a:r>
            <a:endParaRPr lang="ru-RU" dirty="0" smtClean="0"/>
          </a:p>
          <a:p>
            <a:pPr algn="ctr">
              <a:buNone/>
            </a:pPr>
            <a:r>
              <a:rPr lang="ru-RU" dirty="0" smtClean="0"/>
              <a:t>А) 4м</a:t>
            </a:r>
          </a:p>
          <a:p>
            <a:pPr algn="ctr">
              <a:buNone/>
            </a:pPr>
            <a:r>
              <a:rPr lang="ru-RU" dirty="0" smtClean="0"/>
              <a:t>  Б) 16 м </a:t>
            </a:r>
          </a:p>
          <a:p>
            <a:pPr algn="ctr">
              <a:buNone/>
            </a:pPr>
            <a:r>
              <a:rPr lang="ru-RU" dirty="0" smtClean="0"/>
              <a:t> В) 4 м</a:t>
            </a:r>
            <a:r>
              <a:rPr lang="ru-RU" baseline="30000" dirty="0" smtClean="0"/>
              <a:t>2</a:t>
            </a:r>
          </a:p>
          <a:p>
            <a:pPr algn="ctr">
              <a:buNone/>
            </a:pPr>
            <a:r>
              <a:rPr lang="ru-RU" baseline="30000" dirty="0" smtClean="0"/>
              <a:t>     </a:t>
            </a:r>
            <a:r>
              <a:rPr lang="ru-RU" dirty="0" smtClean="0"/>
              <a:t>Г) 10 м</a:t>
            </a:r>
            <a:r>
              <a:rPr lang="ru-RU" baseline="30000" dirty="0" smtClean="0"/>
              <a:t>2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6600"/>
                </a:solidFill>
              </a:rPr>
              <a:t>3.Чему равна площадь треугольника АВС, если сторона квадрата АВС</a:t>
            </a:r>
            <a:r>
              <a:rPr lang="en-US" sz="2400" b="1" dirty="0" smtClean="0">
                <a:solidFill>
                  <a:srgbClr val="006600"/>
                </a:solidFill>
              </a:rPr>
              <a:t>D</a:t>
            </a:r>
            <a:r>
              <a:rPr lang="ru-RU" sz="2400" b="1" dirty="0" smtClean="0">
                <a:solidFill>
                  <a:srgbClr val="006600"/>
                </a:solidFill>
              </a:rPr>
              <a:t> равна 8 см?</a:t>
            </a:r>
            <a:endParaRPr lang="ru-RU" sz="2400" b="1" dirty="0">
              <a:solidFill>
                <a:srgbClr val="0066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А) 64 см </a:t>
            </a:r>
          </a:p>
          <a:p>
            <a:pPr>
              <a:buNone/>
            </a:pPr>
            <a:r>
              <a:rPr lang="ru-RU" dirty="0" smtClean="0"/>
              <a:t>Б) 16см</a:t>
            </a:r>
            <a:r>
              <a:rPr lang="ru-RU" baseline="30000" dirty="0" smtClean="0"/>
              <a:t>2                   </a:t>
            </a:r>
            <a:r>
              <a:rPr lang="ru-RU" sz="4000" baseline="30000" dirty="0" smtClean="0"/>
              <a:t> В                                                   С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В) 32 см</a:t>
            </a:r>
            <a:r>
              <a:rPr lang="ru-RU" baseline="30000" dirty="0" smtClean="0"/>
              <a:t>2 </a:t>
            </a:r>
          </a:p>
          <a:p>
            <a:pPr>
              <a:buNone/>
            </a:pPr>
            <a:r>
              <a:rPr lang="ru-RU" dirty="0" smtClean="0"/>
              <a:t>Г) 64 см</a:t>
            </a:r>
            <a:r>
              <a:rPr lang="ru-RU" baseline="30000" dirty="0" smtClean="0"/>
              <a:t>2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</a:t>
            </a:r>
            <a:r>
              <a:rPr lang="ru-RU" sz="2800" dirty="0" smtClean="0"/>
              <a:t>А</a:t>
            </a:r>
            <a:r>
              <a:rPr lang="ru-RU" dirty="0" smtClean="0"/>
              <a:t>                                                </a:t>
            </a:r>
            <a:r>
              <a:rPr lang="en-US" sz="2800" dirty="0" smtClean="0"/>
              <a:t>D</a:t>
            </a:r>
            <a:endParaRPr lang="ru-RU" dirty="0"/>
          </a:p>
        </p:txBody>
      </p:sp>
      <p:pic>
        <p:nvPicPr>
          <p:cNvPr id="2050" name="Picture 2" descr="C:\Documents and Settings\Таня\Рабочий стол\Безымянны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48800" y="1714488"/>
            <a:ext cx="4337910" cy="3766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6600"/>
                </a:solidFill>
              </a:rPr>
              <a:t>4.Чему равна площадь фигуры?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831863"/>
            <a:ext cx="7715304" cy="5311781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006600"/>
                </a:solidFill>
              </a:rPr>
              <a:t>               </a:t>
            </a:r>
          </a:p>
          <a:p>
            <a:pPr>
              <a:buNone/>
            </a:pPr>
            <a:r>
              <a:rPr lang="ru-RU" dirty="0" smtClean="0">
                <a:solidFill>
                  <a:srgbClr val="006600"/>
                </a:solidFill>
              </a:rPr>
              <a:t>                     </a:t>
            </a:r>
            <a:r>
              <a:rPr lang="ru-RU" b="1" dirty="0" smtClean="0"/>
              <a:t>4                                                         </a:t>
            </a:r>
            <a:r>
              <a:rPr lang="ru-RU" dirty="0" smtClean="0"/>
              <a:t>А) 18см</a:t>
            </a:r>
            <a:endParaRPr lang="ru-RU" dirty="0" smtClean="0">
              <a:solidFill>
                <a:srgbClr val="00660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006600"/>
                </a:solidFill>
              </a:rPr>
              <a:t>                                                                                </a:t>
            </a:r>
            <a:r>
              <a:rPr lang="ru-RU" dirty="0" smtClean="0"/>
              <a:t>Б) 18 см</a:t>
            </a:r>
            <a:r>
              <a:rPr lang="ru-RU" baseline="30000" dirty="0" smtClean="0"/>
              <a:t>2 </a:t>
            </a:r>
          </a:p>
          <a:p>
            <a:pPr>
              <a:buNone/>
            </a:pPr>
            <a:r>
              <a:rPr lang="ru-RU" dirty="0" smtClean="0"/>
              <a:t>                                                                                В) 26 см</a:t>
            </a:r>
            <a:endParaRPr lang="ru-RU" baseline="30000" dirty="0" smtClean="0"/>
          </a:p>
          <a:p>
            <a:pPr>
              <a:buNone/>
            </a:pPr>
            <a:r>
              <a:rPr lang="ru-RU" dirty="0" smtClean="0"/>
              <a:t>                                                                                Г) 26 см</a:t>
            </a:r>
            <a:r>
              <a:rPr lang="ru-RU" baseline="30000" dirty="0" smtClean="0"/>
              <a:t>2 </a:t>
            </a:r>
          </a:p>
          <a:p>
            <a:pPr>
              <a:buNone/>
            </a:pPr>
            <a:r>
              <a:rPr lang="ru-RU" dirty="0" smtClean="0">
                <a:solidFill>
                  <a:srgbClr val="006600"/>
                </a:solidFill>
              </a:rPr>
              <a:t>                                                                          </a:t>
            </a:r>
            <a:r>
              <a:rPr lang="ru-RU" dirty="0" smtClean="0"/>
              <a:t> ключ к тесту:</a:t>
            </a:r>
          </a:p>
          <a:p>
            <a:pPr>
              <a:buNone/>
            </a:pPr>
            <a:r>
              <a:rPr lang="ru-RU" dirty="0" smtClean="0"/>
              <a:t>  </a:t>
            </a:r>
            <a:r>
              <a:rPr lang="ru-RU" b="1" dirty="0" smtClean="0"/>
              <a:t>5 </a:t>
            </a:r>
            <a:r>
              <a:rPr lang="ru-RU" dirty="0" smtClean="0"/>
              <a:t>                                                                                1. Б</a:t>
            </a:r>
          </a:p>
          <a:p>
            <a:pPr>
              <a:buNone/>
            </a:pPr>
            <a:r>
              <a:rPr lang="ru-RU" dirty="0" smtClean="0"/>
              <a:t>                                                                                     2. В</a:t>
            </a:r>
          </a:p>
          <a:p>
            <a:pPr>
              <a:buNone/>
            </a:pPr>
            <a:r>
              <a:rPr lang="ru-RU" dirty="0" smtClean="0"/>
              <a:t>                                                                                     3. В</a:t>
            </a:r>
          </a:p>
          <a:p>
            <a:pPr>
              <a:buNone/>
            </a:pPr>
            <a:r>
              <a:rPr lang="ru-RU" dirty="0" smtClean="0"/>
              <a:t>                                                                            </a:t>
            </a:r>
            <a:r>
              <a:rPr lang="ru-RU" sz="3400" b="1" dirty="0" smtClean="0"/>
              <a:t>2 </a:t>
            </a:r>
            <a:r>
              <a:rPr lang="ru-RU" dirty="0" smtClean="0"/>
              <a:t>      4. Г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                      </a:t>
            </a:r>
          </a:p>
          <a:p>
            <a:pPr>
              <a:buNone/>
            </a:pPr>
            <a:r>
              <a:rPr lang="ru-RU" b="1" dirty="0" smtClean="0"/>
              <a:t>                                 7</a:t>
            </a:r>
            <a:endParaRPr lang="ru-RU" dirty="0" smtClean="0">
              <a:solidFill>
                <a:srgbClr val="006600"/>
              </a:solidFill>
            </a:endParaRPr>
          </a:p>
          <a:p>
            <a:pPr>
              <a:buNone/>
            </a:pPr>
            <a:r>
              <a:rPr lang="ru-RU" sz="3600" b="1" dirty="0" smtClean="0"/>
              <a:t>                                                          </a:t>
            </a:r>
          </a:p>
          <a:p>
            <a:pPr>
              <a:buNone/>
            </a:pPr>
            <a:r>
              <a:rPr lang="ru-RU" sz="3600" b="1" dirty="0" smtClean="0"/>
              <a:t>                                              </a:t>
            </a:r>
          </a:p>
        </p:txBody>
      </p:sp>
      <p:pic>
        <p:nvPicPr>
          <p:cNvPr id="1027" name="Picture 3" descr="C:\Documents and Settings\Таня\Рабочий стол\Безымянный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428736"/>
            <a:ext cx="4512840" cy="33575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6600"/>
                </a:solidFill>
              </a:rPr>
              <a:t>Итоги урока.</a:t>
            </a:r>
            <a:endParaRPr lang="ru-RU" b="1" dirty="0">
              <a:solidFill>
                <a:srgbClr val="0066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1. О каких геометрических фигурах шел разговор на уроке?</a:t>
            </a:r>
          </a:p>
          <a:p>
            <a:pPr>
              <a:buNone/>
            </a:pPr>
            <a:r>
              <a:rPr lang="ru-RU" dirty="0" smtClean="0"/>
              <a:t>2. Что нужно знать, чтобы найти площадь прямоугольника, квадрата?</a:t>
            </a:r>
          </a:p>
          <a:p>
            <a:pPr>
              <a:buNone/>
            </a:pPr>
            <a:r>
              <a:rPr lang="ru-RU" dirty="0" smtClean="0"/>
              <a:t>3. Пригодится ли вам в жизни полученные знания?</a:t>
            </a:r>
          </a:p>
          <a:p>
            <a:pPr>
              <a:buNone/>
            </a:pPr>
            <a:r>
              <a:rPr lang="ru-RU" dirty="0" smtClean="0"/>
              <a:t>4. Выставление оценок.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006600"/>
                </a:solidFill>
              </a:rPr>
              <a:t>Домашнее задание:</a:t>
            </a:r>
          </a:p>
          <a:p>
            <a:pPr>
              <a:buNone/>
            </a:pPr>
            <a:r>
              <a:rPr lang="ru-RU" sz="2800" dirty="0" smtClean="0"/>
              <a:t>Измерить площадь пола комнаты.</a:t>
            </a:r>
            <a:endParaRPr lang="ru-RU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6600"/>
                </a:solidFill>
              </a:rPr>
              <a:t>Литература:</a:t>
            </a:r>
            <a:endParaRPr lang="ru-RU" b="1" dirty="0">
              <a:solidFill>
                <a:srgbClr val="0066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1. «Математика 5 класс» </a:t>
            </a:r>
            <a:r>
              <a:rPr lang="ru-RU" dirty="0" err="1" smtClean="0"/>
              <a:t>Н.Я.Виленкин</a:t>
            </a:r>
            <a:r>
              <a:rPr lang="ru-RU" dirty="0" smtClean="0"/>
              <a:t>, В.И.Жохов;</a:t>
            </a:r>
          </a:p>
          <a:p>
            <a:pPr>
              <a:buNone/>
            </a:pPr>
            <a:r>
              <a:rPr lang="ru-RU" dirty="0" smtClean="0"/>
              <a:t>2. «Дидактические материалы по математике» А. С.Чесноков, </a:t>
            </a:r>
            <a:r>
              <a:rPr lang="ru-RU" dirty="0" err="1" smtClean="0"/>
              <a:t>К.И.Нешков</a:t>
            </a:r>
            <a:r>
              <a:rPr lang="ru-RU" dirty="0" smtClean="0"/>
              <a:t>;</a:t>
            </a:r>
          </a:p>
          <a:p>
            <a:pPr>
              <a:buNone/>
            </a:pPr>
            <a:r>
              <a:rPr lang="ru-RU" dirty="0" smtClean="0"/>
              <a:t>3. «Поурочные разработки по математике» В.В.Выговская;</a:t>
            </a:r>
          </a:p>
          <a:p>
            <a:pPr>
              <a:buNone/>
            </a:pPr>
            <a:r>
              <a:rPr lang="ru-RU" dirty="0" smtClean="0"/>
              <a:t>4. Интернет-ресурс. 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Цели урока: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i="1" dirty="0" smtClean="0">
                <a:latin typeface="Arial" pitchFamily="34" charset="0"/>
                <a:cs typeface="Arial" pitchFamily="34" charset="0"/>
              </a:rPr>
              <a:t>  </a:t>
            </a:r>
            <a:endParaRPr lang="ru-RU" i="1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1). продолжить знакомство с геометрическими фигурами (прямоугольником, квадратом);</a:t>
            </a:r>
          </a:p>
          <a:p>
            <a:pPr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2). формирование понятий «площадь прямоугольника», «площадь квадрата»;</a:t>
            </a:r>
          </a:p>
          <a:p>
            <a:pPr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3). решение задач на нахождение площадей прямоугольника, квадрата сложной фигуры;</a:t>
            </a:r>
          </a:p>
          <a:p>
            <a:pPr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4). совершенствование вычислительных и графических навыков;</a:t>
            </a:r>
          </a:p>
          <a:p>
            <a:pPr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5). развитие логического мышления, пространственного воображения, доказательной математической речи;</a:t>
            </a:r>
          </a:p>
          <a:p>
            <a:pPr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6). воспитание целеустремленности, самостоятельности, культуры речи.</a:t>
            </a:r>
          </a:p>
          <a:p>
            <a:pPr>
              <a:buNone/>
            </a:pPr>
            <a:endParaRPr lang="en-US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008000"/>
                </a:solidFill>
              </a:rPr>
              <a:t>Оборудование: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/>
              <a:t>ТСО;</a:t>
            </a:r>
          </a:p>
          <a:p>
            <a:r>
              <a:rPr lang="ru-RU" sz="2400" dirty="0" smtClean="0"/>
              <a:t>Раздаточный материал (разнообразные многоугольники).</a:t>
            </a:r>
          </a:p>
          <a:p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857356" y="2500306"/>
            <a:ext cx="2928958" cy="15716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357818" y="2500306"/>
            <a:ext cx="1571636" cy="15716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000232" y="4572008"/>
            <a:ext cx="4429156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831863"/>
            <a:ext cx="4857784" cy="5311781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4400" dirty="0" smtClean="0">
              <a:solidFill>
                <a:srgbClr val="006600"/>
              </a:solidFill>
            </a:endParaRPr>
          </a:p>
          <a:p>
            <a:pPr algn="ctr">
              <a:buNone/>
            </a:pPr>
            <a:r>
              <a:rPr lang="ru-RU" sz="4400" dirty="0" smtClean="0">
                <a:solidFill>
                  <a:srgbClr val="006600"/>
                </a:solidFill>
              </a:rPr>
              <a:t>«Вдохновение необходимо в математике, как и в поэзии»</a:t>
            </a:r>
          </a:p>
          <a:p>
            <a:pPr algn="ctr">
              <a:buNone/>
            </a:pPr>
            <a:endParaRPr lang="ru-RU" sz="4400" dirty="0" smtClean="0">
              <a:solidFill>
                <a:srgbClr val="006600"/>
              </a:solidFill>
            </a:endParaRPr>
          </a:p>
          <a:p>
            <a:pPr algn="r">
              <a:buNone/>
            </a:pPr>
            <a:r>
              <a:rPr lang="ru-RU" sz="2800" i="1" dirty="0" smtClean="0"/>
              <a:t>(А.С.Пушкин)</a:t>
            </a:r>
            <a:endParaRPr lang="ru-RU" sz="1800" i="1" dirty="0"/>
          </a:p>
        </p:txBody>
      </p:sp>
      <p:pic>
        <p:nvPicPr>
          <p:cNvPr id="1026" name="Picture 2" descr="C:\Documents and Settings\Таня\Рабочий стол\pushkin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1214422"/>
            <a:ext cx="3101925" cy="42306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008000"/>
                </a:solidFill>
              </a:rPr>
              <a:t>Ход урока.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i="1" dirty="0" smtClean="0">
                <a:solidFill>
                  <a:srgbClr val="008000"/>
                </a:solidFill>
              </a:rPr>
              <a:t>   </a:t>
            </a:r>
            <a:r>
              <a:rPr lang="ru-RU" sz="2000" dirty="0" smtClean="0"/>
              <a:t>Актуализация.</a:t>
            </a:r>
          </a:p>
          <a:p>
            <a:pPr>
              <a:buNone/>
            </a:pPr>
            <a:r>
              <a:rPr lang="en-US" sz="2000" dirty="0" smtClean="0"/>
              <a:t>1)</a:t>
            </a:r>
            <a:r>
              <a:rPr lang="ru-RU" sz="2000" dirty="0" smtClean="0"/>
              <a:t>. выяснить смысл эпиграфа.</a:t>
            </a:r>
          </a:p>
          <a:p>
            <a:pPr>
              <a:buNone/>
            </a:pPr>
            <a:r>
              <a:rPr lang="ru-RU" sz="2000" dirty="0" smtClean="0"/>
              <a:t>2). проверка домашнего задания (рисунки с использованием математической символики).</a:t>
            </a:r>
            <a:endParaRPr lang="ru-RU" sz="2000" dirty="0"/>
          </a:p>
        </p:txBody>
      </p:sp>
      <p:pic>
        <p:nvPicPr>
          <p:cNvPr id="4" name="Picture 2" descr="C:\Documents and Settings\Таня\Рабочий стол\SWScan000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2428868"/>
            <a:ext cx="5715040" cy="3786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6600"/>
                </a:solidFill>
              </a:rPr>
              <a:t>Новая тема.</a:t>
            </a:r>
            <a:endParaRPr lang="ru-RU" dirty="0">
              <a:solidFill>
                <a:srgbClr val="0066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000" dirty="0" smtClean="0"/>
              <a:t>1. сообщение темы урока, запись темы на доске, ученики ее записывают в тетрадях;</a:t>
            </a:r>
          </a:p>
          <a:p>
            <a:pPr>
              <a:buNone/>
            </a:pPr>
            <a:r>
              <a:rPr lang="ru-RU" sz="2000" dirty="0" smtClean="0"/>
              <a:t>2. постановка целей урока. Сообщение плана урока.</a:t>
            </a:r>
          </a:p>
          <a:p>
            <a:pPr>
              <a:buNone/>
            </a:pPr>
            <a:r>
              <a:rPr lang="ru-RU" sz="2000" dirty="0" smtClean="0"/>
              <a:t>3. устный счет.</a:t>
            </a:r>
          </a:p>
          <a:p>
            <a:pPr>
              <a:buNone/>
            </a:pPr>
            <a:r>
              <a:rPr lang="ru-RU" sz="2000" dirty="0" smtClean="0"/>
              <a:t>                     67 </a:t>
            </a:r>
            <a:r>
              <a:rPr lang="ru-RU" sz="2000" dirty="0" err="1" smtClean="0"/>
              <a:t>х</a:t>
            </a:r>
            <a:r>
              <a:rPr lang="ru-RU" sz="2000" dirty="0" smtClean="0"/>
              <a:t> 11 </a:t>
            </a:r>
            <a:r>
              <a:rPr lang="ru-RU" sz="2000" i="1" dirty="0" smtClean="0"/>
              <a:t>Ь</a:t>
            </a:r>
          </a:p>
          <a:p>
            <a:pPr>
              <a:buNone/>
            </a:pPr>
            <a:r>
              <a:rPr lang="ru-RU" sz="2000" dirty="0" smtClean="0"/>
              <a:t>                     17 </a:t>
            </a:r>
            <a:r>
              <a:rPr lang="ru-RU" sz="2000" dirty="0" err="1" smtClean="0"/>
              <a:t>х</a:t>
            </a:r>
            <a:r>
              <a:rPr lang="ru-RU" sz="2000" dirty="0" smtClean="0"/>
              <a:t> 0 </a:t>
            </a:r>
            <a:r>
              <a:rPr lang="ru-RU" sz="2000" i="1" dirty="0" smtClean="0"/>
              <a:t>У</a:t>
            </a:r>
          </a:p>
          <a:p>
            <a:pPr>
              <a:buNone/>
            </a:pPr>
            <a:r>
              <a:rPr lang="ru-RU" sz="2000" dirty="0" smtClean="0"/>
              <a:t>                    419 ÷ 1 </a:t>
            </a:r>
            <a:r>
              <a:rPr lang="ru-RU" sz="2000" i="1" dirty="0" smtClean="0"/>
              <a:t>А</a:t>
            </a:r>
          </a:p>
          <a:p>
            <a:pPr>
              <a:buNone/>
            </a:pPr>
            <a:r>
              <a:rPr lang="ru-RU" sz="2000" i="1" dirty="0" smtClean="0"/>
              <a:t>                    5 ! Л</a:t>
            </a: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                    61 ÷  61</a:t>
            </a:r>
            <a:r>
              <a:rPr lang="ru-RU" sz="2000" i="1" dirty="0" smtClean="0"/>
              <a:t>Ж</a:t>
            </a:r>
          </a:p>
          <a:p>
            <a:pPr>
              <a:buNone/>
            </a:pPr>
            <a:r>
              <a:rPr lang="ru-RU" sz="2000" dirty="0" smtClean="0"/>
              <a:t>                   17 </a:t>
            </a:r>
            <a:r>
              <a:rPr lang="ru-RU" sz="2000" dirty="0" err="1" smtClean="0"/>
              <a:t>x</a:t>
            </a:r>
            <a:r>
              <a:rPr lang="ru-RU" sz="2000" dirty="0" smtClean="0"/>
              <a:t> 10 </a:t>
            </a:r>
            <a:r>
              <a:rPr lang="ru-RU" sz="2000" i="1" dirty="0" smtClean="0"/>
              <a:t>О</a:t>
            </a:r>
          </a:p>
          <a:p>
            <a:pPr>
              <a:buNone/>
            </a:pPr>
            <a:r>
              <a:rPr lang="ru-RU" sz="2000" dirty="0" smtClean="0"/>
              <a:t>                   23 </a:t>
            </a:r>
            <a:r>
              <a:rPr lang="ru-RU" sz="2000" dirty="0" err="1" smtClean="0"/>
              <a:t>х</a:t>
            </a:r>
            <a:r>
              <a:rPr lang="ru-RU" sz="2000" dirty="0" smtClean="0"/>
              <a:t> 1 </a:t>
            </a:r>
            <a:r>
              <a:rPr lang="ru-RU" sz="2000" i="1" dirty="0" smtClean="0"/>
              <a:t>Щ</a:t>
            </a:r>
          </a:p>
          <a:p>
            <a:pPr>
              <a:buNone/>
            </a:pPr>
            <a:r>
              <a:rPr lang="ru-RU" sz="2000" dirty="0" smtClean="0"/>
              <a:t>                   25</a:t>
            </a:r>
            <a:r>
              <a:rPr lang="ru-RU" sz="2000" baseline="30000" dirty="0" smtClean="0"/>
              <a:t>2</a:t>
            </a:r>
            <a:r>
              <a:rPr lang="ru-RU" sz="2000" dirty="0" smtClean="0"/>
              <a:t>-5</a:t>
            </a:r>
            <a:r>
              <a:rPr lang="ru-RU" sz="2000" i="1" dirty="0" smtClean="0"/>
              <a:t>Д</a:t>
            </a:r>
            <a:r>
              <a:rPr lang="ru-RU" sz="2000" dirty="0" smtClean="0"/>
              <a:t> </a:t>
            </a:r>
          </a:p>
          <a:p>
            <a:pPr>
              <a:buNone/>
            </a:pPr>
            <a:r>
              <a:rPr lang="ru-RU" sz="2000" dirty="0" smtClean="0"/>
              <a:t>                   25 </a:t>
            </a:r>
            <a:r>
              <a:rPr lang="ru-RU" sz="2000" dirty="0" err="1" smtClean="0"/>
              <a:t>x</a:t>
            </a:r>
            <a:r>
              <a:rPr lang="ru-RU" sz="2000" dirty="0" smtClean="0"/>
              <a:t> 4 </a:t>
            </a:r>
            <a:r>
              <a:rPr lang="ru-RU" sz="2000" i="1" dirty="0" smtClean="0"/>
              <a:t>П</a:t>
            </a:r>
          </a:p>
          <a:p>
            <a:pPr>
              <a:buNone/>
            </a:pPr>
            <a:r>
              <a:rPr lang="ru-RU" sz="2000" i="1" dirty="0" smtClean="0"/>
              <a:t>                    4!-</a:t>
            </a:r>
            <a:r>
              <a:rPr lang="ru-RU" sz="2000" dirty="0" smtClean="0"/>
              <a:t>2</a:t>
            </a:r>
            <a:r>
              <a:rPr lang="ru-RU" sz="2000" baseline="30000" dirty="0" smtClean="0"/>
              <a:t>2</a:t>
            </a:r>
            <a:r>
              <a:rPr lang="ru-RU" sz="2000" i="1" dirty="0" smtClean="0"/>
              <a:t>Б</a:t>
            </a:r>
          </a:p>
          <a:p>
            <a:pPr>
              <a:buNone/>
            </a:pPr>
            <a:r>
              <a:rPr lang="ru-RU" sz="2000" dirty="0" smtClean="0"/>
              <a:t>       вычислите и расположите трехзначные числа в порядке возрастания и прочтете ключевое слово сегодняшнего урока (100 120 170 253 419 620 737)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4. В окружающей обстановке отыскать предметы квадратной прямоугольной формы.</a:t>
            </a:r>
          </a:p>
          <a:p>
            <a:pPr>
              <a:buNone/>
            </a:pPr>
            <a:r>
              <a:rPr lang="ru-RU" sz="2000" dirty="0" smtClean="0"/>
              <a:t>5.Один ученик на доске чертит прямоугольник обозначает его, записывает формулу площади прямоугольника (ребята то же выполняют в тетрадях).</a:t>
            </a:r>
          </a:p>
          <a:p>
            <a:pPr>
              <a:buNone/>
            </a:pPr>
            <a:r>
              <a:rPr lang="ru-RU" sz="2000" dirty="0" smtClean="0"/>
              <a:t>6.А сейчас каждый придумает задачу на нахождение площади прямоугольника. Задачи решают устно.</a:t>
            </a:r>
          </a:p>
          <a:p>
            <a:pPr>
              <a:buNone/>
            </a:pPr>
            <a:r>
              <a:rPr lang="ru-RU" sz="2000" dirty="0" smtClean="0"/>
              <a:t>7.Один ученик читает стихотворение:</a:t>
            </a:r>
          </a:p>
          <a:p>
            <a:pPr>
              <a:buNone/>
            </a:pPr>
            <a:r>
              <a:rPr lang="ru-RU" sz="2000" i="1" dirty="0" smtClean="0"/>
              <a:t>Он давно знакомый мой.</a:t>
            </a:r>
            <a:endParaRPr lang="ru-RU" sz="2000" dirty="0" smtClean="0"/>
          </a:p>
          <a:p>
            <a:pPr>
              <a:buNone/>
            </a:pPr>
            <a:r>
              <a:rPr lang="ru-RU" sz="2000" i="1" dirty="0" smtClean="0"/>
              <a:t>Каждый угол в нем прямой,</a:t>
            </a:r>
            <a:endParaRPr lang="ru-RU" sz="2000" dirty="0" smtClean="0"/>
          </a:p>
          <a:p>
            <a:pPr>
              <a:buNone/>
            </a:pPr>
            <a:r>
              <a:rPr lang="ru-RU" sz="2000" i="1" dirty="0" smtClean="0"/>
              <a:t>Все четыре стороны одинаковой длины.</a:t>
            </a:r>
            <a:endParaRPr lang="ru-RU" sz="2000" dirty="0" smtClean="0"/>
          </a:p>
          <a:p>
            <a:pPr>
              <a:buNone/>
            </a:pPr>
            <a:r>
              <a:rPr lang="ru-RU" sz="2000" i="1" dirty="0" smtClean="0"/>
              <a:t>Вам его представить рад,</a:t>
            </a:r>
            <a:endParaRPr lang="ru-RU" sz="2000" dirty="0" smtClean="0"/>
          </a:p>
          <a:p>
            <a:pPr>
              <a:buNone/>
            </a:pPr>
            <a:r>
              <a:rPr lang="ru-RU" sz="2000" i="1" dirty="0" smtClean="0"/>
              <a:t>А зовут его</a:t>
            </a:r>
            <a:r>
              <a:rPr lang="ru-RU" sz="2000" i="1" u="sng" dirty="0" smtClean="0"/>
              <a:t>             </a:t>
            </a: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endParaRPr lang="ru-RU" dirty="0"/>
          </a:p>
        </p:txBody>
      </p:sp>
      <p:pic>
        <p:nvPicPr>
          <p:cNvPr id="4" name="Рисунок 3" descr="C:\Documents and Settings\Admin\Рабочий стол\Журналист - кружок\Фото кружковцев\Изображение 010.jpg"/>
          <p:cNvPicPr/>
          <p:nvPr/>
        </p:nvPicPr>
        <p:blipFill>
          <a:blip r:embed="rId2" cstate="print"/>
          <a:srcRect l="28056" t="22102" r="16038" b="63268"/>
          <a:stretch>
            <a:fillRect/>
          </a:stretch>
        </p:blipFill>
        <p:spPr bwMode="auto">
          <a:xfrm rot="10800000">
            <a:off x="5357815" y="4643446"/>
            <a:ext cx="3143274" cy="12858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8.В это время у доски другой ученик чертит квадрат, обозначает его. Пишет формулу площади квадрата. Все записывают эту формулу в тетрадях.</a:t>
            </a:r>
          </a:p>
          <a:p>
            <a:pPr>
              <a:buNone/>
            </a:pPr>
            <a:r>
              <a:rPr lang="ru-RU" sz="2000" dirty="0" smtClean="0"/>
              <a:t>9.Ребята составляют задачи на нахождение площади квадрата. Решают их устно.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6600"/>
                </a:solidFill>
              </a:rPr>
              <a:t>Практическая работа</a:t>
            </a:r>
            <a:endParaRPr lang="ru-RU" dirty="0">
              <a:solidFill>
                <a:srgbClr val="0066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Используются прямоугольники и квадраты из раздаточного материла.</a:t>
            </a:r>
          </a:p>
          <a:p>
            <a:pPr>
              <a:buNone/>
            </a:pPr>
            <a:r>
              <a:rPr lang="ru-RU" i="1" u="sng" dirty="0" smtClean="0"/>
              <a:t>Задание:</a:t>
            </a:r>
            <a:r>
              <a:rPr lang="ru-RU" i="1" dirty="0" smtClean="0"/>
              <a:t> </a:t>
            </a:r>
            <a:r>
              <a:rPr lang="ru-RU" dirty="0" smtClean="0"/>
              <a:t>сделав необходимые измерения найти площади прямоугольника и квадрата. Результаты измерений записываются на обратной стороне шаблона. Шаблоны подписываются и сдаются на проверку. </a:t>
            </a:r>
          </a:p>
          <a:p>
            <a:pPr>
              <a:buNone/>
            </a:pPr>
            <a:r>
              <a:rPr lang="ru-RU" b="1" dirty="0" err="1" smtClean="0"/>
              <a:t>Физминутка</a:t>
            </a:r>
            <a:r>
              <a:rPr lang="ru-RU" b="1" dirty="0" smtClean="0"/>
              <a:t> </a:t>
            </a:r>
            <a:r>
              <a:rPr lang="ru-RU" dirty="0" smtClean="0"/>
              <a:t>(игра « истинно-ложно»)</a:t>
            </a:r>
          </a:p>
          <a:p>
            <a:pPr lvl="0"/>
            <a:r>
              <a:rPr lang="ru-RU" dirty="0" smtClean="0"/>
              <a:t>Делить на нуль нельзя.</a:t>
            </a:r>
          </a:p>
          <a:p>
            <a:pPr lvl="0"/>
            <a:r>
              <a:rPr lang="ru-RU" dirty="0" smtClean="0"/>
              <a:t>Квадрат-прямоугольник.</a:t>
            </a:r>
          </a:p>
          <a:p>
            <a:r>
              <a:rPr lang="ru-RU" dirty="0" smtClean="0"/>
              <a:t>З. З</a:t>
            </a:r>
            <a:r>
              <a:rPr lang="ru-RU" baseline="30000" dirty="0" smtClean="0"/>
              <a:t>2</a:t>
            </a:r>
            <a:r>
              <a:rPr lang="ru-RU" dirty="0" smtClean="0"/>
              <a:t> =6</a:t>
            </a:r>
          </a:p>
          <a:p>
            <a:r>
              <a:rPr lang="ru-RU" dirty="0" smtClean="0"/>
              <a:t>4. 5 класс - самый дружный в школе.</a:t>
            </a:r>
          </a:p>
          <a:p>
            <a:r>
              <a:rPr lang="ru-RU" dirty="0" smtClean="0"/>
              <a:t>5. Всякий прямоугольник-квадрат.</a:t>
            </a:r>
          </a:p>
          <a:p>
            <a:r>
              <a:rPr lang="ru-RU" dirty="0" smtClean="0"/>
              <a:t>6. У любого треугольника 3 вершины, 3 угла, 2 стороны.</a:t>
            </a:r>
          </a:p>
          <a:p>
            <a:r>
              <a:rPr lang="ru-RU" dirty="0" smtClean="0"/>
              <a:t>7. Математика - царица наук.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SC_MS_RU_RU_Ed_8_Math_2007v_Russi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/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BB2780C3CC07BD4BAA623FF9571645580400D1570604EA743043A2641365C0E91715" ma:contentTypeVersion="30" ma:contentTypeDescription="Create a new document." ma:contentTypeScope="" ma:versionID="dbcf0f450ab99b1f534105340ddde851"/>
</file>

<file path=customXml/itemProps1.xml><?xml version="1.0" encoding="utf-8"?>
<ds:datastoreItem xmlns:ds="http://schemas.openxmlformats.org/officeDocument/2006/customXml" ds:itemID="{72954BF4-6556-442C-BFED-59C91ECA896B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A21926C-F056-483B-B3E8-AE1F1A8F882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16C5905-55F3-4113-92F9-3C177D03DCD2}">
  <ds:schemaRefs>
    <ds:schemaRef ds:uri="http://schemas.microsoft.com/office/2006/metadata/contentType"/>
    <ds:schemaRef ds:uri="http://schemas.microsoft.com/office/2006/metadata/properties/metaAttribut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MSC_MS_RU_RU_Ed_8_Math_2007v_Russia</Template>
  <TotalTime>163</TotalTime>
  <Words>825</Words>
  <Application>Microsoft Office PowerPoint</Application>
  <PresentationFormat>Экран (4:3)</PresentationFormat>
  <Paragraphs>129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MSC_MS_RU_RU_Ed_8_Math_2007v_Russia</vt:lpstr>
      <vt:lpstr>  «Прямоугольник, квадрат.  Их площадь»</vt:lpstr>
      <vt:lpstr>Цели урока: </vt:lpstr>
      <vt:lpstr>Оборудование:</vt:lpstr>
      <vt:lpstr>Слайд 4</vt:lpstr>
      <vt:lpstr>Ход урока.</vt:lpstr>
      <vt:lpstr>Новая тема.</vt:lpstr>
      <vt:lpstr>Слайд 7</vt:lpstr>
      <vt:lpstr>Слайд 8</vt:lpstr>
      <vt:lpstr>Практическая работа</vt:lpstr>
      <vt:lpstr>Инсценировка стихотворения «Треугольник и квадрат»</vt:lpstr>
      <vt:lpstr>Тест.</vt:lpstr>
      <vt:lpstr>Слайд 12</vt:lpstr>
      <vt:lpstr>3.Чему равна площадь треугольника АВС, если сторона квадрата АВСD равна 8 см?</vt:lpstr>
      <vt:lpstr>4.Чему равна площадь фигуры?</vt:lpstr>
      <vt:lpstr>Итоги урока.</vt:lpstr>
      <vt:lpstr>Слайд 16</vt:lpstr>
      <vt:lpstr>Литература: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«Прямоугольник, квадрат.  Их площадь»</dc:title>
  <dc:subject/>
  <dc:creator>User</dc:creator>
  <cp:keywords/>
  <dc:description/>
  <cp:lastModifiedBy>Admin</cp:lastModifiedBy>
  <cp:revision>20</cp:revision>
  <dcterms:created xsi:type="dcterms:W3CDTF">2010-11-27T15:00:07Z</dcterms:created>
  <dcterms:modified xsi:type="dcterms:W3CDTF">2010-12-29T09:03:26Z</dcterms:modified>
  <cp:category>Шаблон оформления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TC019087039991</vt:lpwstr>
  </property>
</Properties>
</file>