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303" r:id="rId4"/>
    <p:sldId id="263" r:id="rId5"/>
    <p:sldId id="264" r:id="rId6"/>
    <p:sldId id="265" r:id="rId7"/>
    <p:sldId id="302" r:id="rId8"/>
    <p:sldId id="257" r:id="rId9"/>
    <p:sldId id="294" r:id="rId10"/>
    <p:sldId id="295" r:id="rId11"/>
    <p:sldId id="296" r:id="rId12"/>
    <p:sldId id="297" r:id="rId13"/>
    <p:sldId id="298" r:id="rId14"/>
    <p:sldId id="299" r:id="rId15"/>
    <p:sldId id="267" r:id="rId16"/>
    <p:sldId id="272" r:id="rId17"/>
    <p:sldId id="279" r:id="rId18"/>
    <p:sldId id="280" r:id="rId19"/>
    <p:sldId id="281" r:id="rId20"/>
    <p:sldId id="282" r:id="rId21"/>
    <p:sldId id="283" r:id="rId22"/>
    <p:sldId id="284" r:id="rId23"/>
    <p:sldId id="300" r:id="rId24"/>
    <p:sldId id="286" r:id="rId25"/>
    <p:sldId id="287" r:id="rId26"/>
    <p:sldId id="288" r:id="rId27"/>
    <p:sldId id="301" r:id="rId28"/>
    <p:sldId id="290" r:id="rId29"/>
    <p:sldId id="291" r:id="rId30"/>
    <p:sldId id="292" r:id="rId31"/>
    <p:sldId id="269" r:id="rId32"/>
    <p:sldId id="270" r:id="rId33"/>
    <p:sldId id="271" r:id="rId34"/>
    <p:sldId id="30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AF3E9"/>
    <a:srgbClr val="FF9933"/>
    <a:srgbClr val="0099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3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3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9911-E9F5-4653-A9BE-9C4FD8E9582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0874-1388-45C1-9A0F-0D89590957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3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ОТНОСИТЕЛЬНАЯ И АБСОЛЮТНАЯ </a:t>
            </a:r>
            <a:br>
              <a:rPr lang="ru-RU" sz="6000" b="1" dirty="0" smtClean="0"/>
            </a:br>
            <a:r>
              <a:rPr lang="ru-RU" sz="6000" b="1" dirty="0" smtClean="0"/>
              <a:t>АДРЕСАЦИЯ</a:t>
            </a:r>
            <a:endParaRPr lang="ru-RU" sz="6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2000264"/>
                <a:gridCol w="1785952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ЗНАЧ!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=А3+В5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Группа 21"/>
          <p:cNvGrpSpPr/>
          <p:nvPr/>
        </p:nvGrpSpPr>
        <p:grpSpPr>
          <a:xfrm>
            <a:off x="3500430" y="500042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3500430" y="1643050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1857390"/>
                <a:gridCol w="1928826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ЗНАЧ!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=В1+С3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=А3+В5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3571868" y="2857496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1857390"/>
                <a:gridCol w="1928826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ЗНАЧ!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=В1+С3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=В2+С4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=А3+В5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3500430" y="3857628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1857390"/>
                <a:gridCol w="1928826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ЗНАЧ!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=В1+С3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=В2+С4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=А3+В5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=В3+С5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Абсолютная  ссылка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764024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FF0000"/>
                </a:solidFill>
              </a:rPr>
              <a:t>НЕ изменяется </a:t>
            </a:r>
            <a:r>
              <a:rPr lang="ru-RU" sz="3600" dirty="0" smtClean="0"/>
              <a:t>при копировании формулы.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Используется в формуле в том случае, когда при копировании не должны меняться ни столбец, ни строка.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Пример обозначения: </a:t>
            </a:r>
            <a:r>
              <a:rPr lang="en-US" sz="3600" b="1" dirty="0" smtClean="0">
                <a:solidFill>
                  <a:srgbClr val="0000CC"/>
                </a:solidFill>
              </a:rPr>
              <a:t>$A$1    $F$4    $H$7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CC"/>
                </a:solidFill>
              </a:rPr>
              <a:t>Как напечатать? Щёлкнуть на ячейку, затем нажать клавишу </a:t>
            </a:r>
            <a:r>
              <a:rPr lang="en-US" sz="3600" b="1" dirty="0" smtClean="0">
                <a:solidFill>
                  <a:srgbClr val="0000CC"/>
                </a:solidFill>
              </a:rPr>
              <a:t>F4</a:t>
            </a:r>
            <a:endParaRPr lang="ru-RU" sz="3600" b="1" dirty="0" smtClean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31"/>
          <p:cNvGrpSpPr/>
          <p:nvPr/>
        </p:nvGrpSpPr>
        <p:grpSpPr>
          <a:xfrm>
            <a:off x="2928926" y="314324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71636"/>
                <a:gridCol w="2357454"/>
                <a:gridCol w="2286016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2643174" y="1785926"/>
            <a:ext cx="2786082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037141" y="2148545"/>
            <a:ext cx="785818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/>
          <p:nvPr/>
        </p:nvGrpSpPr>
        <p:grpSpPr>
          <a:xfrm>
            <a:off x="2928926" y="421481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71636"/>
                <a:gridCol w="2357454"/>
                <a:gridCol w="2286016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2643174" y="1785926"/>
            <a:ext cx="2786082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486608" y="2699078"/>
            <a:ext cx="1886884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/>
          <p:nvPr/>
        </p:nvGrpSpPr>
        <p:grpSpPr>
          <a:xfrm>
            <a:off x="2928926" y="528638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71636"/>
                <a:gridCol w="2357454"/>
                <a:gridCol w="2286016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2643174" y="1785926"/>
            <a:ext cx="2786082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950823" y="3234863"/>
            <a:ext cx="2958454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00198"/>
                <a:gridCol w="2357454"/>
                <a:gridCol w="2357454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=$A$1+C2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 flipV="1">
            <a:off x="2643174" y="1785926"/>
            <a:ext cx="2786082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29256" y="1785926"/>
            <a:ext cx="1335557" cy="21765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31"/>
          <p:cNvGrpSpPr/>
          <p:nvPr/>
        </p:nvGrpSpPr>
        <p:grpSpPr>
          <a:xfrm>
            <a:off x="5072066" y="207167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00198"/>
                <a:gridCol w="2357454"/>
                <a:gridCol w="2357454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=$A$1+C2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=$A$1+C3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643174" y="1821645"/>
            <a:ext cx="5000660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7226089" y="2275109"/>
            <a:ext cx="857256" cy="2176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31"/>
          <p:cNvGrpSpPr/>
          <p:nvPr/>
        </p:nvGrpSpPr>
        <p:grpSpPr>
          <a:xfrm>
            <a:off x="5072066" y="3214686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000240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Документ, созданный в электронной таблице.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071678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Число, текст, формула –это…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707233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Выражение, определяющее вычислительные действия ТП…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07167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Элементарный объект электронной таблицы, расположенный на пересечении столбца и строки – это…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143116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… Определяется ее местоположением в таблице, и образуется из заголовков столбца и строки, на пересечении которых она находится.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2214554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Совокупности ячеек, охватывающих прямоугольную область таблицы.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00198"/>
                <a:gridCol w="2357454"/>
                <a:gridCol w="2357454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=$A$1+C2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=$A$1+C3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643174" y="1821645"/>
            <a:ext cx="5000660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797461" y="2703737"/>
            <a:ext cx="1714512" cy="2176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31"/>
          <p:cNvGrpSpPr/>
          <p:nvPr/>
        </p:nvGrpSpPr>
        <p:grpSpPr>
          <a:xfrm>
            <a:off x="5072066" y="421481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571612"/>
            <a:ext cx="1143008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428762"/>
                <a:gridCol w="1500198"/>
                <a:gridCol w="2357454"/>
                <a:gridCol w="2357454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=$A$1+C2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=$A$1+C3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=$A$1+C4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=$A$1+B5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=$A$1+C5</a:t>
                      </a: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643174" y="1821645"/>
            <a:ext cx="5000660" cy="3571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225957" y="3275241"/>
            <a:ext cx="2857520" cy="2176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31"/>
          <p:cNvGrpSpPr/>
          <p:nvPr/>
        </p:nvGrpSpPr>
        <p:grpSpPr>
          <a:xfrm>
            <a:off x="5143504" y="5286388"/>
            <a:ext cx="2500920" cy="1000132"/>
            <a:chOff x="3071802" y="3214686"/>
            <a:chExt cx="2500920" cy="10001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71802" y="3786190"/>
              <a:ext cx="1143008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4214810" y="4000504"/>
              <a:ext cx="1357322" cy="3572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V="1">
              <a:off x="5179518" y="3607299"/>
              <a:ext cx="785818" cy="59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Смешанная</a:t>
            </a:r>
            <a:r>
              <a:rPr lang="ru-RU" sz="6000" b="1" dirty="0" smtClean="0">
                <a:solidFill>
                  <a:srgbClr val="C00000"/>
                </a:solidFill>
              </a:rPr>
              <a:t>  ссылка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4900" dirty="0" smtClean="0">
                <a:solidFill>
                  <a:srgbClr val="C00000"/>
                </a:solidFill>
              </a:rPr>
              <a:t>«замораживание столбца»</a:t>
            </a:r>
            <a:r>
              <a:rPr lang="ru-RU" sz="4900" b="1" dirty="0" smtClean="0">
                <a:solidFill>
                  <a:srgbClr val="C00000"/>
                </a:solidFill>
              </a:rPr>
              <a:t/>
            </a:r>
            <a:br>
              <a:rPr lang="ru-RU" sz="4900" b="1" dirty="0" smtClean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18131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FF0000"/>
                </a:solidFill>
              </a:rPr>
              <a:t>Частично изменяется </a:t>
            </a:r>
            <a:r>
              <a:rPr lang="ru-RU" sz="3600" dirty="0" smtClean="0"/>
              <a:t>при копировании формулы.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Используется в формуле в том случае, когда при копировании не должен изменяться столбец.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Пример обозначения: </a:t>
            </a:r>
            <a:r>
              <a:rPr lang="en-US" sz="3600" b="1" dirty="0" smtClean="0">
                <a:solidFill>
                  <a:srgbClr val="0000CC"/>
                </a:solidFill>
              </a:rPr>
              <a:t>$A1    $F4    $H7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CC"/>
                </a:solidFill>
              </a:rPr>
              <a:t>Как напечатать? Щёлкнуть на ячейку, затем три раза нажать клавишу </a:t>
            </a:r>
            <a:r>
              <a:rPr lang="en-US" sz="3600" b="1" dirty="0" smtClean="0">
                <a:solidFill>
                  <a:srgbClr val="0000CC"/>
                </a:solidFill>
              </a:rPr>
              <a:t>F4</a:t>
            </a:r>
            <a:endParaRPr lang="ru-RU" sz="3600" b="1" dirty="0" smtClean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15112" y="3714752"/>
            <a:ext cx="1071570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571612"/>
            <a:ext cx="1000132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285860"/>
            <a:ext cx="1214446" cy="528641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214578"/>
                <a:gridCol w="2071702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357422" y="1785926"/>
            <a:ext cx="121444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179753" y="2150847"/>
            <a:ext cx="785818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V="1">
            <a:off x="3265868" y="3422054"/>
            <a:ext cx="612000" cy="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143504" y="4214818"/>
            <a:ext cx="1071570" cy="1027326"/>
            <a:chOff x="3015112" y="3116054"/>
            <a:chExt cx="1071570" cy="10273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15112" y="3714752"/>
              <a:ext cx="1071570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3265868" y="3422054"/>
              <a:ext cx="61200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357290" y="2643182"/>
            <a:ext cx="1000132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285860"/>
            <a:ext cx="1214446" cy="528641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357422" y="2857496"/>
            <a:ext cx="335758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214578"/>
                <a:gridCol w="2071702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С4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 rot="5400000">
            <a:off x="5308145" y="3247309"/>
            <a:ext cx="785818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7286644" y="5286388"/>
            <a:ext cx="1071570" cy="1027326"/>
            <a:chOff x="3015112" y="3116054"/>
            <a:chExt cx="1071570" cy="10273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015112" y="3714752"/>
              <a:ext cx="1071570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3265868" y="3422054"/>
              <a:ext cx="61200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1357290" y="3714752"/>
            <a:ext cx="1000132" cy="4286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285860"/>
            <a:ext cx="1214446" cy="528641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143140"/>
                <a:gridCol w="2143140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С3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=$A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+D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3" name="Прямая соединительная линия 22"/>
          <p:cNvCxnSpPr>
            <a:stCxn id="6" idx="3"/>
          </p:cNvCxnSpPr>
          <p:nvPr/>
        </p:nvCxnSpPr>
        <p:spPr>
          <a:xfrm>
            <a:off x="2357422" y="3929066"/>
            <a:ext cx="5429288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7394595" y="4306433"/>
            <a:ext cx="785818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Смешанная</a:t>
            </a:r>
            <a:r>
              <a:rPr lang="ru-RU" sz="6000" b="1" dirty="0" smtClean="0">
                <a:solidFill>
                  <a:srgbClr val="C00000"/>
                </a:solidFill>
              </a:rPr>
              <a:t>  ссылка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4900" dirty="0" smtClean="0">
                <a:solidFill>
                  <a:srgbClr val="C00000"/>
                </a:solidFill>
              </a:rPr>
              <a:t>«замораживание строки»</a:t>
            </a:r>
            <a:r>
              <a:rPr lang="ru-RU" sz="4900" b="1" dirty="0" smtClean="0">
                <a:solidFill>
                  <a:srgbClr val="C00000"/>
                </a:solidFill>
              </a:rPr>
              <a:t/>
            </a:r>
            <a:br>
              <a:rPr lang="ru-RU" sz="4900" b="1" dirty="0" smtClean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18131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FF0000"/>
                </a:solidFill>
              </a:rPr>
              <a:t>Частично изменяется </a:t>
            </a:r>
            <a:r>
              <a:rPr lang="ru-RU" sz="3600" dirty="0" smtClean="0"/>
              <a:t>при копировании формулы.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Используется в формуле в том случае, когда при копировании не должна изменяться строка.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dirty="0" smtClean="0"/>
              <a:t>Пример обозначения: </a:t>
            </a:r>
            <a:r>
              <a:rPr lang="en-US" sz="3600" b="1" dirty="0" smtClean="0">
                <a:solidFill>
                  <a:srgbClr val="0000CC"/>
                </a:solidFill>
              </a:rPr>
              <a:t>A$1    F$4    H$7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0000CC"/>
                </a:solidFill>
              </a:rPr>
              <a:t>Как напечатать? Щёлкнуть на ячейку, затем два раза нажать клавишу </a:t>
            </a:r>
            <a:r>
              <a:rPr lang="en-US" sz="3600" b="1" dirty="0" smtClean="0">
                <a:solidFill>
                  <a:srgbClr val="0000CC"/>
                </a:solidFill>
              </a:rPr>
              <a:t>F4</a:t>
            </a:r>
            <a:endParaRPr lang="ru-RU" sz="3600" b="1" dirty="0" smtClean="0">
              <a:solidFill>
                <a:srgbClr val="0000CC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000364" y="3143248"/>
            <a:ext cx="1071570" cy="1042074"/>
            <a:chOff x="5072066" y="4244314"/>
            <a:chExt cx="1071570" cy="104207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072066" y="4857760"/>
              <a:ext cx="1071570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5266132" y="4550314"/>
              <a:ext cx="61200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1357290" y="1571612"/>
            <a:ext cx="2144728" cy="1071570"/>
            <a:chOff x="1357290" y="1571612"/>
            <a:chExt cx="2144728" cy="107157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57290" y="1571612"/>
              <a:ext cx="1000132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6" idx="3"/>
            </p:cNvCxnSpPr>
            <p:nvPr/>
          </p:nvCxnSpPr>
          <p:spPr>
            <a:xfrm>
              <a:off x="2357422" y="1785926"/>
              <a:ext cx="1143008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3072596" y="2213760"/>
              <a:ext cx="857256" cy="1588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285852" y="1285860"/>
            <a:ext cx="7643866" cy="107157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143140"/>
                <a:gridCol w="2143140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3"/>
          <p:cNvGrpSpPr/>
          <p:nvPr/>
        </p:nvGrpSpPr>
        <p:grpSpPr>
          <a:xfrm>
            <a:off x="4929190" y="4286256"/>
            <a:ext cx="1071570" cy="1042074"/>
            <a:chOff x="5072066" y="4244314"/>
            <a:chExt cx="1071570" cy="104207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072066" y="4857760"/>
              <a:ext cx="1071570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5266132" y="4550314"/>
              <a:ext cx="61200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7"/>
          <p:cNvGrpSpPr/>
          <p:nvPr/>
        </p:nvGrpSpPr>
        <p:grpSpPr>
          <a:xfrm>
            <a:off x="3000364" y="1643050"/>
            <a:ext cx="2501918" cy="2000264"/>
            <a:chOff x="1357290" y="1571612"/>
            <a:chExt cx="2501918" cy="200026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57290" y="1571612"/>
              <a:ext cx="1000132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6" idx="3"/>
            </p:cNvCxnSpPr>
            <p:nvPr/>
          </p:nvCxnSpPr>
          <p:spPr>
            <a:xfrm>
              <a:off x="2357422" y="1785926"/>
              <a:ext cx="1500198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2965439" y="2678107"/>
              <a:ext cx="1785950" cy="1588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285852" y="1285860"/>
            <a:ext cx="7643866" cy="107157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143140"/>
                <a:gridCol w="2143140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=B$1+C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5429256" y="1643050"/>
            <a:ext cx="2501918" cy="3143272"/>
            <a:chOff x="1357290" y="1571612"/>
            <a:chExt cx="2501918" cy="314327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357290" y="1571612"/>
              <a:ext cx="1000132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6" idx="3"/>
            </p:cNvCxnSpPr>
            <p:nvPr/>
          </p:nvCxnSpPr>
          <p:spPr>
            <a:xfrm>
              <a:off x="2357422" y="1785926"/>
              <a:ext cx="1500198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5400000">
              <a:off x="2393935" y="3249611"/>
              <a:ext cx="2928958" cy="1588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3"/>
          <p:cNvGrpSpPr/>
          <p:nvPr/>
        </p:nvGrpSpPr>
        <p:grpSpPr>
          <a:xfrm>
            <a:off x="7429520" y="5286388"/>
            <a:ext cx="1071570" cy="1042074"/>
            <a:chOff x="5072066" y="4244314"/>
            <a:chExt cx="1071570" cy="104207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072066" y="4857760"/>
              <a:ext cx="1071570" cy="42862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16200000" flipV="1">
              <a:off x="5266132" y="4550314"/>
              <a:ext cx="61200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1285852" y="1285860"/>
            <a:ext cx="7643866" cy="107157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357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214448"/>
                <a:gridCol w="2143140"/>
                <a:gridCol w="2143140"/>
                <a:gridCol w="2143140"/>
              </a:tblGrid>
              <a:tr h="10643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21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=A$1+B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=B$1+C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$1+D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3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Однотипные формулы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0000CC"/>
                </a:solidFill>
              </a:rPr>
              <a:t>Однотипные (подобные) </a:t>
            </a:r>
            <a:r>
              <a:rPr lang="ru-RU" sz="3600" dirty="0" smtClean="0"/>
              <a:t>формулы  имеют одинаковую структуру (строение) и отличаются только ссылками.</a:t>
            </a:r>
          </a:p>
          <a:p>
            <a:pPr algn="just"/>
            <a:r>
              <a:rPr lang="ru-RU" sz="3600" dirty="0" smtClean="0"/>
              <a:t>Для однотипных формул используют следующий приём:</a:t>
            </a:r>
          </a:p>
          <a:p>
            <a:pPr algn="just"/>
            <a:r>
              <a:rPr lang="ru-RU" sz="3600" dirty="0" smtClean="0"/>
              <a:t>Формулу вводят в одну(начальную)  ячейку, после чего её копируют  в другие ячейки (вспомните ПР-2).</a:t>
            </a:r>
            <a:endParaRPr lang="ru-RU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Упражнения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043114"/>
          </a:xfrm>
        </p:spPr>
        <p:txBody>
          <a:bodyPr/>
          <a:lstStyle/>
          <a:p>
            <a:pPr algn="just"/>
            <a:r>
              <a:rPr lang="ru-RU" dirty="0" smtClean="0"/>
              <a:t>В ячейке С1 записана формула =2*</a:t>
            </a:r>
            <a:r>
              <a:rPr lang="en-US" dirty="0" smtClean="0"/>
              <a:t>$B1</a:t>
            </a:r>
            <a:r>
              <a:rPr lang="ru-RU" dirty="0" smtClean="0"/>
              <a:t>. Какой вид приобретёт эта формула после того, как её скопируют из ячейки С1 в ячейку С2?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2928934"/>
          <a:ext cx="8358245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1"/>
                <a:gridCol w="1857388"/>
                <a:gridCol w="1643074"/>
                <a:gridCol w="2000264"/>
                <a:gridCol w="1785948"/>
              </a:tblGrid>
              <a:tr h="666755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=2*$B1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435769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5"/>
            <a:ext cx="8715436" cy="1714511"/>
          </a:xfrm>
        </p:spPr>
        <p:txBody>
          <a:bodyPr/>
          <a:lstStyle/>
          <a:p>
            <a:r>
              <a:rPr lang="ru-RU" dirty="0" smtClean="0"/>
              <a:t>В ячейку </a:t>
            </a:r>
            <a:r>
              <a:rPr lang="en-US" dirty="0" smtClean="0"/>
              <a:t>D1 </a:t>
            </a:r>
            <a:r>
              <a:rPr lang="ru-RU" dirty="0" smtClean="0"/>
              <a:t>введена формула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C1*$B$1+2</a:t>
            </a:r>
            <a:r>
              <a:rPr lang="ru-RU" dirty="0" smtClean="0"/>
              <a:t>, а затем скопирована в ячейку </a:t>
            </a:r>
            <a:r>
              <a:rPr lang="en-US" dirty="0" smtClean="0"/>
              <a:t>D2</a:t>
            </a:r>
            <a:r>
              <a:rPr lang="ru-RU" dirty="0" smtClean="0"/>
              <a:t>. Какое значение в результате появиться в ячейке </a:t>
            </a:r>
            <a:r>
              <a:rPr lang="en-US" dirty="0" smtClean="0"/>
              <a:t>D2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Упражнения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364"/>
                <a:gridCol w="1597280"/>
                <a:gridCol w="1571636"/>
                <a:gridCol w="1571636"/>
                <a:gridCol w="2857520"/>
              </a:tblGrid>
              <a:tr h="666755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4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-1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=</a:t>
                      </a:r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C1*$B$1+2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-6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-2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4000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0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3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-5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43702" y="385762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5"/>
            <a:ext cx="8715436" cy="1714511"/>
          </a:xfrm>
        </p:spPr>
        <p:txBody>
          <a:bodyPr/>
          <a:lstStyle/>
          <a:p>
            <a:r>
              <a:rPr lang="ru-RU" dirty="0" smtClean="0"/>
              <a:t>В ячейку </a:t>
            </a:r>
            <a:r>
              <a:rPr lang="en-US" dirty="0" smtClean="0"/>
              <a:t>D1 </a:t>
            </a:r>
            <a:r>
              <a:rPr lang="ru-RU" dirty="0" smtClean="0"/>
              <a:t>введена формула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r>
              <a:rPr lang="en-US" dirty="0" smtClean="0"/>
              <a:t>C1*$B$1*A2</a:t>
            </a:r>
            <a:r>
              <a:rPr lang="ru-RU" dirty="0" smtClean="0"/>
              <a:t>, а затем скопирована в ячейку </a:t>
            </a:r>
            <a:r>
              <a:rPr lang="en-US" dirty="0" smtClean="0"/>
              <a:t>D</a:t>
            </a:r>
            <a:r>
              <a:rPr lang="ru-RU" dirty="0" smtClean="0"/>
              <a:t>3. Какое значение в результате появиться в ячейке </a:t>
            </a:r>
            <a:r>
              <a:rPr lang="en-US" dirty="0" smtClean="0"/>
              <a:t>D3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Упражнения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15436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7364"/>
                <a:gridCol w="1382966"/>
                <a:gridCol w="1428760"/>
                <a:gridCol w="1428760"/>
                <a:gridCol w="3357586"/>
              </a:tblGrid>
              <a:tr h="666755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3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2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0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=</a:t>
                      </a:r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C1*$B$1*A2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4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-2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000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4000" kern="1200" dirty="0" smtClean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8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00CC"/>
                          </a:solidFill>
                        </a:rPr>
                        <a:t>-1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6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0000CC"/>
                          </a:solidFill>
                        </a:rPr>
                        <a:t>4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smtClean="0">
                          <a:solidFill>
                            <a:srgbClr val="0000CC"/>
                          </a:solidFill>
                        </a:rPr>
                        <a:t>-7</a:t>
                      </a:r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15140" y="457200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928670"/>
          <a:ext cx="8715436" cy="57150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09478"/>
                <a:gridCol w="7305958"/>
              </a:tblGrid>
              <a:tr h="3270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Варианты заданий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Вариант 1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Построить таблицу расчёта оплаты за электроэнергию по показаниям счетчика. Стоимость одного 1 </a:t>
                      </a:r>
                      <a:r>
                        <a:rPr lang="ru-RU" sz="1400" dirty="0" err="1"/>
                        <a:t>кВТ-часа</a:t>
                      </a:r>
                      <a:r>
                        <a:rPr lang="ru-RU" sz="1400" dirty="0"/>
                        <a:t> 1,92 </a:t>
                      </a:r>
                      <a:r>
                        <a:rPr lang="ru-RU" sz="1400" dirty="0" err="1"/>
                        <a:t>руб</a:t>
                      </a:r>
                      <a:r>
                        <a:rPr lang="ru-RU" sz="1400" dirty="0"/>
                        <a:t>; показания счётчика выбрать самостоятельно. Таблицу заполнить на 10 значений.  В качестве абсолютного адреса ячейки использовать ячейку со стоимостью 1 кВт – часа. Найти сумму затраченных средств за указанный период.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/>
                </a:tc>
              </a:tr>
              <a:tr h="107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Вариант 2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Построить таблицу расчёта оплаты труда по количеству изготавливаемых деталей. За изготовление одной детали рабочий получает 2,75 руб. Таблицу заполнить для 10 рабочих. В качестве абсолютного адреса  ячейки использовать ячейку со стоимостью изготовления одной детали. Найти сумму выплаты для всех 10 рабочих.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/>
                </a:tc>
              </a:tr>
              <a:tr h="107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Вариант 3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Построить таблицу расчёта  оплаты за водоснабжение по значениям показаний счётчика. Стоимость воды 21,87 руб; показания счётчика выбрать самостоятельно. Таблицу заполнить для 10 значений. В качестве абсолютного адреса использовать ячейку со стоимостью воды. Найти сумму затраченных средств за указанный период.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/>
                </a:tc>
              </a:tr>
              <a:tr h="107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Вариант 4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/>
                        <a:t>На предприятии почасовая оплата труда. 1 час работы оценивается в 127,87 руб. Сколько заработает работник предприятия за отработанные дни? Таблицу заполнить для 10 работников. Кол-во отработанных дней и часов выбрать самостоятельно. В качестве абсолютного адреса использовать ячейку с оплатой 1 часа работы. Найти сумму выплаты для всех 10 рабочих.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/>
                </a:tc>
              </a:tr>
              <a:tr h="1077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Вариант 5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Построить таблицу расчёта выручки за день от продажи капусты на торговых точках. Стоимость капусты 11,34 руб. Таблицу заполнить для 10 торговых точек. Кол-во поставленных овощей и остаток на конец дня выбрать самостоятельно. В качестве абсолютного адреса использовать ячейку со стоимостью капусты. Найти суммарную выручку за весь день.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472" marR="57472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15001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/>
              <a:t>В однотипных формулах могут быть использованы разные ссылки. Вид ссылки зависит от решаемой задачи.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00306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Виды ссылок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Относительная </a:t>
            </a:r>
            <a:r>
              <a:rPr lang="ru-RU" sz="3600" dirty="0" smtClean="0">
                <a:solidFill>
                  <a:srgbClr val="7030A0"/>
                </a:solidFill>
              </a:rPr>
              <a:t>(используется по умолчанию).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Абсолютная.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Смешанная</a:t>
            </a:r>
            <a:endParaRPr lang="en-US" sz="3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Относительная ссылка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78581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0000"/>
                </a:solidFill>
              </a:rPr>
              <a:t>Автоматически изменяется </a:t>
            </a:r>
            <a:r>
              <a:rPr lang="ru-RU" sz="4000" dirty="0" smtClean="0"/>
              <a:t>при копировании формулы.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4000" dirty="0" smtClean="0"/>
              <a:t>Используется в формуле в том случае, когда она должна изменяться после копирования.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4000" dirty="0" smtClean="0"/>
              <a:t>Пример обозначения: </a:t>
            </a:r>
            <a:r>
              <a:rPr lang="en-US" sz="4000" b="1" dirty="0" smtClean="0">
                <a:solidFill>
                  <a:srgbClr val="0000CC"/>
                </a:solidFill>
              </a:rPr>
              <a:t>A1    F4    H7</a:t>
            </a:r>
            <a:endParaRPr lang="ru-RU" sz="40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50112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400" b="1" dirty="0" smtClean="0">
                <a:solidFill>
                  <a:srgbClr val="FF0000"/>
                </a:solidFill>
              </a:rPr>
              <a:t>Правило относительной ориентации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indent="633413" algn="just">
              <a:spcBef>
                <a:spcPts val="600"/>
              </a:spcBef>
              <a:spcAft>
                <a:spcPts val="600"/>
              </a:spcAft>
            </a:pPr>
            <a:r>
              <a:rPr lang="ru-RU" sz="4000" dirty="0" smtClean="0">
                <a:solidFill>
                  <a:srgbClr val="0000CC"/>
                </a:solidFill>
              </a:rPr>
              <a:t>Относительные ссылки в формуле определяют взаимное расположение соответствующих ячеек с исходными данными и ячейки, где хранится результат вычисления.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1643042" y="1571612"/>
            <a:ext cx="4501388" cy="2643206"/>
            <a:chOff x="1643042" y="1571612"/>
            <a:chExt cx="4501388" cy="264320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2000264"/>
                <a:gridCol w="1785952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1643042" y="2786058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2000264"/>
                <a:gridCol w="1785952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1643042" y="3714752"/>
            <a:ext cx="4501388" cy="2643206"/>
            <a:chOff x="1643042" y="1571612"/>
            <a:chExt cx="4501388" cy="2643206"/>
          </a:xfrm>
        </p:grpSpPr>
        <p:grpSp>
          <p:nvGrpSpPr>
            <p:cNvPr id="3" name="Группа 30"/>
            <p:cNvGrpSpPr/>
            <p:nvPr/>
          </p:nvGrpSpPr>
          <p:grpSpPr>
            <a:xfrm>
              <a:off x="1643042" y="1571612"/>
              <a:ext cx="4501388" cy="1000926"/>
              <a:chOff x="1571604" y="1643050"/>
              <a:chExt cx="4501388" cy="100092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571604" y="1643050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3" name="Прямая соединительная линия 22"/>
              <p:cNvCxnSpPr>
                <a:stCxn id="6" idx="3"/>
              </p:cNvCxnSpPr>
              <p:nvPr/>
            </p:nvCxnSpPr>
            <p:spPr>
              <a:xfrm>
                <a:off x="3000364" y="1821645"/>
                <a:ext cx="3071834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 rot="5400000">
                <a:off x="5679289" y="2250273"/>
                <a:ext cx="785818" cy="1588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31"/>
            <p:cNvGrpSpPr/>
            <p:nvPr/>
          </p:nvGrpSpPr>
          <p:grpSpPr>
            <a:xfrm>
              <a:off x="3500430" y="3214686"/>
              <a:ext cx="2571768" cy="1000132"/>
              <a:chOff x="3428992" y="3286124"/>
              <a:chExt cx="2571768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3428992" y="3929066"/>
                <a:ext cx="1428760" cy="35719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единительная линия 28"/>
              <p:cNvCxnSpPr/>
              <p:nvPr/>
            </p:nvCxnSpPr>
            <p:spPr>
              <a:xfrm flipV="1">
                <a:off x="4857752" y="4072735"/>
                <a:ext cx="1142713" cy="35719"/>
              </a:xfrm>
              <a:prstGeom prst="line">
                <a:avLst/>
              </a:prstGeom>
              <a:ln w="571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rot="16200000" flipV="1">
                <a:off x="5607556" y="3678737"/>
                <a:ext cx="785818" cy="591"/>
              </a:xfrm>
              <a:prstGeom prst="straightConnector1">
                <a:avLst/>
              </a:prstGeom>
              <a:ln w="571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Прямая соединительная линия 20"/>
            <p:cNvCxnSpPr>
              <a:stCxn id="6" idx="2"/>
              <a:endCxn id="7" idx="0"/>
            </p:cNvCxnSpPr>
            <p:nvPr/>
          </p:nvCxnSpPr>
          <p:spPr>
            <a:xfrm rot="16200000" flipH="1">
              <a:off x="2321703" y="1964521"/>
              <a:ext cx="1928826" cy="1857388"/>
            </a:xfrm>
            <a:prstGeom prst="line">
              <a:avLst/>
            </a:prstGeom>
            <a:ln w="571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14290"/>
          <a:ext cx="8572560" cy="642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/>
                <a:gridCol w="1928826"/>
                <a:gridCol w="1928826"/>
                <a:gridCol w="2000264"/>
                <a:gridCol w="1785952"/>
              </a:tblGrid>
              <a:tr h="1033153">
                <a:tc>
                  <a:txBody>
                    <a:bodyPr/>
                    <a:lstStyle/>
                    <a:p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5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65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6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=A1+B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7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=А2+В4</a:t>
                      </a:r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8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=А3+В5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5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FF9933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FF993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60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6000" b="1" kern="1200" dirty="0">
                        <a:solidFill>
                          <a:srgbClr val="FF99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1324</Words>
  <Application>Microsoft Office PowerPoint</Application>
  <PresentationFormat>Экран (4:3)</PresentationFormat>
  <Paragraphs>586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1_Тема Office</vt:lpstr>
      <vt:lpstr>2_Тема Office</vt:lpstr>
      <vt:lpstr>ОТНОСИТЕЛЬНАЯ И АБСОЛЮТНАЯ  АДРЕСАЦИЯ</vt:lpstr>
      <vt:lpstr>Слайд 2</vt:lpstr>
      <vt:lpstr>Однотипные формулы</vt:lpstr>
      <vt:lpstr>Слайд 4</vt:lpstr>
      <vt:lpstr>Относительная ссылка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Абсолютная  ссылка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Смешанная  ссылка «замораживание столбца» </vt:lpstr>
      <vt:lpstr>Слайд 23</vt:lpstr>
      <vt:lpstr>Слайд 24</vt:lpstr>
      <vt:lpstr>Слайд 25</vt:lpstr>
      <vt:lpstr>Смешанная  ссылка «замораживание строки» </vt:lpstr>
      <vt:lpstr>Слайд 27</vt:lpstr>
      <vt:lpstr>Слайд 28</vt:lpstr>
      <vt:lpstr>Слайд 29</vt:lpstr>
      <vt:lpstr>Упражнения</vt:lpstr>
      <vt:lpstr>Упражнения</vt:lpstr>
      <vt:lpstr>Упражнения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ОТНОСИТЕЛЬНАЯ И АБСОЛЮТНАЯ  АДРЕСАЦИЯ</dc:title>
  <dc:creator>Дом</dc:creator>
  <cp:lastModifiedBy>Токов</cp:lastModifiedBy>
  <cp:revision>77</cp:revision>
  <dcterms:created xsi:type="dcterms:W3CDTF">2010-01-24T07:45:07Z</dcterms:created>
  <dcterms:modified xsi:type="dcterms:W3CDTF">2010-12-04T20:24:08Z</dcterms:modified>
</cp:coreProperties>
</file>