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73" r:id="rId4"/>
    <p:sldId id="274" r:id="rId5"/>
    <p:sldId id="258" r:id="rId6"/>
    <p:sldId id="259" r:id="rId7"/>
    <p:sldId id="265" r:id="rId8"/>
    <p:sldId id="275" r:id="rId9"/>
    <p:sldId id="285" r:id="rId10"/>
    <p:sldId id="264" r:id="rId11"/>
    <p:sldId id="280" r:id="rId12"/>
    <p:sldId id="276" r:id="rId13"/>
    <p:sldId id="288" r:id="rId14"/>
    <p:sldId id="289" r:id="rId15"/>
    <p:sldId id="277" r:id="rId16"/>
    <p:sldId id="268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FADD3-7469-4139-BEF5-D1DDB363C925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C954E-0C4C-4A1D-88C5-E648EF884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1D7117-1699-4950-91DE-90DDDBDB7F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7BBD5E-151D-4DA4-8CA0-C236431A69E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C6C5-E624-47CE-95CF-365FB8D63479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4F48-9D59-4A83-A6DD-30D8ABBD4F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C6C5-E624-47CE-95CF-365FB8D63479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4F48-9D59-4A83-A6DD-30D8ABBD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C6C5-E624-47CE-95CF-365FB8D63479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4F48-9D59-4A83-A6DD-30D8ABBD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C6C5-E624-47CE-95CF-365FB8D63479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4F48-9D59-4A83-A6DD-30D8ABBD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C6C5-E624-47CE-95CF-365FB8D63479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9A24F48-9D59-4A83-A6DD-30D8ABBD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C6C5-E624-47CE-95CF-365FB8D63479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4F48-9D59-4A83-A6DD-30D8ABBD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C6C5-E624-47CE-95CF-365FB8D63479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4F48-9D59-4A83-A6DD-30D8ABBD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C6C5-E624-47CE-95CF-365FB8D63479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4F48-9D59-4A83-A6DD-30D8ABBD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C6C5-E624-47CE-95CF-365FB8D63479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4F48-9D59-4A83-A6DD-30D8ABBD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C6C5-E624-47CE-95CF-365FB8D63479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4F48-9D59-4A83-A6DD-30D8ABBD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C6C5-E624-47CE-95CF-365FB8D63479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4F48-9D59-4A83-A6DD-30D8ABBD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0CC6C5-E624-47CE-95CF-365FB8D63479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A24F48-9D59-4A83-A6DD-30D8ABBD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8101042" cy="2071701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Предупреждение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пожара в быту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886200"/>
            <a:ext cx="7129490" cy="2400320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«Огонь не гаснет от того, что от него зажгут другой…»</a:t>
            </a:r>
          </a:p>
          <a:p>
            <a:endParaRPr lang="ru-RU" dirty="0" smtClean="0"/>
          </a:p>
          <a:p>
            <a:endParaRPr lang="ru-RU" dirty="0"/>
          </a:p>
          <a:p>
            <a:pPr algn="l"/>
            <a:r>
              <a:rPr lang="ru-RU" dirty="0" smtClean="0"/>
              <a:t>Учитель начальных классов </a:t>
            </a:r>
          </a:p>
          <a:p>
            <a:pPr algn="l"/>
            <a:r>
              <a:rPr lang="ru-RU" dirty="0" smtClean="0"/>
              <a:t>МАОУ «СОШ №38» города </a:t>
            </a:r>
          </a:p>
          <a:p>
            <a:pPr algn="l"/>
            <a:r>
              <a:rPr lang="ru-RU" dirty="0" smtClean="0"/>
              <a:t>Набережные Челны Республики Татарстан.</a:t>
            </a:r>
          </a:p>
          <a:p>
            <a:endParaRPr lang="ru-RU" dirty="0" smtClean="0"/>
          </a:p>
          <a:p>
            <a:r>
              <a:rPr lang="ru-RU" dirty="0" smtClean="0"/>
              <a:t>2010 год</a:t>
            </a:r>
            <a:endParaRPr lang="ru-RU" dirty="0"/>
          </a:p>
        </p:txBody>
      </p:sp>
      <p:pic>
        <p:nvPicPr>
          <p:cNvPr id="5" name="Рисунок 4" descr="IMG_5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572260" y="500071"/>
            <a:ext cx="3071807" cy="207166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14612" cy="1928802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Тлением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называют беспламенное горение материала. Обычно оно распознаётся по появлению дыма. Например, обычная тряпка, спичка или провод могут некоторое время пролежать, не загораясь, но медленно тлея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67151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1" descr="пож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3214688"/>
            <a:ext cx="35004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8800" smtClean="0">
                <a:solidFill>
                  <a:srgbClr val="FF0000"/>
                </a:solidFill>
              </a:rPr>
              <a:t>01</a:t>
            </a:r>
            <a:endParaRPr lang="ru-RU" sz="88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38"/>
            <a:ext cx="4429125" cy="5643562"/>
          </a:xfrm>
          <a:solidFill>
            <a:srgbClr val="00B0F0"/>
          </a:solidFill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dirty="0" smtClean="0"/>
              <a:t>       </a:t>
            </a:r>
            <a:r>
              <a:rPr lang="ru-RU" sz="4000" dirty="0" smtClean="0">
                <a:solidFill>
                  <a:srgbClr val="FFFF00"/>
                </a:solidFill>
              </a:rPr>
              <a:t>Известно что без пожарной охраны не может существовать ни одно государство, ни один город поселок, любой населенный пункт. Пожар для любого из нас - это страшная беда. И в этот момент самый нужный человек на свете - это пожарный.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4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/>
              <a:t>     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Наш телефонный номер </a:t>
            </a:r>
            <a:r>
              <a:rPr lang="ru-RU" sz="4000" b="1" dirty="0" smtClean="0">
                <a:solidFill>
                  <a:srgbClr val="FF0000"/>
                </a:solidFill>
              </a:rPr>
              <a:t>01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	 Не зря он самый первый в 				списке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     Но дай вам Бог чтоб этот 				телефон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	 Ни разу не понадобился в 				жизни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5365" name="Picture 9" descr="Безым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2000" contrast="24000"/>
          </a:blip>
          <a:srcRect/>
          <a:stretch>
            <a:fillRect/>
          </a:stretch>
        </p:blipFill>
        <p:spPr>
          <a:xfrm>
            <a:off x="4429125" y="1214438"/>
            <a:ext cx="3143250" cy="31432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63"/>
          </a:xfrm>
          <a:ln>
            <a:solidFill>
              <a:srgbClr val="FF66FF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Основные  причины</a:t>
            </a:r>
            <a:br>
              <a:rPr lang="ru-RU" sz="6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6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пожара  в  доме:</a:t>
            </a: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2143125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FFFF00"/>
                </a:solidFill>
                <a:latin typeface="Calibri" pitchFamily="34" charset="0"/>
              </a:rPr>
              <a:t>Неправильное обращение с электробытовыми приборами;</a:t>
            </a:r>
          </a:p>
          <a:p>
            <a:r>
              <a:rPr lang="ru-RU" sz="4800" b="1" i="1">
                <a:solidFill>
                  <a:srgbClr val="FFFF00"/>
                </a:solidFill>
                <a:latin typeface="Calibri" pitchFamily="34" charset="0"/>
              </a:rPr>
              <a:t>Неисправная электропроводка;</a:t>
            </a:r>
          </a:p>
          <a:p>
            <a:r>
              <a:rPr lang="ru-RU" sz="4800" b="1" i="1">
                <a:solidFill>
                  <a:srgbClr val="FFFF00"/>
                </a:solidFill>
                <a:latin typeface="Calibri" pitchFamily="34" charset="0"/>
              </a:rPr>
              <a:t>Возгорание телевизора;</a:t>
            </a:r>
          </a:p>
          <a:p>
            <a:r>
              <a:rPr lang="ru-RU" sz="4800" b="1" i="1">
                <a:solidFill>
                  <a:srgbClr val="FFFF00"/>
                </a:solidFill>
                <a:latin typeface="Calibri" pitchFamily="34" charset="0"/>
              </a:rPr>
              <a:t>Утечка газа;</a:t>
            </a:r>
          </a:p>
          <a:p>
            <a:r>
              <a:rPr lang="ru-RU" sz="4800" b="1" i="1">
                <a:solidFill>
                  <a:srgbClr val="FFFF00"/>
                </a:solidFill>
                <a:latin typeface="Calibri" pitchFamily="34" charset="0"/>
              </a:rPr>
              <a:t>Детские шалости.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C000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B0F0"/>
                </a:solidFill>
              </a:rPr>
              <a:t>Если выйти из помещения невозможно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171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29125" y="857250"/>
            <a:ext cx="3071813" cy="3286125"/>
          </a:xfrm>
        </p:spPr>
      </p:pic>
      <p:pic>
        <p:nvPicPr>
          <p:cNvPr id="7172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929063"/>
            <a:ext cx="36433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857250"/>
            <a:ext cx="44291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C000"/>
                </a:solidFill>
                <a:latin typeface="Calibri" pitchFamily="34" charset="0"/>
              </a:rPr>
              <a:t>Оцени обстановку, убедись в наличии опасности и определи откуда она исходит;</a:t>
            </a:r>
          </a:p>
          <a:p>
            <a:r>
              <a:rPr lang="ru-RU" sz="2400" b="1">
                <a:solidFill>
                  <a:srgbClr val="FFC000"/>
                </a:solidFill>
                <a:latin typeface="Calibri" pitchFamily="34" charset="0"/>
              </a:rPr>
              <a:t>Вызови пожарную охрану по телефону 01;</a:t>
            </a:r>
          </a:p>
          <a:p>
            <a:r>
              <a:rPr lang="ru-RU" sz="2400" b="1">
                <a:solidFill>
                  <a:srgbClr val="FFC000"/>
                </a:solidFill>
                <a:latin typeface="Calibri" pitchFamily="34" charset="0"/>
              </a:rPr>
              <a:t>Сообщи о пожаре соседям, отключи газ, электроэнергию, по возможности закрой окна и двери;</a:t>
            </a:r>
          </a:p>
          <a:p>
            <a:r>
              <a:rPr lang="ru-RU" sz="2400" b="1">
                <a:solidFill>
                  <a:srgbClr val="FFC000"/>
                </a:solidFill>
                <a:latin typeface="Calibri" pitchFamily="34" charset="0"/>
              </a:rPr>
              <a:t>Немедленно покинь помещение, иди в сторону  противоположную пожара;</a:t>
            </a:r>
          </a:p>
          <a:p>
            <a:r>
              <a:rPr lang="ru-RU" sz="2400" b="1">
                <a:solidFill>
                  <a:srgbClr val="FFC000"/>
                </a:solidFill>
                <a:latin typeface="Calibri" pitchFamily="34" charset="0"/>
              </a:rPr>
              <a:t>Двигайся к выходу или в сторону не задымленной лестничной клетки.</a:t>
            </a:r>
          </a:p>
        </p:txBody>
      </p:sp>
    </p:spTree>
  </p:cSld>
  <p:clrMapOvr>
    <a:masterClrMapping/>
  </p:clrMapOvr>
  <p:transition spd="slow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F0"/>
                </a:solidFill>
              </a:rPr>
              <a:t>При выходе через задымлённый коридор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428750"/>
            <a:ext cx="3571875" cy="5429250"/>
          </a:xfrm>
        </p:spPr>
        <p:txBody>
          <a:bodyPr/>
          <a:lstStyle/>
          <a:p>
            <a:pPr eaLnBrk="1" hangingPunct="1"/>
            <a:r>
              <a:rPr lang="ru-RU" b="1" smtClean="0"/>
              <a:t>Накройся мокрой  плотной тканью, полотенцем, одеялом;</a:t>
            </a:r>
          </a:p>
          <a:p>
            <a:pPr eaLnBrk="1" hangingPunct="1"/>
            <a:r>
              <a:rPr lang="ru-RU" b="1" smtClean="0"/>
              <a:t>Дыши через мокрые носовой платок, ткань, одежду;</a:t>
            </a:r>
          </a:p>
          <a:p>
            <a:pPr eaLnBrk="1" hangingPunct="1"/>
            <a:r>
              <a:rPr lang="ru-RU" b="1" smtClean="0"/>
              <a:t>Двигайся к выходу пригнувшись или ползком- внизу дыма меньше.</a:t>
            </a:r>
          </a:p>
          <a:p>
            <a:pPr eaLnBrk="1" hangingPunct="1"/>
            <a:endParaRPr lang="ru-RU" smtClean="0"/>
          </a:p>
        </p:txBody>
      </p:sp>
      <p:pic>
        <p:nvPicPr>
          <p:cNvPr id="819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29000" y="1428750"/>
            <a:ext cx="5715000" cy="5429250"/>
          </a:xfrm>
        </p:spPr>
      </p:pic>
    </p:spTree>
  </p:cSld>
  <p:clrMapOvr>
    <a:masterClrMapping/>
  </p:clrMapOvr>
  <p:transition spd="slow">
    <p:comb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00B050"/>
          </a:solidFill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FF00"/>
                </a:solidFill>
              </a:rPr>
              <a:t>При пожаре в доме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214438"/>
            <a:ext cx="4500563" cy="56435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Вернись, плотно закрой входную дверь;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Дверные щели и вентиляционные отверстия заткни мокрыми тряпками;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Подавай сигналы спасателям через окно куском яркой ткани или фонариком;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При задымление помещения или повышении температуры выйди на балкон, плотно закрой за собой дверь.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15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214438"/>
            <a:ext cx="4572000" cy="5072062"/>
          </a:xfrm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340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357562"/>
            <a:ext cx="585788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714356"/>
            <a:ext cx="7858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ahoma" pitchFamily="34" charset="0"/>
              </a:rPr>
              <a:t>Помни!!!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ahoma" pitchFamily="34" charset="0"/>
              </a:rPr>
              <a:t>Огонь ошибок не прощает </a:t>
            </a:r>
            <a:endParaRPr lang="ru-RU" sz="54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Никогда и нигде не играй со спичками.</a:t>
            </a:r>
          </a:p>
          <a:p>
            <a:r>
              <a:rPr lang="ru-RU" dirty="0" smtClean="0"/>
              <a:t>2. Не зажигай самостоятельно газовую плиту и печь.</a:t>
            </a:r>
          </a:p>
          <a:p>
            <a:r>
              <a:rPr lang="ru-RU" dirty="0" smtClean="0"/>
              <a:t>3. Не оставляй без присмотра утюг и электроприборы.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15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2"/>
          <p:cNvSpPr>
            <a:spLocks noGrp="1"/>
          </p:cNvSpPr>
          <p:nvPr>
            <p:ph type="title"/>
          </p:nvPr>
        </p:nvSpPr>
        <p:spPr>
          <a:xfrm rot="21162506">
            <a:off x="785813" y="3071813"/>
            <a:ext cx="67151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Материальные убытки исчисляются астрономическими цифрами от 50 до 100 миллиардов долларов в год, и эти цифры постоянно растут.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601188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 год: </a:t>
            </a:r>
            <a:r>
              <a:rPr lang="ru-RU" sz="3200" dirty="0" smtClean="0"/>
              <a:t>218тысяч 570 пожаров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Погибли: </a:t>
            </a:r>
            <a:r>
              <a:rPr lang="ru-RU" sz="3200" dirty="0" smtClean="0"/>
              <a:t>17 тысяч 65 человек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Получили травмы: </a:t>
            </a:r>
            <a:r>
              <a:rPr lang="ru-RU" sz="3200" dirty="0" smtClean="0"/>
              <a:t>13 тысяч 379 человек.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Ежедневно: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происходило 599 </a:t>
            </a:r>
            <a:r>
              <a:rPr lang="ru-RU" sz="3200" dirty="0" smtClean="0">
                <a:solidFill>
                  <a:srgbClr val="FF0000"/>
                </a:solidFill>
              </a:rPr>
              <a:t>пожаров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погибло</a:t>
            </a:r>
            <a:r>
              <a:rPr lang="ru-RU" sz="3200" dirty="0" smtClean="0"/>
              <a:t> 47 человек.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Получали травмы </a:t>
            </a:r>
            <a:r>
              <a:rPr lang="ru-RU" sz="3200" dirty="0" smtClean="0"/>
              <a:t>37 человек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Уничтожались</a:t>
            </a:r>
            <a:r>
              <a:rPr lang="ru-RU" sz="3200" dirty="0" smtClean="0"/>
              <a:t> 186 строений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Материальный ущерб </a:t>
            </a:r>
            <a:r>
              <a:rPr lang="ru-RU" sz="3200" dirty="0" smtClean="0"/>
              <a:t>21 миллион рублей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786313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тушении пожаров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9220" name="Picture 9" descr="Безымя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4857750" y="0"/>
            <a:ext cx="42862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1" descr="пожа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214688"/>
            <a:ext cx="435768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firu04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/>
          <a:stretch>
            <a:fillRect/>
          </a:stretch>
        </p:blipFill>
        <p:spPr bwMode="auto">
          <a:xfrm>
            <a:off x="0" y="1143000"/>
            <a:ext cx="4857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43600" cy="407194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076" name="Рисунок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928934"/>
            <a:ext cx="6715140" cy="36433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715008" cy="3571876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857496"/>
            <a:ext cx="671514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57232"/>
            <a:ext cx="421484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37862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iru04"/>
          <p:cNvPicPr>
            <a:picLocks noChangeAspect="1" noChangeArrowheads="1"/>
          </p:cNvPicPr>
          <p:nvPr/>
        </p:nvPicPr>
        <p:blipFill>
          <a:blip r:embed="rId5">
            <a:lum bright="-6000" contrast="12000"/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2875" y="285750"/>
            <a:ext cx="8715375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atin typeface="Tahoma" pitchFamily="34" charset="0"/>
              </a:rPr>
              <a:t>Пожар</a:t>
            </a:r>
            <a:r>
              <a:rPr lang="ru-RU" sz="4000" dirty="0">
                <a:latin typeface="Tahoma" pitchFamily="34" charset="0"/>
              </a:rPr>
              <a:t> – это неконтролируемый процесс, сопровождающийся уничтожением материальных ценностей и создающий опасность жизни и здоровью людей.</a:t>
            </a:r>
          </a:p>
          <a:p>
            <a:pPr algn="ctr"/>
            <a:r>
              <a:rPr lang="ru-RU" sz="4000" dirty="0">
                <a:latin typeface="Tahoma" pitchFamily="34" charset="0"/>
              </a:rPr>
              <a:t>От твоих правильных действий по тушению пожара зависит твоя жизнь и жизнь окружающих тебя людей! 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290"/>
            <a:ext cx="4357686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1"/>
            <a:ext cx="4000528" cy="542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364</TotalTime>
  <Words>342</Words>
  <Application>Microsoft Office PowerPoint</Application>
  <PresentationFormat>Экран (4:3)</PresentationFormat>
  <Paragraphs>51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Предупреждение  пожара в быту</vt:lpstr>
      <vt:lpstr>Материальные убытки исчисляются астрономическими цифрами от 50 до 100 миллиардов долларов в год, и эти цифры постоянно растут.</vt:lpstr>
      <vt:lpstr>За год: 218тысяч 570 пожаров Погибли: 17 тысяч 65 человек Получили травмы: 13 тысяч 379 человек. Ежедневно: происходило 599 пожаров погибло 47 человек. Получали травмы 37 человек Уничтожались 186 строений Материальный ущерб 21 миллион рублей.</vt:lpstr>
      <vt:lpstr>тушении пожаров</vt:lpstr>
      <vt:lpstr>Слайд 5</vt:lpstr>
      <vt:lpstr>Слайд 6</vt:lpstr>
      <vt:lpstr>Слайд 7</vt:lpstr>
      <vt:lpstr>Слайд 8</vt:lpstr>
      <vt:lpstr>Слайд 9</vt:lpstr>
      <vt:lpstr>  Тлением называют беспламенное горение материала. Обычно оно распознаётся по появлению дыма. Например, обычная тряпка, спичка или провод могут некоторое время пролежать, не загораясь, но медленно тлея</vt:lpstr>
      <vt:lpstr>01</vt:lpstr>
      <vt:lpstr>Основные  причины пожара  в  доме: </vt:lpstr>
      <vt:lpstr>Если выйти из помещения невозможно</vt:lpstr>
      <vt:lpstr> При выходе через задымлённый коридор </vt:lpstr>
      <vt:lpstr>При пожаре в доме</vt:lpstr>
      <vt:lpstr>Слайд 16</vt:lpstr>
      <vt:lpstr>Памятка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Предупреждение  пожара в быту</dc:title>
  <dc:creator>Admin</dc:creator>
  <cp:lastModifiedBy>Admin</cp:lastModifiedBy>
  <cp:revision>23</cp:revision>
  <dcterms:created xsi:type="dcterms:W3CDTF">2010-11-03T04:39:12Z</dcterms:created>
  <dcterms:modified xsi:type="dcterms:W3CDTF">2010-11-21T15:42:34Z</dcterms:modified>
</cp:coreProperties>
</file>