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tags/tag1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36" r:id="rId2"/>
  </p:sldMasterIdLst>
  <p:notesMasterIdLst>
    <p:notesMasterId r:id="rId32"/>
  </p:notesMasterIdLst>
  <p:sldIdLst>
    <p:sldId id="256" r:id="rId3"/>
    <p:sldId id="276" r:id="rId4"/>
    <p:sldId id="316" r:id="rId5"/>
    <p:sldId id="317" r:id="rId6"/>
    <p:sldId id="289" r:id="rId7"/>
    <p:sldId id="268" r:id="rId8"/>
    <p:sldId id="269" r:id="rId9"/>
    <p:sldId id="294" r:id="rId10"/>
    <p:sldId id="292" r:id="rId11"/>
    <p:sldId id="315" r:id="rId12"/>
    <p:sldId id="314" r:id="rId13"/>
    <p:sldId id="308" r:id="rId14"/>
    <p:sldId id="299" r:id="rId15"/>
    <p:sldId id="272" r:id="rId16"/>
    <p:sldId id="273" r:id="rId17"/>
    <p:sldId id="304" r:id="rId18"/>
    <p:sldId id="288" r:id="rId19"/>
    <p:sldId id="309" r:id="rId20"/>
    <p:sldId id="303" r:id="rId21"/>
    <p:sldId id="265" r:id="rId22"/>
    <p:sldId id="300" r:id="rId23"/>
    <p:sldId id="297" r:id="rId24"/>
    <p:sldId id="296" r:id="rId25"/>
    <p:sldId id="298" r:id="rId26"/>
    <p:sldId id="307" r:id="rId27"/>
    <p:sldId id="312" r:id="rId28"/>
    <p:sldId id="313" r:id="rId29"/>
    <p:sldId id="310" r:id="rId30"/>
    <p:sldId id="311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0000"/>
    <a:srgbClr val="99A4F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9771" autoAdjust="0"/>
  </p:normalViewPr>
  <p:slideViewPr>
    <p:cSldViewPr>
      <p:cViewPr varScale="1">
        <p:scale>
          <a:sx n="66" d="100"/>
          <a:sy n="66" d="100"/>
        </p:scale>
        <p:origin x="-6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FEBBF0C-5EB2-4011-BDA6-ADE6E89B8081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35EB770-6668-4AE6-9E99-EB2AD1AB7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7FA455-A935-4B21-BF0E-C6B5EAA01FC3}" type="slidenum">
              <a:rPr lang="ru-RU" smtClean="0">
                <a:latin typeface="Arial" charset="0"/>
              </a:rPr>
              <a:pPr/>
              <a:t>2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9D7F8D-115E-430A-9B7F-A5B99A62759D}" type="slidenum">
              <a:rPr lang="ru-RU" smtClean="0">
                <a:latin typeface="Arial" charset="0"/>
              </a:rPr>
              <a:pPr/>
              <a:t>7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AF3C98-4AB6-4B94-BF4A-89C6A82EB9B5}" type="slidenum">
              <a:rPr lang="ru-RU" smtClean="0">
                <a:latin typeface="Arial" charset="0"/>
              </a:rPr>
              <a:pPr/>
              <a:t>8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F105E-51C7-495C-96D9-E56D109F960E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8F33-442E-46A1-8E05-D3E42402E1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8FFC2-EDFC-476B-AC99-12D3F57FB4AB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39FEC-EDDF-4459-A3CF-8611AB5414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C03EE-5E8C-4A82-8C5D-B3CB9913BF2F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50013-5402-4137-A77B-19CA9BCC3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EAF0D-8EE8-435F-884C-7D1F56391415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590AC-DB8E-4922-8BFB-F6BCAEAD77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4997C-BC58-4E98-B230-856F2DC0AEEE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04C02-E2EA-4A10-9FBA-580A78A0B0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402A8-3620-42FE-92FA-7BC3436A2B9D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A3C39-7FC0-4121-B555-C0B7D91496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225C8-9E44-4682-89C5-5D63725F5436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9CDE7-670B-4E94-B0A0-20E46769D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67FD0-7BD9-4F47-8131-210CE9A92B2E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B504-C913-4185-A544-329F09A3FA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4448F-9DA1-4E0A-A3AE-1ED38771E499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35E3B-5C8B-4C62-8FA7-0215FC837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8A1B3-65AC-44AA-8D0E-069430AED0E9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235A6-3493-4528-947E-075FF7AE0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D7620-36F0-4D0B-BF86-49800129F2F0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AB598-F224-47B5-B645-E85045B12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6E77-F547-455E-B9EB-190F4AE6CBF2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7C09E-B2CD-4934-8D2D-4FBD7A261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7483-4EFB-4F4A-81CA-763A165E0DB8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41A09-4E09-46CE-8CCD-351EE44E5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B956A-1728-4D3B-BD83-E83519F8F7F0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EE7F0-8D05-42DE-8E0B-ADED3A42F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80F9B-E8B7-4F87-939A-E4CC7DFBB0FB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91392-1D3C-43D6-A410-7B758AF30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BFB20-72A4-4499-8875-4D36C90DD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1AA48-257E-4E76-91EF-2181DD410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03F12-677A-4EAF-A1AD-3EC48CDA98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01CFD-5ED3-4DD7-8E3B-24632E3A4700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DE1FB-AAED-405C-9AF7-C1C30EACA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B78E5-B92E-48AF-AFF9-E2771B98355B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EF0E7-CFD0-49CF-AC0F-F43F766C01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35A4-0B10-466C-A7E3-FD0903DCFFBE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EFB51-75D0-4270-A5FE-3DD210DDB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321EE-1FDB-49B4-B433-1F896612D8F8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F506E-F949-4E8A-858C-E171AE80D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D009E-83F9-4DE4-A705-0AA56ACC6C11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977FA-2436-4CF4-963E-7F9FEF255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DFA76-8D52-4498-B29D-59EA5893527A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EB892-A70C-478D-94C0-937C628E99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5BAB-A868-4DDD-A579-4385AB352D65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42482-3310-4544-B344-2A013AAE9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B600AD-34CB-47CA-B495-DC0480F90217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649070-6857-4CE7-815E-575E73C1B6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</p:sldLayoutIdLst>
  <p:transition spd="slow" advClick="0" advTm="3000"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2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5609690-1B34-4373-83CC-75DE14311C31}" type="datetimeFigureOut">
              <a:rPr lang="ru-RU"/>
              <a:pPr>
                <a:defRPr/>
              </a:pPr>
              <a:t>28.12.2010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F52368C-25D0-45C9-9292-6D1F24E725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19" r:id="rId1"/>
    <p:sldLayoutId id="2147484913" r:id="rId2"/>
    <p:sldLayoutId id="2147484920" r:id="rId3"/>
    <p:sldLayoutId id="2147484914" r:id="rId4"/>
    <p:sldLayoutId id="2147484921" r:id="rId5"/>
    <p:sldLayoutId id="2147484915" r:id="rId6"/>
    <p:sldLayoutId id="2147484916" r:id="rId7"/>
    <p:sldLayoutId id="2147484922" r:id="rId8"/>
    <p:sldLayoutId id="2147484923" r:id="rId9"/>
    <p:sldLayoutId id="2147484917" r:id="rId10"/>
    <p:sldLayoutId id="2147484918" r:id="rId11"/>
    <p:sldLayoutId id="2147484924" r:id="rId12"/>
    <p:sldLayoutId id="2147484925" r:id="rId13"/>
    <p:sldLayoutId id="2147484926" r:id="rId14"/>
  </p:sldLayoutIdLst>
  <p:transition spd="slow" advClick="0" advTm="3000">
    <p:wheel spokes="8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Звук с компакт-диска 16">
            <a:hlinkClick r:id="" action="ppaction://media"/>
          </p:cNvPr>
          <p:cNvPicPr>
            <a:picLocks noRot="1" noChangeAspect="1"/>
          </p:cNvPicPr>
          <p:nvPr>
            <a:audioCd>
              <a:st track="1"/>
              <a:end track="13" time="181"/>
            </a:audioCd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71600" y="357188"/>
            <a:ext cx="7772400" cy="1470025"/>
          </a:xfrm>
        </p:spPr>
        <p:txBody>
          <a:bodyPr/>
          <a:lstStyle/>
          <a:p>
            <a:pPr eaLnBrk="1" hangingPunct="1"/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</a:rPr>
              <a:t>Тема: </a:t>
            </a:r>
            <a:r>
              <a:rPr lang="ru-RU" sz="4800" dirty="0" smtClean="0">
                <a:solidFill>
                  <a:schemeClr val="bg1"/>
                </a:solidFill>
                <a:latin typeface="Monotype Corsiva" pitchFamily="66" charset="0"/>
              </a:rPr>
              <a:t> Бурятский орнамент </a:t>
            </a:r>
          </a:p>
        </p:txBody>
      </p:sp>
      <p:sp>
        <p:nvSpPr>
          <p:cNvPr id="1126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57313" y="3929063"/>
            <a:ext cx="7786687" cy="2928937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-500063" y="4143375"/>
            <a:ext cx="778668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ru-RU" sz="2800" u="sng" dirty="0"/>
              <a:t> </a:t>
            </a:r>
          </a:p>
          <a:p>
            <a:pPr algn="just">
              <a:spcBef>
                <a:spcPct val="20000"/>
              </a:spcBef>
              <a:defRPr/>
            </a:pPr>
            <a:r>
              <a:rPr lang="ru-RU" sz="2800" dirty="0"/>
              <a:t> </a:t>
            </a:r>
          </a:p>
          <a:p>
            <a:pPr algn="just">
              <a:spcBef>
                <a:spcPct val="20000"/>
              </a:spcBef>
              <a:defRPr/>
            </a:pPr>
            <a:endParaRPr lang="ru-RU" sz="2800" dirty="0">
              <a:latin typeface="+mn-lt"/>
            </a:endParaRPr>
          </a:p>
        </p:txBody>
      </p:sp>
      <p:pic>
        <p:nvPicPr>
          <p:cNvPr id="5" name="Рисунок 4" descr="_devu-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2143116"/>
            <a:ext cx="4357718" cy="4429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:\Черепаха\анимашки\птицы анимашки.files\9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4346" y="0"/>
            <a:ext cx="1990730" cy="1470763"/>
          </a:xfrm>
          <a:prstGeom prst="rect">
            <a:avLst/>
          </a:prstGeom>
          <a:noFill/>
        </p:spPr>
      </p:pic>
      <p:pic>
        <p:nvPicPr>
          <p:cNvPr id="8" name="Picture 2" descr="H:\Черепаха\анимашки\птицы анимашки.files\9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357950" y="4000504"/>
            <a:ext cx="1714512" cy="147076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Click="0" advTm="1475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52601E-6 C 0.06858 0.1718 0.13715 0.34359 0.16719 0.41272 C 0.19705 0.48162 0.16285 0.43376 0.17865 0.41272 C 0.19444 0.39168 0.24861 0.30682 0.26233 0.28578 " pathEditMode="relative" ptsTypes="aaaA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35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8" descr="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9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916" y="0"/>
            <a:ext cx="10429916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 descr="точечный рисунок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292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0290" name="Picture 2" descr="D:\Документы\Сашино\Учитель\Трафареты\4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07" b="57445"/>
          <a:stretch>
            <a:fillRect/>
          </a:stretch>
        </p:blipFill>
        <p:spPr bwMode="auto">
          <a:xfrm>
            <a:off x="357188" y="285750"/>
            <a:ext cx="850106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3" descr="D:\Документы\Сашино\Учитель\Трафареты\42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3921"/>
          <a:stretch>
            <a:fillRect/>
          </a:stretch>
        </p:blipFill>
        <p:spPr bwMode="auto">
          <a:xfrm>
            <a:off x="285720" y="5143512"/>
            <a:ext cx="8572560" cy="121444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Click="0" advTm="63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Picture 5" descr="2pred-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Прямоугольник 4"/>
          <p:cNvSpPr>
            <a:spLocks noChangeArrowheads="1"/>
          </p:cNvSpPr>
          <p:nvPr/>
        </p:nvSpPr>
        <p:spPr bwMode="auto">
          <a:xfrm>
            <a:off x="0" y="214313"/>
            <a:ext cx="9144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latin typeface="Times New Roman" pitchFamily="18" charset="0"/>
              </a:rPr>
              <a:t>Старообрядцы</a:t>
            </a:r>
            <a:r>
              <a:rPr lang="ru-RU" sz="2000"/>
              <a:t> – семейские – своеобразная группа русских, широко расселившаяся  по Забайкалью от Селенги до Амура. Переселившись  за Байкал более двухсот лет назад,  семейские принесли с собой и отчасти сохранили до сих пор быт , одежду и образ жизни.</a:t>
            </a:r>
          </a:p>
        </p:txBody>
      </p:sp>
    </p:spTree>
  </p:cSld>
  <p:clrMapOvr>
    <a:masterClrMapping/>
  </p:clrMapOvr>
  <p:transition spd="slow" advClick="0" advTm="2953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26"/>
          <p:cNvPicPr>
            <a:picLocks noChangeAspect="1" noChangeArrowheads="1"/>
          </p:cNvPicPr>
          <p:nvPr/>
        </p:nvPicPr>
        <p:blipFill>
          <a:blip r:embed="rId2"/>
          <a:srcRect t="67708" r="43616"/>
          <a:stretch>
            <a:fillRect/>
          </a:stretch>
        </p:blipFill>
        <p:spPr bwMode="auto">
          <a:xfrm>
            <a:off x="285750" y="214313"/>
            <a:ext cx="4762500" cy="6143645"/>
          </a:xfrm>
          <a:prstGeom prst="teardrop">
            <a:avLst/>
          </a:prstGeom>
          <a:ln w="57150" cmpd="dbl">
            <a:solidFill>
              <a:schemeClr val="tx1"/>
            </a:solidFill>
            <a:prstDash val="sysDot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3" name="Picture 5" descr="31"/>
          <p:cNvPicPr>
            <a:picLocks noChangeAspect="1" noChangeArrowheads="1"/>
          </p:cNvPicPr>
          <p:nvPr/>
        </p:nvPicPr>
        <p:blipFill>
          <a:blip r:embed="rId3"/>
          <a:srcRect t="12500" r="37741" b="58333"/>
          <a:stretch>
            <a:fillRect/>
          </a:stretch>
        </p:blipFill>
        <p:spPr bwMode="auto">
          <a:xfrm>
            <a:off x="5286375" y="357188"/>
            <a:ext cx="3451225" cy="2286000"/>
          </a:xfrm>
          <a:prstGeom prst="snip2DiagRect">
            <a:avLst/>
          </a:pr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20484" name="Picture 5" descr="20"/>
          <p:cNvPicPr>
            <a:picLocks noChangeAspect="1" noChangeArrowheads="1"/>
          </p:cNvPicPr>
          <p:nvPr/>
        </p:nvPicPr>
        <p:blipFill>
          <a:blip r:embed="rId4"/>
          <a:srcRect l="9232" t="57292" r="50998" b="5208"/>
          <a:stretch>
            <a:fillRect/>
          </a:stretch>
        </p:blipFill>
        <p:spPr bwMode="auto">
          <a:xfrm>
            <a:off x="5857875" y="2928938"/>
            <a:ext cx="2625725" cy="3500437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 advClick="0" advTm="2547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10"/>
          <p:cNvPicPr>
            <a:picLocks noChangeAspect="1" noChangeArrowheads="1"/>
          </p:cNvPicPr>
          <p:nvPr/>
        </p:nvPicPr>
        <p:blipFill>
          <a:blip r:embed="rId2"/>
          <a:srcRect t="46875" r="46071" b="25000"/>
          <a:stretch>
            <a:fillRect/>
          </a:stretch>
        </p:blipFill>
        <p:spPr bwMode="auto">
          <a:xfrm>
            <a:off x="357188" y="0"/>
            <a:ext cx="5326062" cy="5000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507" name="Picture 6" descr="13"/>
          <p:cNvPicPr>
            <a:picLocks noChangeAspect="1" noChangeArrowheads="1"/>
          </p:cNvPicPr>
          <p:nvPr/>
        </p:nvPicPr>
        <p:blipFill>
          <a:blip r:embed="rId3"/>
          <a:srcRect t="47917" r="3334"/>
          <a:stretch>
            <a:fillRect/>
          </a:stretch>
        </p:blipFill>
        <p:spPr bwMode="auto">
          <a:xfrm>
            <a:off x="6000750" y="3929066"/>
            <a:ext cx="2857500" cy="26034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508" name="Picture 5" descr="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BF2"/>
              </a:clrFrom>
              <a:clrTo>
                <a:srgbClr val="F8FBF2">
                  <a:alpha val="0"/>
                </a:srgbClr>
              </a:clrTo>
            </a:clrChange>
          </a:blip>
          <a:srcRect l="4813" t="65625" r="61296" b="9375"/>
          <a:stretch>
            <a:fillRect/>
          </a:stretch>
        </p:blipFill>
        <p:spPr bwMode="auto">
          <a:xfrm>
            <a:off x="357188" y="4500563"/>
            <a:ext cx="177958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4F9F5"/>
              </a:clrFrom>
              <a:clrTo>
                <a:srgbClr val="F4F9F5">
                  <a:alpha val="0"/>
                </a:srgbClr>
              </a:clrTo>
            </a:clrChange>
          </a:blip>
          <a:srcRect t="48958" r="65717" b="34375"/>
          <a:stretch>
            <a:fillRect/>
          </a:stretch>
        </p:blipFill>
        <p:spPr bwMode="auto">
          <a:xfrm>
            <a:off x="3000375" y="4714875"/>
            <a:ext cx="200025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 descr="1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</a:blip>
          <a:srcRect t="64584" r="64636"/>
          <a:stretch>
            <a:fillRect/>
          </a:stretch>
        </p:blipFill>
        <p:spPr bwMode="auto">
          <a:xfrm>
            <a:off x="5143504" y="0"/>
            <a:ext cx="3214688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765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4" descr="4ma-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00788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7" descr="1ma-1-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0"/>
            <a:ext cx="2855912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2286000" y="4286250"/>
            <a:ext cx="6858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    Прялка была не только орудием труда но и произведением искусства: чтобы скрасить тяжёлый труд, её украшали резьбой или росписью. Часто прялка была подарком: жених дарил прялку невесте, отец – дочери, муж – жене. Подарок каждый хотел сделать на радость и удивление. Тут творческая фантазия мастера не имела границ. Прялка становилась гордостью её владелицы, передавалась по наследству от матери к дочке, от бабушки к внучке.</a:t>
            </a:r>
          </a:p>
        </p:txBody>
      </p:sp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357188" y="4929188"/>
            <a:ext cx="1785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/>
              <a:t>Прялка</a:t>
            </a:r>
          </a:p>
        </p:txBody>
      </p:sp>
    </p:spTree>
  </p:cSld>
  <p:clrMapOvr>
    <a:masterClrMapping/>
  </p:clrMapOvr>
  <p:transition spd="slow" advClick="0" advTm="45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3" descr="P426032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7675" y="0"/>
            <a:ext cx="3328988" cy="4437063"/>
          </a:xfrm>
          <a:noFill/>
        </p:spPr>
      </p:pic>
      <p:pic>
        <p:nvPicPr>
          <p:cNvPr id="23555" name="Picture 11" descr="P42603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3327400" cy="4437063"/>
          </a:xfrm>
          <a:noFill/>
        </p:spPr>
      </p:pic>
      <p:pic>
        <p:nvPicPr>
          <p:cNvPr id="23556" name="Picture 7" descr="CIMG030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815013" y="0"/>
            <a:ext cx="3328987" cy="4437063"/>
          </a:xfrm>
          <a:noFill/>
        </p:spPr>
      </p:pic>
      <p:sp>
        <p:nvSpPr>
          <p:cNvPr id="23557" name="Text Box 17"/>
          <p:cNvSpPr txBox="1">
            <a:spLocks noChangeArrowheads="1"/>
          </p:cNvSpPr>
          <p:nvPr/>
        </p:nvSpPr>
        <p:spPr bwMode="auto">
          <a:xfrm>
            <a:off x="323850" y="4652963"/>
            <a:ext cx="86423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3558" name="Text Box 19"/>
          <p:cNvSpPr txBox="1">
            <a:spLocks noChangeArrowheads="1"/>
          </p:cNvSpPr>
          <p:nvPr/>
        </p:nvSpPr>
        <p:spPr bwMode="auto">
          <a:xfrm>
            <a:off x="250825" y="5300663"/>
            <a:ext cx="20891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/>
              <a:t>Растительный орнамент</a:t>
            </a:r>
          </a:p>
        </p:txBody>
      </p:sp>
      <p:sp>
        <p:nvSpPr>
          <p:cNvPr id="23559" name="Text Box 20"/>
          <p:cNvSpPr txBox="1">
            <a:spLocks noChangeArrowheads="1"/>
          </p:cNvSpPr>
          <p:nvPr/>
        </p:nvSpPr>
        <p:spPr bwMode="auto">
          <a:xfrm>
            <a:off x="2590800" y="4941888"/>
            <a:ext cx="6553200" cy="1465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     На Забайкальских прялках, кроме цветов-розеток рисовали тюльпаны, розочки, стручки, ягоды, листья. Растения не редко произрастают из вазонов. Фон прялок самый различный: тёмно-коричневый, красный, </a:t>
            </a:r>
            <a:r>
              <a:rPr lang="ru-RU" dirty="0" err="1"/>
              <a:t>голубой</a:t>
            </a:r>
            <a:r>
              <a:rPr lang="ru-RU" dirty="0"/>
              <a:t>, зелёный. </a:t>
            </a:r>
          </a:p>
        </p:txBody>
      </p:sp>
    </p:spTree>
  </p:cSld>
  <p:clrMapOvr>
    <a:masterClrMapping/>
  </p:clrMapOvr>
  <p:transition spd="slow" advClick="0" advTm="4125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P4260327"/>
          <p:cNvPicPr>
            <a:picLocks noChangeAspect="1" noChangeArrowheads="1"/>
          </p:cNvPicPr>
          <p:nvPr/>
        </p:nvPicPr>
        <p:blipFill>
          <a:blip r:embed="rId3"/>
          <a:srcRect l="19695" t="8050" r="20219" b="21109"/>
          <a:stretch>
            <a:fillRect/>
          </a:stretch>
        </p:blipFill>
        <p:spPr>
          <a:xfrm>
            <a:off x="2071670" y="0"/>
            <a:ext cx="5500726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p:transition spd="slow" advClick="0" advTm="4313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4-2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Заголовок 6"/>
          <p:cNvSpPr>
            <a:spLocks noGrp="1"/>
          </p:cNvSpPr>
          <p:nvPr>
            <p:ph type="ctrTitle"/>
          </p:nvPr>
        </p:nvSpPr>
        <p:spPr>
          <a:xfrm>
            <a:off x="1928813" y="0"/>
            <a:ext cx="4786312" cy="1000125"/>
          </a:xfrm>
        </p:spPr>
        <p:txBody>
          <a:bodyPr/>
          <a:lstStyle/>
          <a:p>
            <a:r>
              <a:rPr lang="ru-RU" sz="6000" smtClean="0">
                <a:latin typeface="Monotype Corsiva" pitchFamily="66" charset="0"/>
                <a:cs typeface="Times New Roman" pitchFamily="18" charset="0"/>
              </a:rPr>
              <a:t>Буряты</a:t>
            </a:r>
            <a:r>
              <a:rPr lang="ru-RU" sz="600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6204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4"/>
          <p:cNvSpPr>
            <a:spLocks noGrp="1"/>
          </p:cNvSpPr>
          <p:nvPr>
            <p:ph idx="1"/>
          </p:nvPr>
        </p:nvSpPr>
        <p:spPr>
          <a:xfrm>
            <a:off x="428597" y="214313"/>
            <a:ext cx="5111778" cy="585311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z="4400" b="1" dirty="0" smtClean="0">
              <a:solidFill>
                <a:srgbClr val="002060"/>
              </a:solidFill>
            </a:endParaRPr>
          </a:p>
          <a:p>
            <a:pPr eaLnBrk="1" hangingPunct="1">
              <a:buFont typeface="Arial" charset="0"/>
              <a:buNone/>
            </a:pPr>
            <a:endParaRPr lang="ru-RU" sz="4400" b="1" dirty="0" smtClean="0">
              <a:solidFill>
                <a:srgbClr val="002060"/>
              </a:solidFill>
            </a:endParaRPr>
          </a:p>
          <a:p>
            <a:pPr eaLnBrk="1" hangingPunct="1">
              <a:buFont typeface="Arial" charset="0"/>
              <a:buNone/>
            </a:pPr>
            <a:endParaRPr lang="ru-RU" sz="4400" b="1" dirty="0" smtClean="0">
              <a:solidFill>
                <a:srgbClr val="00206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Буряты</a:t>
            </a:r>
            <a:endParaRPr lang="en-US" sz="4400" b="1" dirty="0" smtClean="0">
              <a:solidFill>
                <a:srgbClr val="002060"/>
              </a:solidFill>
            </a:endParaRPr>
          </a:p>
          <a:p>
            <a:pPr eaLnBrk="1" hangingPunct="1">
              <a:buFont typeface="Arial" charset="0"/>
              <a:buNone/>
            </a:pPr>
            <a:endParaRPr lang="ru-RU" sz="6600" dirty="0" smtClean="0">
              <a:solidFill>
                <a:srgbClr val="002060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 </a:t>
            </a:r>
          </a:p>
          <a:p>
            <a:pPr eaLnBrk="1" hangingPunct="1">
              <a:buFont typeface="Wingdings 2" pitchFamily="18" charset="2"/>
              <a:buNone/>
            </a:pPr>
            <a:endParaRPr lang="en-US" sz="6600" dirty="0" smtClean="0">
              <a:solidFill>
                <a:srgbClr val="002060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 </a:t>
            </a:r>
          </a:p>
          <a:p>
            <a:pPr eaLnBrk="1" hangingPunct="1">
              <a:buFont typeface="Wingdings 2" pitchFamily="18" charset="2"/>
              <a:buNone/>
            </a:pPr>
            <a:endParaRPr lang="en-US" sz="4400" dirty="0" smtClean="0">
              <a:solidFill>
                <a:srgbClr val="002060"/>
              </a:solidFill>
            </a:endParaRPr>
          </a:p>
        </p:txBody>
      </p:sp>
      <p:pic>
        <p:nvPicPr>
          <p:cNvPr id="6" name="Picture 4" descr="1-1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428625"/>
            <a:ext cx="4929194" cy="5329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Звук с компакт-диска 9">
            <a:hlinkClick r:id="" action="ppaction://media"/>
          </p:cNvPr>
          <p:cNvPicPr>
            <a:picLocks noRot="1" noChangeAspect="1"/>
          </p:cNvPicPr>
          <p:nvPr>
            <a:audioCd>
              <a:st track="1"/>
              <a:end track="15" time="196"/>
            </a:audioCd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992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29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5" descr="22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00063"/>
            <a:ext cx="2266950" cy="228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7" name="Рисунок 7" descr="84_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0488" y="501650"/>
            <a:ext cx="2428875" cy="2451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8" name="Рисунок 8" descr="guu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500042"/>
            <a:ext cx="3643338" cy="5357850"/>
          </a:xfrm>
          <a:prstGeom prst="ellipse">
            <a:avLst/>
          </a:prstGeom>
          <a:ln w="190500" cap="rnd">
            <a:solidFill>
              <a:srgbClr val="99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6869" name="Рисунок 10" descr="82_4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3571876"/>
            <a:ext cx="2549525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70" name="Рисунок 13" descr="235_3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3929066"/>
            <a:ext cx="2266950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Click="0" advTm="1606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1" name="Picture 10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5720" y="285727"/>
            <a:ext cx="8572560" cy="185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>
            <a:prstTxWarp prst="textCanUp">
              <a:avLst/>
            </a:prstTxWarp>
          </a:bodyPr>
          <a:lstStyle/>
          <a:p>
            <a:pPr eaLnBrk="0" hangingPunct="0">
              <a:defRPr/>
            </a:pPr>
            <a:r>
              <a:rPr lang="ru-RU" sz="46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Бурятский народный орнамент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7359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773238"/>
            <a:ext cx="561657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Геометрические орнаменты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288" y="4365625"/>
            <a:ext cx="8229600" cy="4525963"/>
          </a:xfrm>
        </p:spPr>
        <p:txBody>
          <a:bodyPr/>
          <a:lstStyle/>
          <a:p>
            <a:r>
              <a:rPr lang="ru-RU" sz="3600" b="1" dirty="0" smtClean="0"/>
              <a:t>Меандр </a:t>
            </a:r>
            <a:r>
              <a:rPr lang="ru-RU" dirty="0" smtClean="0"/>
              <a:t>- «</a:t>
            </a:r>
            <a:r>
              <a:rPr lang="ru-RU" dirty="0" err="1" smtClean="0"/>
              <a:t>алхан</a:t>
            </a:r>
            <a:r>
              <a:rPr lang="ru-RU" dirty="0" smtClean="0"/>
              <a:t> </a:t>
            </a:r>
            <a:r>
              <a:rPr lang="ru-RU" dirty="0" err="1" smtClean="0"/>
              <a:t>хээ</a:t>
            </a:r>
            <a:r>
              <a:rPr lang="ru-RU" dirty="0" smtClean="0"/>
              <a:t>» (молоточный)- выражает идею вечного движения</a:t>
            </a:r>
          </a:p>
        </p:txBody>
      </p:sp>
    </p:spTree>
  </p:cSld>
  <p:clrMapOvr>
    <a:masterClrMapping/>
  </p:clrMapOvr>
  <p:transition spd="slow" advClick="0" advTm="6328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867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1225536"/>
          </a:xfrm>
        </p:spPr>
        <p:txBody>
          <a:bodyPr/>
          <a:lstStyle/>
          <a:p>
            <a:r>
              <a:rPr lang="ru-RU" dirty="0" smtClean="0"/>
              <a:t>              </a:t>
            </a:r>
            <a:r>
              <a:rPr lang="ru-RU" dirty="0" err="1" smtClean="0"/>
              <a:t>Улзы</a:t>
            </a:r>
            <a:endParaRPr lang="ru-RU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4365625"/>
            <a:ext cx="8229600" cy="4525963"/>
          </a:xfrm>
        </p:spPr>
        <p:txBody>
          <a:bodyPr/>
          <a:lstStyle/>
          <a:p>
            <a:r>
              <a:rPr lang="ru-RU" b="1" dirty="0" err="1" smtClean="0"/>
              <a:t>Улзы</a:t>
            </a:r>
            <a:r>
              <a:rPr lang="ru-RU" b="1" dirty="0" smtClean="0"/>
              <a:t> </a:t>
            </a:r>
            <a:r>
              <a:rPr lang="ru-RU" dirty="0" smtClean="0"/>
              <a:t>- «плетенка» - древний орнамент, символизирующий счастье, благополучие, долголетие.</a:t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2852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040" y="1357298"/>
            <a:ext cx="468678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510" name="Group 6"/>
          <p:cNvGraphicFramePr>
            <a:graphicFrameLocks noGrp="1"/>
          </p:cNvGraphicFramePr>
          <p:nvPr/>
        </p:nvGraphicFramePr>
        <p:xfrm>
          <a:off x="1692275" y="2349500"/>
          <a:ext cx="2592388" cy="946150"/>
        </p:xfrm>
        <a:graphic>
          <a:graphicData uri="http://schemas.openxmlformats.org/drawingml/2006/table">
            <a:tbl>
              <a:tblPr/>
              <a:tblGrid>
                <a:gridCol w="2592388"/>
              </a:tblGrid>
              <a:tr h="946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04" name="Rectangle 13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9705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500043"/>
            <a:ext cx="3063904" cy="34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89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Круг</a:t>
            </a:r>
          </a:p>
        </p:txBody>
      </p:sp>
      <p:graphicFrame>
        <p:nvGraphicFramePr>
          <p:cNvPr id="22531" name="Group 3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table">
            <a:tbl>
              <a:tblPr/>
              <a:tblGrid>
                <a:gridCol w="4038600"/>
              </a:tblGrid>
              <a:tr h="4525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25" name="Rectangle 9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b="1" dirty="0" smtClean="0"/>
              <a:t>К</a:t>
            </a:r>
            <a:r>
              <a:rPr lang="ru-RU" sz="2800" dirty="0" smtClean="0"/>
              <a:t>руг символизирует вечность, бесконечность, представляет небесную сферу. Символ солнца.</a:t>
            </a:r>
          </a:p>
        </p:txBody>
      </p:sp>
      <p:sp>
        <p:nvSpPr>
          <p:cNvPr id="30726" name="Rectangle 10"/>
          <p:cNvSpPr>
            <a:spLocks noChangeArrowheads="1"/>
          </p:cNvSpPr>
          <p:nvPr/>
        </p:nvSpPr>
        <p:spPr bwMode="auto">
          <a:xfrm>
            <a:off x="0" y="2571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072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50006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Rectangle 12"/>
          <p:cNvSpPr>
            <a:spLocks noChangeArrowheads="1"/>
          </p:cNvSpPr>
          <p:nvPr/>
        </p:nvSpPr>
        <p:spPr bwMode="auto">
          <a:xfrm>
            <a:off x="0" y="4027488"/>
            <a:ext cx="222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100"/>
              <a:t> </a:t>
            </a:r>
            <a:endParaRPr lang="ru-RU"/>
          </a:p>
        </p:txBody>
      </p:sp>
    </p:spTree>
  </p:cSld>
  <p:clrMapOvr>
    <a:masterClrMapping/>
  </p:clrMapOvr>
  <p:transition spd="slow" advClick="0" advTm="6609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" descr="точечный рисунок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428604"/>
            <a:ext cx="5257656" cy="6143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4" descr="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50" y="2571750"/>
            <a:ext cx="1477963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CF5"/>
              </a:clrFrom>
              <a:clrTo>
                <a:srgbClr val="FEFCF5">
                  <a:alpha val="0"/>
                </a:srgbClr>
              </a:clrTo>
            </a:clrChange>
          </a:blip>
          <a:srcRect b="47482"/>
          <a:stretch>
            <a:fillRect/>
          </a:stretch>
        </p:blipFill>
        <p:spPr bwMode="auto">
          <a:xfrm>
            <a:off x="2071688" y="642938"/>
            <a:ext cx="46434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CF5"/>
              </a:clrFrom>
              <a:clrTo>
                <a:srgbClr val="FEFCF5">
                  <a:alpha val="0"/>
                </a:srgbClr>
              </a:clrTo>
            </a:clrChange>
          </a:blip>
          <a:srcRect t="47482"/>
          <a:stretch>
            <a:fillRect/>
          </a:stretch>
        </p:blipFill>
        <p:spPr bwMode="auto">
          <a:xfrm>
            <a:off x="2071688" y="5286375"/>
            <a:ext cx="46434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1245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14688" y="357188"/>
            <a:ext cx="3571875" cy="1470025"/>
          </a:xfrm>
        </p:spPr>
        <p:txBody>
          <a:bodyPr/>
          <a:lstStyle/>
          <a:p>
            <a:pPr eaLnBrk="1" hangingPunct="1"/>
            <a:r>
              <a:rPr lang="ru-RU" sz="480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3277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57313" y="3929063"/>
            <a:ext cx="7786687" cy="2928937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smtClean="0"/>
              <a:t> 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-500063" y="4143375"/>
            <a:ext cx="778668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ru-RU" sz="2800" u="sng" dirty="0"/>
              <a:t> </a:t>
            </a:r>
          </a:p>
          <a:p>
            <a:pPr algn="just">
              <a:spcBef>
                <a:spcPct val="20000"/>
              </a:spcBef>
              <a:defRPr/>
            </a:pPr>
            <a:r>
              <a:rPr lang="ru-RU" sz="2800" dirty="0"/>
              <a:t> </a:t>
            </a:r>
          </a:p>
          <a:p>
            <a:pPr algn="just">
              <a:spcBef>
                <a:spcPct val="20000"/>
              </a:spcBef>
              <a:defRPr/>
            </a:pPr>
            <a:endParaRPr lang="ru-RU" sz="2800" dirty="0">
              <a:latin typeface="+mn-lt"/>
            </a:endParaRPr>
          </a:p>
        </p:txBody>
      </p:sp>
      <p:pic>
        <p:nvPicPr>
          <p:cNvPr id="5" name="Рисунок 4" descr="_devu-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0"/>
            <a:ext cx="6357982" cy="6858000"/>
          </a:xfrm>
          <a:prstGeom prst="ellipse">
            <a:avLst/>
          </a:prstGeom>
          <a:ln w="190500" cap="rnd">
            <a:solidFill>
              <a:srgbClr val="00B0F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p:transition spd="slow" advClick="0" advTm="1475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_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04"/>
            <a:ext cx="9144000" cy="5857916"/>
          </a:xfrm>
          <a:prstGeom prst="flowChartPunchedTape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вук с компакт-диска 16">
            <a:hlinkClick r:id="" action="ppaction://media"/>
          </p:cNvPr>
          <p:cNvPicPr>
            <a:picLocks noRot="1" noChangeAspect="1"/>
          </p:cNvPicPr>
          <p:nvPr>
            <a:audioCd>
              <a:st track="1"/>
              <a:end track="13" time="181"/>
            </a:audioCd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572750" y="6072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01_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428604"/>
            <a:ext cx="8929718" cy="5857916"/>
          </a:xfrm>
          <a:prstGeom prst="flowChartPunchedTape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_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571480"/>
            <a:ext cx="6929486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3043230" cy="3500462"/>
          </a:xfrm>
        </p:spPr>
        <p:txBody>
          <a:bodyPr/>
          <a:lstStyle/>
          <a:p>
            <a:r>
              <a:rPr lang="ru-RU" sz="6000" dirty="0" smtClean="0"/>
              <a:t>Народы севера </a:t>
            </a:r>
            <a:endParaRPr lang="ru-RU" sz="6000" dirty="0"/>
          </a:p>
        </p:txBody>
      </p:sp>
      <p:pic>
        <p:nvPicPr>
          <p:cNvPr id="5" name="Picture 5" descr="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938" t="10275" r="22656" b="25499"/>
          <a:stretch>
            <a:fillRect/>
          </a:stretch>
        </p:blipFill>
        <p:spPr bwMode="auto">
          <a:xfrm>
            <a:off x="3786182" y="928670"/>
            <a:ext cx="4857784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3465513" cy="3084512"/>
          </a:xfrm>
        </p:spPr>
        <p:txBody>
          <a:bodyPr/>
          <a:lstStyle/>
          <a:p>
            <a:r>
              <a:rPr lang="ru-RU" sz="5400" dirty="0" err="1" smtClean="0"/>
              <a:t>Семейские</a:t>
            </a:r>
            <a:r>
              <a:rPr lang="ru-RU" sz="5400" dirty="0" smtClean="0"/>
              <a:t> </a:t>
            </a:r>
            <a:endParaRPr lang="ru-RU" sz="5400" dirty="0"/>
          </a:p>
        </p:txBody>
      </p:sp>
      <p:pic>
        <p:nvPicPr>
          <p:cNvPr id="5" name="Picture 16" descr="5m-bi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6836" r="2380" b="255"/>
          <a:stretch>
            <a:fillRect/>
          </a:stretch>
        </p:blipFill>
        <p:spPr bwMode="auto">
          <a:xfrm>
            <a:off x="3714744" y="714356"/>
            <a:ext cx="4786346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4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Прямоугольник 3"/>
          <p:cNvSpPr>
            <a:spLocks noChangeArrowheads="1"/>
          </p:cNvSpPr>
          <p:nvPr/>
        </p:nvSpPr>
        <p:spPr bwMode="auto">
          <a:xfrm>
            <a:off x="357188" y="0"/>
            <a:ext cx="835818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>
                <a:solidFill>
                  <a:schemeClr val="bg1"/>
                </a:solidFill>
              </a:rPr>
              <a:t>Эвенки относятся к числу малочисленных народностей Севера, Сибири и Дальнего Востока. 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553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3" descr="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286279" cy="37147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035" name="Рисунок 4" descr="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14810" cy="3143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036" name="Рисунок 5" descr="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2928938"/>
            <a:ext cx="3500434" cy="3622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4037" name="Рисунок 9" descr="i[6]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071810"/>
            <a:ext cx="4133850" cy="3786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spd="slow" advClick="0" advTm="856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3" descr="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14313"/>
            <a:ext cx="4086225" cy="3214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59" name="Рисунок 4" descr="4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214290"/>
            <a:ext cx="3832225" cy="3000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0" name="Рисунок 5" descr="45.jpg"/>
          <p:cNvPicPr>
            <a:picLocks noChangeAspect="1"/>
          </p:cNvPicPr>
          <p:nvPr/>
        </p:nvPicPr>
        <p:blipFill>
          <a:blip r:embed="rId6"/>
          <a:srcRect l="3510"/>
          <a:stretch>
            <a:fillRect/>
          </a:stretch>
        </p:blipFill>
        <p:spPr bwMode="auto">
          <a:xfrm>
            <a:off x="4929190" y="3500438"/>
            <a:ext cx="3929062" cy="30464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1" name="Рисунок 6" descr="2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3714750"/>
            <a:ext cx="3786187" cy="284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95288" y="2276475"/>
            <a:ext cx="2638425" cy="1362075"/>
          </a:xfr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3200"/>
          </a:p>
        </p:txBody>
      </p:sp>
      <p:pic>
        <p:nvPicPr>
          <p:cNvPr id="16388" name="Picture 11" descr="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323850" y="0"/>
            <a:ext cx="3084513" cy="5084763"/>
          </a:xfrm>
          <a:noFill/>
        </p:spPr>
      </p:pic>
      <p:pic>
        <p:nvPicPr>
          <p:cNvPr id="16389" name="Picture 14" descr="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0"/>
            <a:ext cx="309562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5" descr="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3" y="0"/>
            <a:ext cx="2916237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5" descr="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/>
          <a:srcRect/>
          <a:stretch>
            <a:fillRect/>
          </a:stretch>
        </p:blipFill>
        <p:spPr>
          <a:xfrm>
            <a:off x="323850" y="5229225"/>
            <a:ext cx="3024188" cy="1152525"/>
          </a:xfrm>
          <a:noFill/>
        </p:spPr>
      </p:pic>
      <p:sp>
        <p:nvSpPr>
          <p:cNvPr id="16392" name="Text Box 17"/>
          <p:cNvSpPr txBox="1">
            <a:spLocks noChangeArrowheads="1"/>
          </p:cNvSpPr>
          <p:nvPr/>
        </p:nvSpPr>
        <p:spPr bwMode="auto">
          <a:xfrm>
            <a:off x="3500438" y="1928813"/>
            <a:ext cx="287972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  </a:t>
            </a:r>
            <a:r>
              <a:rPr lang="ru-RU" b="1" dirty="0"/>
              <a:t>Дугообразные и волнообразные</a:t>
            </a:r>
            <a:r>
              <a:rPr lang="ru-RU" dirty="0"/>
              <a:t> орнаменты зигзаги можно отнести к бордюрным. Ими орнаментируются не только изделия из кости и дерева, но и любые другие</a:t>
            </a:r>
          </a:p>
        </p:txBody>
      </p:sp>
      <p:sp>
        <p:nvSpPr>
          <p:cNvPr id="46089" name="Text Box 18"/>
          <p:cNvSpPr txBox="1">
            <a:spLocks noChangeArrowheads="1"/>
          </p:cNvSpPr>
          <p:nvPr/>
        </p:nvSpPr>
        <p:spPr bwMode="auto">
          <a:xfrm>
            <a:off x="5929313" y="4071938"/>
            <a:ext cx="280828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  </a:t>
            </a:r>
            <a:r>
              <a:rPr lang="ru-RU" b="1" dirty="0"/>
              <a:t>Бордюрные орнаменты и розетки</a:t>
            </a:r>
            <a:r>
              <a:rPr lang="ru-RU" dirty="0"/>
              <a:t> – это отдельные витые орнаменты, соединенные в единый бордюр. Их используют для украшения обуви, других изделий из бисера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9908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460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2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 advClick="0" advTm="9094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4|9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6|2.2|2.5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4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5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5|1.3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2.5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2|1.8|6.2|2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731</TotalTime>
  <Words>265</Words>
  <PresentationFormat>Экран (4:3)</PresentationFormat>
  <Paragraphs>38</Paragraphs>
  <Slides>29</Slides>
  <Notes>3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Техническая</vt:lpstr>
      <vt:lpstr>Тема:  Бурятский орнамент </vt:lpstr>
      <vt:lpstr>Слайд 2</vt:lpstr>
      <vt:lpstr>Народы севера </vt:lpstr>
      <vt:lpstr>Семейские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Буряты.</vt:lpstr>
      <vt:lpstr>Слайд 20</vt:lpstr>
      <vt:lpstr>Слайд 21</vt:lpstr>
      <vt:lpstr>Геометрические орнаменты</vt:lpstr>
      <vt:lpstr>              Улзы</vt:lpstr>
      <vt:lpstr>Круг</vt:lpstr>
      <vt:lpstr>Слайд 25</vt:lpstr>
      <vt:lpstr> 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Оригинальность этностиля в современном интерьере.</dc:title>
  <cp:lastModifiedBy>SamLab.ws</cp:lastModifiedBy>
  <cp:revision>79</cp:revision>
  <dcterms:modified xsi:type="dcterms:W3CDTF">2010-12-28T08:30:26Z</dcterms:modified>
</cp:coreProperties>
</file>