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59" r:id="rId5"/>
    <p:sldId id="258" r:id="rId6"/>
    <p:sldId id="261" r:id="rId7"/>
    <p:sldId id="265" r:id="rId8"/>
    <p:sldId id="266" r:id="rId9"/>
    <p:sldId id="268" r:id="rId10"/>
    <p:sldId id="269" r:id="rId11"/>
    <p:sldId id="286" r:id="rId12"/>
    <p:sldId id="287" r:id="rId13"/>
    <p:sldId id="272" r:id="rId14"/>
    <p:sldId id="288" r:id="rId15"/>
    <p:sldId id="267" r:id="rId16"/>
    <p:sldId id="270" r:id="rId17"/>
    <p:sldId id="282" r:id="rId18"/>
    <p:sldId id="273" r:id="rId19"/>
    <p:sldId id="283" r:id="rId20"/>
    <p:sldId id="285" r:id="rId21"/>
    <p:sldId id="275" r:id="rId22"/>
    <p:sldId id="277" r:id="rId23"/>
    <p:sldId id="281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0" autoAdjust="0"/>
    <p:restoredTop sz="94660"/>
  </p:normalViewPr>
  <p:slideViewPr>
    <p:cSldViewPr>
      <p:cViewPr>
        <p:scale>
          <a:sx n="71" d="100"/>
          <a:sy n="71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2B2FC4-D743-44C6-9517-C928A22FEBC0}" type="datetimeFigureOut">
              <a:rPr lang="ru-RU"/>
              <a:pPr>
                <a:defRPr/>
              </a:pPr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7A101E8-C81F-4079-93CF-82518A5BA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9501F-BD31-4972-AE39-2FD23912BE1D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D8DAEA-19AD-4B34-8547-B3F7D7EA0C08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A80BE-F500-4989-B6E4-612778693E0F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D6B3FF-B736-48D4-93F8-D1EA39126060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D6078C-149C-496B-98A5-049D6BAB9583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B58C5-51EC-41B7-97F8-C1406CC5899E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DA1AF-212B-42BD-A421-7956E477ED8A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A3E0D-5FA8-412A-B045-4BB2E509FB90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759C-EE85-4C52-91EF-F58B58B0AB1B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9DBF-BDDB-4D01-82F8-29337F86BB9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4969-CEF3-467A-A1CC-063B5C51D77C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C212-7464-45DF-9E15-B6AEA46E06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2ED6-954D-4DFD-8669-7B5A90FA35BF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6163-715E-4DE5-8CA3-9CB30440E57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5782-16D3-48BF-AC10-613A40242656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437-8594-4B40-AB15-7676A7B0CC5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F02F-0808-41A7-9746-E804420BDB9F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F105-A6FB-43D7-BB20-BFE29903E9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E978-2E72-44DF-A49D-4C93A1845AC0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F7DB-F947-4E6A-95B8-1680A2E997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72A3-BE66-4C85-840D-AF08CE890D01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1722-B9BB-453C-A215-76233FD6A2C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38D6-8847-4677-BF91-4C4CC672013A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5FAA-9AD2-4FA7-9750-ABDA3E57C2A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BE09-B1E9-4AA8-8720-6F1A9BE34F03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B339-9795-483B-8675-08B221B8446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F667-841C-4BBC-8F4E-2D503F0DAE0D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7E17A-7E67-4778-B137-33CBF74F40B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FA90-BC36-4E56-8153-00EED14BB29A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4FC9-C7F1-4A63-B033-A88939EAC0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5C69E0-A2AC-4C3D-89CB-4E162EE9DF9F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77B332-AC72-4397-881B-FB26FF62C5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3471863" y="1285875"/>
            <a:ext cx="5457825" cy="857250"/>
          </a:xfrm>
        </p:spPr>
        <p:txBody>
          <a:bodyPr/>
          <a:lstStyle/>
          <a:p>
            <a:pPr algn="l"/>
            <a:r>
              <a:rPr lang="ru-RU" sz="3600" smtClean="0">
                <a:solidFill>
                  <a:schemeClr val="bg1"/>
                </a:solidFill>
              </a:rPr>
              <a:t>Человеческий, гражданский и научный подвиг Шокана Валиханова.</a:t>
            </a:r>
            <a:endParaRPr lang="fr-CA" sz="3600" smtClean="0">
              <a:solidFill>
                <a:schemeClr val="bg1"/>
              </a:solidFill>
            </a:endParaRP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>
          <a:xfrm>
            <a:off x="3906838" y="3529013"/>
            <a:ext cx="4494212" cy="685800"/>
          </a:xfrm>
        </p:spPr>
        <p:txBody>
          <a:bodyPr/>
          <a:lstStyle/>
          <a:p>
            <a:pPr algn="l"/>
            <a:r>
              <a:rPr lang="fr-CA" sz="2400" smtClean="0">
                <a:solidFill>
                  <a:schemeClr val="bg1"/>
                </a:solidFill>
              </a:rPr>
              <a:t>Company Name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003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D0208B-27BC-448F-8AAC-37850A876236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04622-87CB-4A37-9893-D4F34CEA2B74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b="1" smtClean="0"/>
          </a:p>
          <a:p>
            <a:pPr>
              <a:lnSpc>
                <a:spcPct val="90000"/>
              </a:lnSpc>
            </a:pPr>
            <a:endParaRPr lang="ru-RU" sz="2400" b="1" smtClean="0"/>
          </a:p>
          <a:p>
            <a:pPr>
              <a:lnSpc>
                <a:spcPct val="90000"/>
              </a:lnSpc>
            </a:pPr>
            <a:r>
              <a:rPr lang="ru-RU" sz="3600" b="1" smtClean="0"/>
              <a:t>В жизни его личная трагедия остро выразилась в ситуации 1862 года, когда он принял участие в выборах на должность старшего султана. Он прошел на эту должность, но в последний момент не был утвержден колониальной администрацией. </a:t>
            </a:r>
          </a:p>
          <a:p>
            <a:pPr>
              <a:lnSpc>
                <a:spcPct val="90000"/>
              </a:lnSpc>
            </a:pPr>
            <a:endParaRPr lang="ru-RU" sz="3600" b="1" smtClean="0"/>
          </a:p>
        </p:txBody>
      </p:sp>
      <p:pic>
        <p:nvPicPr>
          <p:cNvPr id="26628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9FA5C2-5A2C-4807-BCA8-53BC86931173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D50CA-E17A-4A6D-B086-C72959575F49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ru-RU" smtClean="0"/>
              <a:t>Валиханов – человек.</a:t>
            </a:r>
            <a:endParaRPr lang="fr-CA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428750"/>
            <a:ext cx="6858000" cy="5429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smtClean="0"/>
              <a:t>   Воспитанный на лучших образцах русской культуры, он не сталкивался с бытовизмом русской культуры. И это очень важно для понимания личности Шокана.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/>
              <a:t>   С 12-летнего возраста он соприкасался с понятием "высокая культура". Шокан изъясняется сугубо на языке Пушкина, Лермонтова и других гениев эпохи. Он - продукт великой русской культуры. </a:t>
            </a:r>
            <a:r>
              <a:rPr lang="ru-RU" sz="2800" b="1" i="1" u="sng" smtClean="0"/>
              <a:t>Отсюда первая составляющая трагизма его положения. </a:t>
            </a:r>
          </a:p>
          <a:p>
            <a:endParaRPr lang="fr-CA" sz="2800" smtClean="0"/>
          </a:p>
        </p:txBody>
      </p:sp>
      <p:pic>
        <p:nvPicPr>
          <p:cNvPr id="28676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53653B-FA3D-4EE0-B24E-D4E2A55A4F74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1FE45-DCF3-4015-95F0-D2E7FCC67A45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ru-RU" smtClean="0"/>
              <a:t>Валиханов – дипломат.</a:t>
            </a:r>
            <a:endParaRPr lang="fr-CA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214438"/>
            <a:ext cx="6858000" cy="542925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Весной 1856  года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Шокан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принял участие в разборе споров между родами Старшего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жуза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В начале апреля Валиханов отправился в путь. Посетив Семипалатинск,  Ш. Валиханов отправился на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Каркару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приток реки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Чарын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26 мая 1856 года Валиханов записал сказание 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Манасе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этот день вошёл в историю, как дата первой записи эпоса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Манас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Далее он отправился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Кульджу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 по дороге посетив укрепление Верное 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Алтын-Эмель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Главной целью поездки являлось налаживание торговых отношений России с Китаем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defRPr/>
            </a:pPr>
            <a:endParaRPr lang="fr-CA" sz="7200" dirty="0" smtClean="0"/>
          </a:p>
        </p:txBody>
      </p:sp>
      <p:pic>
        <p:nvPicPr>
          <p:cNvPr id="29700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53653B-FA3D-4EE0-B24E-D4E2A55A4F74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3366A-98DF-449C-8902-C424A2D3B689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endParaRPr lang="fr-CA" smtClean="0"/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5257800"/>
          </a:xfrm>
        </p:spPr>
        <p:txBody>
          <a:bodyPr/>
          <a:lstStyle/>
          <a:p>
            <a:r>
              <a:rPr lang="ru-RU" b="1" smtClean="0"/>
              <a:t>Обратный путь Шокана вновь пролегал через Семипалатинск, куда он приехал в конце октября - начале ноября. Там он познакомился с П. П. Семёновым. Пётр Петрович и Шокан Валиханов обсудили возможную поездку учёного  в Кашгарию и придумали план её осуществления.</a:t>
            </a:r>
          </a:p>
          <a:p>
            <a:endParaRPr lang="ru-RU" smtClean="0"/>
          </a:p>
          <a:p>
            <a:endParaRPr lang="fr-CA" smtClean="0"/>
          </a:p>
        </p:txBody>
      </p:sp>
      <p:pic>
        <p:nvPicPr>
          <p:cNvPr id="30724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2C83CD-71C2-4520-8D32-89A170A3B637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9D5A4-44F4-4758-8C38-AFDB73DE1968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endParaRPr lang="fr-CA" smtClean="0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5257800"/>
          </a:xfrm>
        </p:spPr>
        <p:txBody>
          <a:bodyPr/>
          <a:lstStyle/>
          <a:p>
            <a:endParaRPr lang="ru-RU" smtClean="0"/>
          </a:p>
          <a:p>
            <a:endParaRPr lang="fr-CA" smtClean="0"/>
          </a:p>
        </p:txBody>
      </p:sp>
      <p:pic>
        <p:nvPicPr>
          <p:cNvPr id="31748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2C83CD-71C2-4520-8D32-89A170A3B637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D139-927F-4035-9728-85F8964C785E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  <p:pic>
        <p:nvPicPr>
          <p:cNvPr id="31752" name="Picture 7" descr="Шокан кар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33375"/>
            <a:ext cx="4248150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Прямоугольник 8"/>
          <p:cNvSpPr>
            <a:spLocks noChangeArrowheads="1"/>
          </p:cNvSpPr>
          <p:nvPr/>
        </p:nvSpPr>
        <p:spPr bwMode="auto">
          <a:xfrm>
            <a:off x="4929188" y="1928813"/>
            <a:ext cx="4000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Маршрут путешествий Шокана Валиханова в Кульджу  (1856 г.) и Кашгар (1858-1859 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572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    </a:t>
            </a:r>
          </a:p>
          <a:p>
            <a:pPr>
              <a:lnSpc>
                <a:spcPct val="90000"/>
              </a:lnSpc>
            </a:pPr>
            <a:endParaRPr lang="ru-RU" sz="2400" b="1" smtClean="0"/>
          </a:p>
          <a:p>
            <a:pPr>
              <a:lnSpc>
                <a:spcPct val="90000"/>
              </a:lnSpc>
            </a:pPr>
            <a:r>
              <a:rPr lang="ru-RU" b="1" smtClean="0"/>
              <a:t>Инструкция министерства иностранных дел гласила: «Главная цель наша добиться решения дела с Китаем дружелюбным путём и скорее восстановить прерванные торговые отношения». За время поездки в Кульджу Валиханов сделал множество записей и рисунков о традициях, жизни и деятельности китайцев, а также узнал много нового о Кашгарии и всерьёз заинтересовался её исследованием. </a:t>
            </a:r>
          </a:p>
          <a:p>
            <a:pPr>
              <a:lnSpc>
                <a:spcPct val="90000"/>
              </a:lnSpc>
            </a:pPr>
            <a:endParaRPr lang="ru-RU" b="1" smtClean="0"/>
          </a:p>
        </p:txBody>
      </p:sp>
      <p:pic>
        <p:nvPicPr>
          <p:cNvPr id="32772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A5BC75-796D-4DC6-AEA2-ADF582E7EE98}" type="datetime1">
              <a:rPr lang="ru-RU"/>
              <a:pPr>
                <a:defRPr/>
              </a:pPr>
              <a:t>28.01.2011</a:t>
            </a:fld>
            <a:endParaRPr lang="fr-C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A9204-E5A6-4C96-818B-BB37101B4573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endParaRPr lang="fr-CA" smtClean="0"/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2071688" y="1214438"/>
            <a:ext cx="6858000" cy="5429250"/>
          </a:xfrm>
        </p:spPr>
        <p:txBody>
          <a:bodyPr/>
          <a:lstStyle/>
          <a:p>
            <a:r>
              <a:rPr lang="ru-RU" b="1" smtClean="0"/>
              <a:t>Кашгар принадлежит к числу окружных городов  китайской провинции  Нан – Лу (Южной линии)…</a:t>
            </a:r>
          </a:p>
          <a:p>
            <a:r>
              <a:rPr lang="ru-RU" b="1" smtClean="0"/>
              <a:t>  В последнее время город этот начал приобретать известность совсем другого рода. В нём появились башни из человеческих голов…</a:t>
            </a:r>
          </a:p>
          <a:p>
            <a:endParaRPr lang="fr-CA" smtClean="0"/>
          </a:p>
        </p:txBody>
      </p:sp>
      <p:pic>
        <p:nvPicPr>
          <p:cNvPr id="34820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53653B-FA3D-4EE0-B24E-D4E2A55A4F74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C969E-C685-4C6F-84F0-06F4CB8AF5E2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2857500" y="274638"/>
            <a:ext cx="5829300" cy="1143000"/>
          </a:xfrm>
        </p:spPr>
        <p:txBody>
          <a:bodyPr/>
          <a:lstStyle/>
          <a:p>
            <a:pPr algn="l"/>
            <a:r>
              <a:rPr lang="ru-RU" sz="3600" smtClean="0"/>
              <a:t>Василий Васильевич Верещагин.</a:t>
            </a:r>
            <a:br>
              <a:rPr lang="ru-RU" sz="3600" smtClean="0"/>
            </a:br>
            <a:r>
              <a:rPr lang="ru-RU" sz="3600" smtClean="0"/>
              <a:t>«Торжествуют». 1872 г.</a:t>
            </a:r>
            <a:endParaRPr lang="fr-CA" sz="3600" smtClean="0"/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5257800"/>
          </a:xfrm>
        </p:spPr>
        <p:txBody>
          <a:bodyPr/>
          <a:lstStyle/>
          <a:p>
            <a:endParaRPr lang="ru-RU" smtClean="0"/>
          </a:p>
          <a:p>
            <a:endParaRPr lang="fr-CA" smtClean="0"/>
          </a:p>
        </p:txBody>
      </p:sp>
      <p:pic>
        <p:nvPicPr>
          <p:cNvPr id="35844" name="Picture 4" descr="сканирование0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714500"/>
            <a:ext cx="6572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513D9B-5A32-4AB8-AA79-4C11D9256243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9614-2879-43EF-BFF7-6CA68F3242BD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b="1" smtClean="0"/>
          </a:p>
          <a:p>
            <a:pPr>
              <a:lnSpc>
                <a:spcPct val="90000"/>
              </a:lnSpc>
            </a:pPr>
            <a:endParaRPr lang="ru-RU" b="1" smtClean="0"/>
          </a:p>
          <a:p>
            <a:pPr>
              <a:lnSpc>
                <a:spcPct val="90000"/>
              </a:lnSpc>
            </a:pPr>
            <a:endParaRPr lang="ru-RU" b="1" smtClean="0"/>
          </a:p>
        </p:txBody>
      </p:sp>
      <p:pic>
        <p:nvPicPr>
          <p:cNvPr id="36868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latin typeface="+mn-lt"/>
              </a:rPr>
              <a:t>…</a:t>
            </a:r>
            <a:r>
              <a:rPr lang="ru-RU" sz="2800" b="1" dirty="0">
                <a:latin typeface="+mn-lt"/>
              </a:rPr>
              <a:t>в одной из галерей, недалеко от трона эмир… стоит перед грудой  черепов, наваленных перед ним, как куча арбузов…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b="1" dirty="0">
              <a:latin typeface="+mn-lt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atin typeface="+mn-lt"/>
              </a:rPr>
              <a:t>В.Стасов</a:t>
            </a:r>
            <a:r>
              <a:rPr lang="ru-RU" sz="2800" dirty="0">
                <a:latin typeface="+mn-lt"/>
              </a:rPr>
              <a:t>.</a:t>
            </a:r>
          </a:p>
        </p:txBody>
      </p:sp>
      <p:pic>
        <p:nvPicPr>
          <p:cNvPr id="36870" name="Picture 5" descr="сканирование0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628775"/>
            <a:ext cx="37449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04B0B1-09A3-4D8D-B662-C007F5D575FA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7324E-5B42-40B2-812C-A2F7DE159245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     Василий Васильевич Верещагин.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«Апофеоз войны». 1871</a:t>
            </a:r>
            <a:endParaRPr lang="fr-CA" sz="3600" smtClean="0">
              <a:solidFill>
                <a:schemeClr val="bg1"/>
              </a:solidFill>
            </a:endParaRP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b="1" smtClean="0"/>
          </a:p>
          <a:p>
            <a:pPr>
              <a:lnSpc>
                <a:spcPct val="90000"/>
              </a:lnSpc>
            </a:pPr>
            <a:endParaRPr lang="ru-RU" b="1" smtClean="0"/>
          </a:p>
          <a:p>
            <a:pPr>
              <a:lnSpc>
                <a:spcPct val="90000"/>
              </a:lnSpc>
            </a:pPr>
            <a:endParaRPr lang="ru-RU" b="1" smtClean="0"/>
          </a:p>
        </p:txBody>
      </p:sp>
      <p:pic>
        <p:nvPicPr>
          <p:cNvPr id="38916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11874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04B0B1-09A3-4D8D-B662-C007F5D575FA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2E9E4-9888-422B-BDE0-7B7A62DFC1A1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  <p:pic>
        <p:nvPicPr>
          <p:cNvPr id="38921" name="Picture 5" descr="сканирование00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84313"/>
            <a:ext cx="81359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439737"/>
          </a:xfrm>
        </p:spPr>
        <p:txBody>
          <a:bodyPr/>
          <a:lstStyle/>
          <a:p>
            <a:pPr algn="l"/>
            <a:r>
              <a:rPr lang="ru-RU" smtClean="0"/>
              <a:t>Об авторе…</a:t>
            </a:r>
            <a:endParaRPr lang="fr-CA" smtClean="0"/>
          </a:p>
        </p:txBody>
      </p:sp>
      <p:pic>
        <p:nvPicPr>
          <p:cNvPr id="15363" name="Picture 10" descr="День учителя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428750"/>
            <a:ext cx="2414588" cy="2897188"/>
          </a:xfrm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786188" y="1500188"/>
            <a:ext cx="5143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Смолев Виктор Александрович.</a:t>
            </a:r>
          </a:p>
          <a:p>
            <a:r>
              <a:rPr lang="ru-RU" sz="3200" b="1"/>
              <a:t>Учитель истории  высшей категории, высшего уровня квалификации. </a:t>
            </a:r>
          </a:p>
          <a:p>
            <a:r>
              <a:rPr lang="ru-RU" sz="3200" b="1"/>
              <a:t>Курская школа, Есильский район.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B846E2-9467-4043-99AA-3C92AA31ECC7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A1EA8-DA40-4711-BA50-CAAD8F612B87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03463"/>
            <a:ext cx="8229600" cy="3983037"/>
          </a:xfrm>
        </p:spPr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  <a:p>
            <a:endParaRPr lang="fr-CA" smtClean="0">
              <a:solidFill>
                <a:schemeClr val="bg1"/>
              </a:solidFill>
            </a:endParaRPr>
          </a:p>
        </p:txBody>
      </p:sp>
      <p:pic>
        <p:nvPicPr>
          <p:cNvPr id="40964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5783B6-F43A-4BE1-AAF9-2B8877BF647E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2A6C4-9FCD-4381-BE63-6B1A1B27287C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57188"/>
            <a:ext cx="6643687" cy="5768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40969" name="Прямоугольник 8"/>
          <p:cNvSpPr>
            <a:spLocks noChangeArrowheads="1"/>
          </p:cNvSpPr>
          <p:nvPr/>
        </p:nvSpPr>
        <p:spPr bwMode="auto">
          <a:xfrm>
            <a:off x="2286000" y="857250"/>
            <a:ext cx="607218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Когда мы приехали в Кашгар,китайцы</a:t>
            </a:r>
          </a:p>
          <a:p>
            <a:pPr algn="ctr"/>
            <a:r>
              <a:rPr lang="ru-RU" sz="2400" b="1">
                <a:solidFill>
                  <a:srgbClr val="FF3300"/>
                </a:solidFill>
              </a:rPr>
              <a:t> только что окончили свои разнообразные</a:t>
            </a:r>
          </a:p>
          <a:p>
            <a:pPr algn="ctr"/>
            <a:r>
              <a:rPr lang="ru-RU" sz="2400" b="1">
                <a:solidFill>
                  <a:srgbClr val="FF3300"/>
                </a:solidFill>
              </a:rPr>
              <a:t> истязания, вход в городские ворота украшался длинной аллеей из тонких</a:t>
            </a:r>
          </a:p>
          <a:p>
            <a:pPr algn="ctr"/>
            <a:r>
              <a:rPr lang="ru-RU" sz="2400" b="1">
                <a:solidFill>
                  <a:srgbClr val="FF3300"/>
                </a:solidFill>
              </a:rPr>
              <a:t>жердей, на которых висели в клетках</a:t>
            </a:r>
          </a:p>
          <a:p>
            <a:pPr algn="ctr"/>
            <a:r>
              <a:rPr lang="ru-RU" sz="2400" b="1">
                <a:solidFill>
                  <a:srgbClr val="FF3300"/>
                </a:solidFill>
              </a:rPr>
              <a:t>желтые черепа казненных ими туземцев </a:t>
            </a:r>
          </a:p>
          <a:p>
            <a:pPr algn="ctr"/>
            <a:endParaRPr lang="ru-RU" sz="2400" b="1">
              <a:solidFill>
                <a:srgbClr val="FF3300"/>
              </a:solidFill>
            </a:endParaRPr>
          </a:p>
          <a:p>
            <a:pPr algn="ctr"/>
            <a:endParaRPr lang="ru-RU" sz="2400" b="1">
              <a:solidFill>
                <a:srgbClr val="FF3300"/>
              </a:solidFill>
            </a:endParaRPr>
          </a:p>
          <a:p>
            <a:pPr algn="ctr"/>
            <a:r>
              <a:rPr lang="ru-RU" sz="2400" b="1">
                <a:solidFill>
                  <a:srgbClr val="FF3300"/>
                </a:solidFill>
              </a:rPr>
              <a:t>Ч.Валиханов.Собр.соч. в 5 томах. Т.1. стр.394</a:t>
            </a:r>
            <a:r>
              <a:rPr lang="ru-RU" sz="2400"/>
              <a:t>) </a:t>
            </a:r>
          </a:p>
          <a:p>
            <a:pPr algn="ctr" eaLnBrk="0" hangingPunct="0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ru-RU" smtClean="0"/>
              <a:t>Трагедии Шокана.</a:t>
            </a:r>
            <a:endParaRPr lang="fr-CA" smtClean="0"/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5257800"/>
          </a:xfrm>
        </p:spPr>
        <p:txBody>
          <a:bodyPr/>
          <a:lstStyle/>
          <a:p>
            <a:r>
              <a:rPr lang="ru-RU" b="1" smtClean="0"/>
              <a:t>Воспитанник двух культур: казахской и русской ;</a:t>
            </a:r>
          </a:p>
          <a:p>
            <a:r>
              <a:rPr lang="ru-RU" b="1" smtClean="0"/>
              <a:t>Продукт  великой русской культуры;</a:t>
            </a:r>
          </a:p>
          <a:p>
            <a:r>
              <a:rPr lang="ru-RU" b="1" smtClean="0"/>
              <a:t>Проводник колониальной царской политики;</a:t>
            </a:r>
          </a:p>
          <a:p>
            <a:r>
              <a:rPr lang="ru-RU" b="1" smtClean="0"/>
              <a:t>Оторванность от Степной аристократии.</a:t>
            </a:r>
          </a:p>
          <a:p>
            <a:endParaRPr lang="ru-RU" b="1" smtClean="0"/>
          </a:p>
          <a:p>
            <a:endParaRPr lang="fr-CA" smtClean="0"/>
          </a:p>
        </p:txBody>
      </p:sp>
      <p:pic>
        <p:nvPicPr>
          <p:cNvPr id="41988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A7D32D-DB6A-48D5-8110-439CFCD6A5EC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BCAF9-BEAD-4997-8A3F-B3E898BFE29E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ru-RU" sz="3600" smtClean="0"/>
              <a:t>Закончите фразу…</a:t>
            </a:r>
            <a:endParaRPr lang="fr-CA" sz="3600" smtClean="0"/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5257800"/>
          </a:xfrm>
        </p:spPr>
        <p:txBody>
          <a:bodyPr/>
          <a:lstStyle/>
          <a:p>
            <a:r>
              <a:rPr lang="ru-RU" b="1" smtClean="0"/>
              <a:t>Год рождения Шокана_________</a:t>
            </a:r>
          </a:p>
          <a:p>
            <a:r>
              <a:rPr lang="ru-RU" b="1" smtClean="0"/>
              <a:t>Отцом  Шокана был___________</a:t>
            </a:r>
          </a:p>
          <a:p>
            <a:r>
              <a:rPr lang="ru-RU" b="1" smtClean="0"/>
              <a:t>В Омск прибыл в _____________</a:t>
            </a:r>
          </a:p>
          <a:p>
            <a:r>
              <a:rPr lang="ru-RU" b="1" smtClean="0"/>
              <a:t>Мухамед – Ханафия___________</a:t>
            </a:r>
          </a:p>
          <a:p>
            <a:r>
              <a:rPr lang="ru-RU" b="1" smtClean="0"/>
              <a:t>Год смерти Шокана____________</a:t>
            </a:r>
          </a:p>
          <a:p>
            <a:r>
              <a:rPr lang="ru-RU" b="1" smtClean="0"/>
              <a:t>Шокан выучился читать в_______</a:t>
            </a:r>
          </a:p>
          <a:p>
            <a:r>
              <a:rPr lang="ru-RU" b="1" smtClean="0"/>
              <a:t>В кадетском корпусе Валиханов обучался с______________лет___</a:t>
            </a:r>
          </a:p>
          <a:p>
            <a:endParaRPr lang="ru-RU" b="1" smtClean="0"/>
          </a:p>
          <a:p>
            <a:endParaRPr lang="fr-CA" smtClean="0"/>
          </a:p>
        </p:txBody>
      </p:sp>
      <p:pic>
        <p:nvPicPr>
          <p:cNvPr id="43012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D9751D-1E08-45E9-88F0-D84BDF04C09A}" type="datetime1">
              <a:rPr lang="ru-RU"/>
              <a:pPr>
                <a:defRPr/>
              </a:pPr>
              <a:t>28.01.2011</a:t>
            </a:fld>
            <a:endParaRPr lang="fr-C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ru-RU" sz="3600" smtClean="0"/>
              <a:t>Проследите путь учёного в Кашгар.</a:t>
            </a:r>
            <a:endParaRPr lang="fr-CA" sz="3600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643063"/>
            <a:ext cx="65151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400px-Kashgaria_ma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" y="1928813"/>
            <a:ext cx="3810000" cy="3724275"/>
          </a:xfrm>
        </p:spPr>
      </p:pic>
      <p:pic>
        <p:nvPicPr>
          <p:cNvPr id="44037" name="Picture 4" descr="сканирование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8419AF-C4C9-4943-916C-61B4E36E8833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7A005-D7B3-4537-BCBB-302D64D5D40A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Всё ли верно?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b="1" smtClean="0"/>
          </a:p>
          <a:p>
            <a:pPr>
              <a:lnSpc>
                <a:spcPct val="90000"/>
              </a:lnSpc>
            </a:pPr>
            <a:endParaRPr lang="ru-RU" b="1" smtClean="0"/>
          </a:p>
          <a:p>
            <a:pPr>
              <a:lnSpc>
                <a:spcPct val="90000"/>
              </a:lnSpc>
            </a:pPr>
            <a:endParaRPr lang="ru-RU" b="1" smtClean="0"/>
          </a:p>
        </p:txBody>
      </p:sp>
      <p:pic>
        <p:nvPicPr>
          <p:cNvPr id="45060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7"/>
          <p:cNvSpPr txBox="1">
            <a:spLocks noChangeArrowheads="1"/>
          </p:cNvSpPr>
          <p:nvPr/>
        </p:nvSpPr>
        <p:spPr bwMode="auto">
          <a:xfrm>
            <a:off x="2500313" y="1785938"/>
            <a:ext cx="56435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/>
              <a:t>Первый казахский ученый, просветитель, </a:t>
            </a:r>
          </a:p>
          <a:p>
            <a:r>
              <a:rPr lang="ru-RU" sz="2800" b="1"/>
              <a:t>зоолог,</a:t>
            </a:r>
          </a:p>
          <a:p>
            <a:r>
              <a:rPr lang="ru-RU" sz="2800" b="1"/>
              <a:t>историк, </a:t>
            </a:r>
          </a:p>
          <a:p>
            <a:r>
              <a:rPr lang="ru-RU" sz="2800" b="1"/>
              <a:t>этнограф,</a:t>
            </a:r>
          </a:p>
          <a:p>
            <a:r>
              <a:rPr lang="ru-RU" sz="2800" b="1"/>
              <a:t>музыкант, </a:t>
            </a:r>
          </a:p>
          <a:p>
            <a:r>
              <a:rPr lang="ru-RU" sz="2800" b="1"/>
              <a:t>путешественник,  </a:t>
            </a:r>
          </a:p>
          <a:p>
            <a:r>
              <a:rPr lang="ru-RU" sz="2800" b="1"/>
              <a:t>дипломат, </a:t>
            </a:r>
          </a:p>
          <a:p>
            <a:r>
              <a:rPr lang="ru-RU" sz="2800" b="1"/>
              <a:t>разведчик,</a:t>
            </a:r>
          </a:p>
          <a:p>
            <a:r>
              <a:rPr lang="ru-RU" sz="2800" b="1"/>
              <a:t>математик.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0431DD-3415-4680-813B-8CCBCF23BCD4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1C5EF-20C0-4B9F-9A55-97581377DFED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2428875" y="285750"/>
            <a:ext cx="6329363" cy="1143000"/>
          </a:xfrm>
        </p:spPr>
        <p:txBody>
          <a:bodyPr/>
          <a:lstStyle/>
          <a:p>
            <a:pPr algn="l"/>
            <a:r>
              <a:rPr lang="ru-RU" sz="3600" smtClean="0"/>
              <a:t>Закончите фразу…</a:t>
            </a:r>
            <a:endParaRPr lang="fr-CA" sz="3600" smtClean="0"/>
          </a:p>
        </p:txBody>
      </p:sp>
      <p:sp>
        <p:nvSpPr>
          <p:cNvPr id="47107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5257800"/>
          </a:xfrm>
        </p:spPr>
        <p:txBody>
          <a:bodyPr/>
          <a:lstStyle/>
          <a:p>
            <a:r>
              <a:rPr lang="ru-RU" b="1" smtClean="0"/>
              <a:t>Год рождения Шокана_________</a:t>
            </a:r>
          </a:p>
          <a:p>
            <a:r>
              <a:rPr lang="ru-RU" b="1" smtClean="0"/>
              <a:t>Отцом  Шокана был___________</a:t>
            </a:r>
          </a:p>
          <a:p>
            <a:r>
              <a:rPr lang="ru-RU" b="1" smtClean="0"/>
              <a:t>В Омск прибыл в _____________</a:t>
            </a:r>
          </a:p>
          <a:p>
            <a:r>
              <a:rPr lang="ru-RU" b="1" smtClean="0"/>
              <a:t>Мухамед – Ханафия___________</a:t>
            </a:r>
          </a:p>
          <a:p>
            <a:r>
              <a:rPr lang="ru-RU" b="1" smtClean="0"/>
              <a:t>Год смерти Шокана____________</a:t>
            </a:r>
          </a:p>
          <a:p>
            <a:r>
              <a:rPr lang="ru-RU" b="1" smtClean="0"/>
              <a:t>Шокан выучился читать в_______</a:t>
            </a:r>
          </a:p>
          <a:p>
            <a:r>
              <a:rPr lang="ru-RU" b="1" smtClean="0"/>
              <a:t>В кадетском корпусе Валиханов обучался с_________________лет</a:t>
            </a:r>
          </a:p>
          <a:p>
            <a:endParaRPr lang="ru-RU" b="1" smtClean="0"/>
          </a:p>
          <a:p>
            <a:endParaRPr lang="fr-CA" smtClean="0"/>
          </a:p>
        </p:txBody>
      </p:sp>
      <p:pic>
        <p:nvPicPr>
          <p:cNvPr id="47108" name="Picture 12" descr="шока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1571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E8354A-5665-4896-B613-4672F9259E4C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4C01D-13D4-4B46-8E3B-0251C25961A9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>
          <a:xfrm>
            <a:off x="2428875" y="285750"/>
            <a:ext cx="6329363" cy="1143000"/>
          </a:xfrm>
        </p:spPr>
        <p:txBody>
          <a:bodyPr/>
          <a:lstStyle/>
          <a:p>
            <a:pPr algn="l"/>
            <a:endParaRPr lang="fr-CA" sz="3600" smtClean="0"/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</a:p>
          <a:p>
            <a:endParaRPr lang="ru-RU" b="1" smtClean="0"/>
          </a:p>
          <a:p>
            <a:r>
              <a:rPr lang="ru-RU" sz="3600" b="1" smtClean="0"/>
              <a:t>Благодарю за внимание!</a:t>
            </a:r>
          </a:p>
          <a:p>
            <a:r>
              <a:rPr lang="ru-RU" sz="3600" b="1" smtClean="0"/>
              <a:t>Желаю всем участникам фестиваля успехов!</a:t>
            </a:r>
            <a:endParaRPr lang="fr-CA" sz="3600" smtClean="0"/>
          </a:p>
        </p:txBody>
      </p:sp>
      <p:pic>
        <p:nvPicPr>
          <p:cNvPr id="48132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788BD2-D18D-4991-A37D-0DE6DBCA1596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B4B5E-567A-4704-B8DA-4663C4AE7FF2}" type="slidenum">
              <a:rPr lang="fr-CA" smtClean="0"/>
              <a:pPr>
                <a:defRPr/>
              </a:pPr>
              <a:t>26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endParaRPr lang="fr-CA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ru-RU" sz="7200" smtClean="0"/>
              <a:t>Урок истории Казахстана в 8 классе.</a:t>
            </a:r>
          </a:p>
          <a:p>
            <a:endParaRPr lang="fr-CA" sz="7200" smtClean="0"/>
          </a:p>
        </p:txBody>
      </p:sp>
      <p:pic>
        <p:nvPicPr>
          <p:cNvPr id="16388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E33326-B3EB-4C74-98FA-A818A92853FB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12ACB-3B8E-4C83-9226-89E02732221E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План урока.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03463"/>
            <a:ext cx="8229600" cy="3983037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Детство. Годы учёбы </a:t>
            </a:r>
            <a:r>
              <a:rPr lang="ru-RU" dirty="0" err="1" smtClean="0">
                <a:solidFill>
                  <a:schemeClr val="bg1"/>
                </a:solidFill>
              </a:rPr>
              <a:t>Шокана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Ш. Валиханов – человек.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Воспитанник двух культур.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Шокан</a:t>
            </a:r>
            <a:r>
              <a:rPr lang="ru-RU" dirty="0" smtClean="0">
                <a:solidFill>
                  <a:schemeClr val="bg1"/>
                </a:solidFill>
              </a:rPr>
              <a:t> Валиханов – офицер, дипломат, учёный.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Путешествие в </a:t>
            </a:r>
            <a:r>
              <a:rPr lang="ru-RU" dirty="0" err="1" smtClean="0">
                <a:solidFill>
                  <a:schemeClr val="bg1"/>
                </a:solidFill>
              </a:rPr>
              <a:t>Кашгар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Трагедии  </a:t>
            </a:r>
            <a:r>
              <a:rPr lang="ru-RU" dirty="0" err="1" smtClean="0">
                <a:solidFill>
                  <a:schemeClr val="bg1"/>
                </a:solidFill>
              </a:rPr>
              <a:t>Шокана</a:t>
            </a:r>
            <a:r>
              <a:rPr lang="ru-RU" dirty="0" smtClean="0">
                <a:solidFill>
                  <a:schemeClr val="bg1"/>
                </a:solidFill>
              </a:rPr>
              <a:t> Валиханова.</a:t>
            </a:r>
          </a:p>
          <a:p>
            <a:pPr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17412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5783B6-F43A-4BE1-AAF9-2B8877BF647E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FEB04-E3AB-473D-8A0F-0D969BCE565D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7"/>
          <p:cNvSpPr txBox="1">
            <a:spLocks/>
          </p:cNvSpPr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2009-2010. Смолев Виктор Александрович. </a:t>
            </a:r>
          </a:p>
        </p:txBody>
      </p:sp>
      <p:sp>
        <p:nvSpPr>
          <p:cNvPr id="6" name="Rectangle 5"/>
          <p:cNvSpPr txBox="1">
            <a:spLocks noRot="1" noChangeArrowheads="1"/>
          </p:cNvSpPr>
          <p:nvPr/>
        </p:nvSpPr>
        <p:spPr bwMode="auto">
          <a:xfrm>
            <a:off x="914400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К 175- </a:t>
            </a:r>
            <a:r>
              <a:rPr lang="ru-RU" sz="3600" dirty="0" err="1">
                <a:solidFill>
                  <a:schemeClr val="bg1"/>
                </a:solidFill>
              </a:rPr>
              <a:t>летию</a:t>
            </a:r>
            <a:r>
              <a:rPr lang="ru-RU" sz="3600" dirty="0">
                <a:solidFill>
                  <a:schemeClr val="bg1"/>
                </a:solidFill>
              </a:rPr>
              <a:t> Ш.Валиханова</a:t>
            </a:r>
            <a:endParaRPr lang="ru-RU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7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6875"/>
            <a:ext cx="1295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сканирование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341438"/>
            <a:ext cx="1905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сканирование0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773238"/>
            <a:ext cx="28082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сканирование0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492375"/>
            <a:ext cx="4032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сканирование0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3500438"/>
            <a:ext cx="2286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сканирование0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500438"/>
            <a:ext cx="4038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марка Шокан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4221163"/>
            <a:ext cx="1412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 descr="марка Шокан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81513" y="3302000"/>
            <a:ext cx="1825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 descr="марка Шокан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81513" y="3302000"/>
            <a:ext cx="1825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7" descr="марка Шокан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81513" y="3302000"/>
            <a:ext cx="1825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9" descr="марка Шокан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4221163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Дата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94E253-A98B-4904-9329-8AA92E96848C}" type="datetime1">
              <a:rPr lang="ru-RU"/>
              <a:pPr>
                <a:defRPr/>
              </a:pPr>
              <a:t>28.01.2011</a:t>
            </a:fld>
            <a:endParaRPr lang="fr-CA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3124200" y="6215063"/>
            <a:ext cx="4233863" cy="506412"/>
          </a:xfrm>
        </p:spPr>
        <p:txBody>
          <a:bodyPr/>
          <a:lstStyle/>
          <a:p>
            <a:pPr>
              <a:defRPr/>
            </a:pPr>
            <a:endParaRPr lang="fr-CA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45C51-1BE5-4AD5-9B9E-F0BE02E7FCB6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pic>
        <p:nvPicPr>
          <p:cNvPr id="18451" name="Picture 13" descr="сканирование000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0" y="1500188"/>
            <a:ext cx="3878263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4" descr="сканирование0003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>
          <a:xfrm>
            <a:off x="6072188" y="4429125"/>
            <a:ext cx="1928812" cy="1643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03463"/>
            <a:ext cx="8229600" cy="3983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Выходец из казахской степи, представитель кочевой аристократии, оказавшись в абсолютно чужой среде, проявил гениальные способности, сделал блестящую карьеру, написал исключительно ценные, с научной точки зрения труды, но завершение жизни оказалось не совсем логичным.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   Он был всеми забытый и брошенный…</a:t>
            </a:r>
          </a:p>
          <a:p>
            <a:endParaRPr lang="fr-CA" smtClean="0"/>
          </a:p>
        </p:txBody>
      </p:sp>
      <p:pic>
        <p:nvPicPr>
          <p:cNvPr id="19460" name="Picture 4" descr="сканирование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E9E094-9232-4642-B717-3FF71FAB24D2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10EC4-5A5C-43A3-A388-C7C8E5C100AD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400" b="1" smtClean="0"/>
          </a:p>
          <a:p>
            <a:r>
              <a:rPr lang="ru-RU" sz="2400" b="1" smtClean="0"/>
              <a:t>Будучи чингизидом по происхождению, он с детства соприкасался с образцами высокой казахской культуры. Таким образом, </a:t>
            </a:r>
            <a:r>
              <a:rPr lang="ru-RU" sz="2400" b="1" u="sng" smtClean="0"/>
              <a:t>он был воспитанником двух культур на самом пронзительно высоком уровне.</a:t>
            </a:r>
            <a:r>
              <a:rPr lang="ru-RU" sz="2400" b="1" smtClean="0"/>
              <a:t> Массовая культура степи также в определенной степени минула его. В семье старшего султана, где он вырос, постоянно гостили лучшие поэты и музыканты казахской степи. Это были представители духовной элиты той эпохи. Так  формировался будущий гений. </a:t>
            </a:r>
          </a:p>
          <a:p>
            <a:endParaRPr lang="fr-CA" sz="2800" smtClean="0"/>
          </a:p>
        </p:txBody>
      </p:sp>
      <p:pic>
        <p:nvPicPr>
          <p:cNvPr id="20484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C42F0B-A5E3-422A-82E5-0E466C4A0AE1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0085F-6EC7-467C-9CE3-74A5817BE526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400" b="1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     </a:t>
            </a:r>
            <a:r>
              <a:rPr lang="ru-RU" b="1" smtClean="0"/>
              <a:t>Валиханов был классическим службистом и выполнял честно долг офицера.  Он сталкивался с трудноразрешимым противоречием. По службе ему то и дело приходилось сталкиваться с обязанностями, возлагавшимися на российского офицера, который должен был быть проводником колониальной политики со всеми ее "прелестями". </a:t>
            </a:r>
          </a:p>
          <a:p>
            <a:pPr>
              <a:lnSpc>
                <a:spcPct val="90000"/>
              </a:lnSpc>
            </a:pPr>
            <a:endParaRPr lang="ru-RU" b="1" smtClean="0"/>
          </a:p>
          <a:p>
            <a:endParaRPr lang="ru-RU" sz="2400" b="1" smtClean="0"/>
          </a:p>
        </p:txBody>
      </p:sp>
      <p:pic>
        <p:nvPicPr>
          <p:cNvPr id="22532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27FB70-DECD-4D2C-BCB9-3A324FABBC42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0D58E-DA42-4BDA-A92F-5AAB7F10FB85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400" b="1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     </a:t>
            </a:r>
            <a:r>
              <a:rPr lang="ru-RU" b="1" smtClean="0"/>
              <a:t>Вся его жизнь в качестве служащего человека. Он ушел  от аристократических слоев в своем окружении, от чуждой и ранящей его обыденности колониальной политики, но в то же время он не мог внедриться в свою исконную казахскую среду. По одной простой причине: в ней не было образованных людей его уровня</a:t>
            </a:r>
          </a:p>
        </p:txBody>
      </p:sp>
      <p:pic>
        <p:nvPicPr>
          <p:cNvPr id="24580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187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12DCE2-3F4B-44C5-AAA7-CA4E0D9A73FD}" type="datetime1">
              <a:rPr lang="ru-RU"/>
              <a:pPr>
                <a:defRPr/>
              </a:pPr>
              <a:t>28.01.2011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2009-2010 гг. Смолев Виктор Александрович</a:t>
            </a: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135F1-E9AD-40F5-895F-80B40623C936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132</TotalTime>
  <Words>898</Words>
  <Application>Microsoft Office PowerPoint</Application>
  <PresentationFormat>Экран (4:3)</PresentationFormat>
  <Paragraphs>176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132</vt:lpstr>
      <vt:lpstr>Человеческий, гражданский и научный подвиг Шокана Валиханова.</vt:lpstr>
      <vt:lpstr>Об авторе…</vt:lpstr>
      <vt:lpstr>Слайд 3</vt:lpstr>
      <vt:lpstr>План урока.</vt:lpstr>
      <vt:lpstr>Слайд 5</vt:lpstr>
      <vt:lpstr>Слайд 6</vt:lpstr>
      <vt:lpstr>Слайд 7</vt:lpstr>
      <vt:lpstr>Слайд 8</vt:lpstr>
      <vt:lpstr>Слайд 9</vt:lpstr>
      <vt:lpstr>Слайд 10</vt:lpstr>
      <vt:lpstr>Валиханов – человек.</vt:lpstr>
      <vt:lpstr>Валиханов – дипломат.</vt:lpstr>
      <vt:lpstr>Слайд 13</vt:lpstr>
      <vt:lpstr>Слайд 14</vt:lpstr>
      <vt:lpstr>Слайд 15</vt:lpstr>
      <vt:lpstr>Слайд 16</vt:lpstr>
      <vt:lpstr>Василий Васильевич Верещагин. «Торжествуют». 1872 г.</vt:lpstr>
      <vt:lpstr>Слайд 18</vt:lpstr>
      <vt:lpstr>     Василий Васильевич Верещагин. «Апофеоз войны». 1871</vt:lpstr>
      <vt:lpstr>Слайд 20</vt:lpstr>
      <vt:lpstr>Трагедии Шокана.</vt:lpstr>
      <vt:lpstr>Закончите фразу…</vt:lpstr>
      <vt:lpstr>Проследите путь учёного в Кашгар.</vt:lpstr>
      <vt:lpstr>Всё ли верно?</vt:lpstr>
      <vt:lpstr>Закончите фразу…</vt:lpstr>
      <vt:lpstr>Слайд 26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Человеческий, гражданский и научный подвиг Шокана Валиханова.</dc:title>
  <dc:creator>Метод</dc:creator>
  <cp:lastModifiedBy>User</cp:lastModifiedBy>
  <cp:revision>39</cp:revision>
  <dcterms:created xsi:type="dcterms:W3CDTF">2010-12-03T06:15:26Z</dcterms:created>
  <dcterms:modified xsi:type="dcterms:W3CDTF">2011-01-28T18:33:25Z</dcterms:modified>
</cp:coreProperties>
</file>