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gray">
          <a:xfrm>
            <a:off x="502920" y="1984248"/>
            <a:ext cx="8211312" cy="2953512"/>
          </a:xfrm>
          <a:prstGeom prst="roundRect">
            <a:avLst>
              <a:gd name="adj" fmla="val 5521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13232" y="2432304"/>
            <a:ext cx="7772400" cy="1353312"/>
          </a:xfrm>
        </p:spPr>
        <p:txBody>
          <a:bodyPr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 sz="480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353312" y="3785616"/>
            <a:ext cx="6400800" cy="75895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ounded Rectangle 9"/>
          <p:cNvSpPr/>
          <p:nvPr/>
        </p:nvSpPr>
        <p:spPr bwMode="gray">
          <a:xfrm>
            <a:off x="859536" y="171907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gray">
          <a:xfrm>
            <a:off x="859536" y="4718304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gray">
          <a:xfrm>
            <a:off x="5641848" y="180136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7"/>
          <p:cNvGrpSpPr/>
          <p:nvPr/>
        </p:nvGrpSpPr>
        <p:grpSpPr bwMode="ltGray">
          <a:xfrm>
            <a:off x="5733288" y="189280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3" name="Oval 12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57200"/>
            <a:ext cx="8147304" cy="950976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72768"/>
            <a:ext cx="8119872" cy="48280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gray">
          <a:xfrm>
            <a:off x="502920" y="3712464"/>
            <a:ext cx="8147304" cy="2139696"/>
          </a:xfrm>
          <a:prstGeom prst="roundRect">
            <a:avLst>
              <a:gd name="adj" fmla="val 9795"/>
            </a:avLst>
          </a:prstGeom>
          <a:gradFill>
            <a:gsLst>
              <a:gs pos="0">
                <a:schemeClr val="bg1">
                  <a:alpha val="79000"/>
                </a:schemeClr>
              </a:gs>
              <a:gs pos="30000">
                <a:schemeClr val="bg2"/>
              </a:gs>
              <a:gs pos="66000">
                <a:schemeClr val="bg2"/>
              </a:gs>
              <a:gs pos="100000">
                <a:schemeClr val="bg1">
                  <a:alpha val="61000"/>
                </a:schemeClr>
              </a:gs>
            </a:gsLst>
            <a:lin ang="5400000" scaled="1"/>
          </a:gradFill>
          <a:ln w="38100">
            <a:solidFill>
              <a:schemeClr val="bg2">
                <a:lumMod val="20000"/>
                <a:lumOff val="8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 bwMode="gray">
          <a:xfrm>
            <a:off x="859536" y="5641848"/>
            <a:ext cx="7498080" cy="429768"/>
          </a:xfrm>
          <a:prstGeom prst="roundRect">
            <a:avLst>
              <a:gd name="adj" fmla="val 25178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78000">
                <a:schemeClr val="bg2">
                  <a:lumMod val="60000"/>
                  <a:lumOff val="40000"/>
                </a:schemeClr>
              </a:gs>
              <a:gs pos="75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40080" y="3931920"/>
            <a:ext cx="7790688" cy="171907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36" y="2642616"/>
            <a:ext cx="7498080" cy="740664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ounded Rectangle 7"/>
          <p:cNvSpPr/>
          <p:nvPr/>
        </p:nvSpPr>
        <p:spPr bwMode="gray">
          <a:xfrm>
            <a:off x="859536" y="3502152"/>
            <a:ext cx="7498080" cy="429768"/>
          </a:xfrm>
          <a:prstGeom prst="roundRect">
            <a:avLst>
              <a:gd name="adj" fmla="val 23050"/>
            </a:avLst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60000"/>
                  <a:lumOff val="40000"/>
                </a:schemeClr>
              </a:gs>
              <a:gs pos="98000">
                <a:schemeClr val="bg2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gray">
          <a:xfrm>
            <a:off x="5641848" y="3584448"/>
            <a:ext cx="2496312" cy="265176"/>
          </a:xfrm>
          <a:prstGeom prst="roundRect">
            <a:avLst>
              <a:gd name="adj" fmla="val 21911"/>
            </a:avLst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ltGray">
          <a:xfrm>
            <a:off x="5733288" y="3675888"/>
            <a:ext cx="850392" cy="73152"/>
            <a:chOff x="5733288" y="1874520"/>
            <a:chExt cx="850392" cy="73152"/>
          </a:xfrm>
          <a:effectLst>
            <a:glow rad="63500">
              <a:schemeClr val="tx1">
                <a:alpha val="40000"/>
              </a:schemeClr>
            </a:glow>
            <a:outerShdw blurRad="50800" dist="50800" dir="5400000" algn="ctr" rotWithShape="0">
              <a:schemeClr val="accent1">
                <a:lumMod val="20000"/>
                <a:lumOff val="80000"/>
                <a:alpha val="21000"/>
              </a:schemeClr>
            </a:outerShdw>
          </a:effectLst>
        </p:grpSpPr>
        <p:sp>
          <p:nvSpPr>
            <p:cNvPr id="12" name="Oval 11"/>
            <p:cNvSpPr/>
            <p:nvPr userDrawn="1"/>
          </p:nvSpPr>
          <p:spPr bwMode="ltGray">
            <a:xfrm>
              <a:off x="573328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ltGray">
            <a:xfrm>
              <a:off x="5925312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ltGray">
            <a:xfrm>
              <a:off x="6117336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 bwMode="ltGray">
            <a:xfrm>
              <a:off x="6309360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ltGray">
            <a:xfrm>
              <a:off x="6510528" y="1874520"/>
              <a:ext cx="73152" cy="73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gray">
          <a:xfrm>
            <a:off x="283464" y="1216152"/>
            <a:ext cx="8577072" cy="5294376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 bwMode="gray">
          <a:xfrm>
            <a:off x="694944" y="10789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 bwMode="gray">
          <a:xfrm>
            <a:off x="1051560" y="10789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 bwMode="gray">
          <a:xfrm>
            <a:off x="1426464" y="10789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06984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720" y="1554480"/>
            <a:ext cx="3968496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gray">
          <a:xfrm>
            <a:off x="4645152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gray">
          <a:xfrm>
            <a:off x="283464" y="1371600"/>
            <a:ext cx="4215384" cy="5148072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57200" y="146304"/>
            <a:ext cx="8229600" cy="1143000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29768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white">
          <a:xfrm>
            <a:off x="4782312" y="1527048"/>
            <a:ext cx="393192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322576"/>
            <a:ext cx="3931920" cy="40050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56616" y="429768"/>
            <a:ext cx="3118104" cy="1005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429768"/>
            <a:ext cx="5184648" cy="5861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16" y="1435608"/>
            <a:ext cx="3118104" cy="4855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gray">
          <a:xfrm>
            <a:off x="283464" y="292608"/>
            <a:ext cx="8577072" cy="622706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 bwMode="gray">
          <a:xfrm>
            <a:off x="548640" y="164592"/>
            <a:ext cx="283464" cy="283464"/>
            <a:chOff x="548640" y="173736"/>
            <a:chExt cx="283464" cy="283464"/>
          </a:xfrm>
        </p:grpSpPr>
        <p:sp>
          <p:nvSpPr>
            <p:cNvPr id="10" name="Oval 9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 bwMode="gray">
          <a:xfrm>
            <a:off x="914400" y="164592"/>
            <a:ext cx="283464" cy="283464"/>
            <a:chOff x="548640" y="173736"/>
            <a:chExt cx="283464" cy="283464"/>
          </a:xfrm>
        </p:grpSpPr>
        <p:sp>
          <p:nvSpPr>
            <p:cNvPr id="13" name="Oval 12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 bwMode="gray">
          <a:xfrm>
            <a:off x="1289304" y="164592"/>
            <a:ext cx="283464" cy="283464"/>
            <a:chOff x="548640" y="173736"/>
            <a:chExt cx="283464" cy="283464"/>
          </a:xfrm>
        </p:grpSpPr>
        <p:sp>
          <p:nvSpPr>
            <p:cNvPr id="16" name="Oval 15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30352" y="3273552"/>
            <a:ext cx="2642616" cy="137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200400" y="612775"/>
            <a:ext cx="5404104" cy="4114800"/>
          </a:xfrm>
          <a:prstGeom prst="roundRect">
            <a:avLst>
              <a:gd name="adj" fmla="val 5778"/>
            </a:avLst>
          </a:prstGeom>
          <a:ln w="38100">
            <a:solidFill>
              <a:srgbClr val="FFFFFF">
                <a:alpha val="80000"/>
              </a:srgbClr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5848" y="4800600"/>
            <a:ext cx="5102352" cy="137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2540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gradFill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gray">
          <a:xfrm>
            <a:off x="283464" y="356616"/>
            <a:ext cx="7004304" cy="6089904"/>
          </a:xfrm>
          <a:prstGeom prst="roundRect">
            <a:avLst>
              <a:gd name="adj" fmla="val 3186"/>
            </a:avLst>
          </a:prstGeom>
          <a:gradFill flip="none" rotWithShape="1">
            <a:gsLst>
              <a:gs pos="45000">
                <a:schemeClr val="bg2">
                  <a:alpha val="60000"/>
                </a:schemeClr>
              </a:gs>
              <a:gs pos="100000">
                <a:schemeClr val="bg1">
                  <a:lumMod val="95000"/>
                  <a:lumOff val="5000"/>
                  <a:alpha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extrusionH="76200" prstMaterial="matte">
            <a:bevelT w="50800" h="50800" prst="softRound"/>
            <a:bevelB w="50800" h="50800" prst="softRound"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48640" y="219456"/>
            <a:ext cx="283464" cy="283464"/>
            <a:chOff x="548640" y="173736"/>
            <a:chExt cx="283464" cy="283464"/>
          </a:xfrm>
        </p:grpSpPr>
        <p:sp>
          <p:nvSpPr>
            <p:cNvPr id="9" name="Oval 8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 bwMode="gray">
          <a:xfrm>
            <a:off x="914400" y="219456"/>
            <a:ext cx="283464" cy="283464"/>
            <a:chOff x="548640" y="173736"/>
            <a:chExt cx="283464" cy="283464"/>
          </a:xfrm>
        </p:grpSpPr>
        <p:sp>
          <p:nvSpPr>
            <p:cNvPr id="12" name="Oval 11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 bwMode="gray">
          <a:xfrm>
            <a:off x="1289304" y="219456"/>
            <a:ext cx="283464" cy="283464"/>
            <a:chOff x="548640" y="173736"/>
            <a:chExt cx="283464" cy="283464"/>
          </a:xfrm>
        </p:grpSpPr>
        <p:sp>
          <p:nvSpPr>
            <p:cNvPr id="15" name="Oval 14"/>
            <p:cNvSpPr/>
            <p:nvPr userDrawn="1"/>
          </p:nvSpPr>
          <p:spPr bwMode="gray">
            <a:xfrm>
              <a:off x="548640" y="173736"/>
              <a:ext cx="283464" cy="2834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chilly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 bwMode="gray">
            <a:xfrm>
              <a:off x="621792" y="246888"/>
              <a:ext cx="146304" cy="146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balanced" dir="t"/>
            </a:scene3d>
            <a:sp3d contourW="12700" prstMaterial="matte">
              <a:bevelT/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360920" y="365760"/>
            <a:ext cx="1426464" cy="6062472"/>
          </a:xfrm>
        </p:spPr>
        <p:txBody>
          <a:bodyPr vert="eaVert">
            <a:scene3d>
              <a:camera prst="orthographicFront"/>
              <a:lightRig rig="flat" dir="t"/>
            </a:scene3d>
            <a:sp3d extrusionH="31750" contourW="8890">
              <a:bevelT w="38100" h="31750"/>
              <a:contourClr>
                <a:schemeClr val="tx2">
                  <a:lumMod val="90000"/>
                </a:schemeClr>
              </a:contourClr>
            </a:sp3d>
          </a:bodyPr>
          <a:lstStyle>
            <a:lvl1pPr>
              <a:defRPr>
                <a:gradFill flip="none" rotWithShape="1">
                  <a:gsLst>
                    <a:gs pos="0">
                      <a:schemeClr val="tx2"/>
                    </a:gs>
                    <a:gs pos="7500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9370" dir="5460000" algn="ctr" rotWithShape="0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576072"/>
            <a:ext cx="6373368" cy="56418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27000"/>
            </a:blip>
            <a:srcRect/>
            <a:tile tx="0" ty="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5815584" y="6556248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502152" y="6556248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79E8C0-021D-400D-9DBE-6104E84169BA}" type="datetimeFigureOut">
              <a:rPr lang="ru-RU" smtClean="0"/>
              <a:t>15.04.2010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A06CEF-10BE-44AE-95A9-9DCCFCADBA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</a:t>
            </a:r>
            <a:r>
              <a:rPr lang="ru-RU" dirty="0" err="1" smtClean="0"/>
              <a:t>н</a:t>
            </a:r>
            <a:r>
              <a:rPr lang="ru-RU" dirty="0" smtClean="0"/>
              <a:t> и </a:t>
            </a:r>
            <a:r>
              <a:rPr lang="ru-RU" dirty="0" err="1" smtClean="0"/>
              <a:t>нн</a:t>
            </a:r>
            <a:r>
              <a:rPr lang="ru-RU" dirty="0" smtClean="0"/>
              <a:t> в суффиксах прилагательных.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1480"/>
            <a:ext cx="6400800" cy="667512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Тема:</a:t>
            </a:r>
            <a:endParaRPr lang="ru-RU" sz="4800" dirty="0"/>
          </a:p>
        </p:txBody>
      </p:sp>
      <p:pic>
        <p:nvPicPr>
          <p:cNvPr id="4" name="Рисунок 3" descr="6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57166"/>
            <a:ext cx="1095375" cy="771525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47304" cy="950976"/>
          </a:xfrm>
        </p:spPr>
        <p:txBody>
          <a:bodyPr/>
          <a:lstStyle/>
          <a:p>
            <a:r>
              <a:rPr lang="ru-RU" sz="1600" dirty="0"/>
              <a:t>Выпишите прилагательные, выделите суффиксы. Установите, с написанием каких суффиксов вы не знакомились. А можно ли ошибиться в написании этих суффиксов? Сформулируйте тему сегодняшнего урока. (Запись темы на доске и в тетрадях.)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На обед подали алычовый компот. У малыша были добрые, доверчивые глаза. </a:t>
            </a:r>
            <a:endParaRPr lang="ru-RU" i="1" dirty="0" smtClean="0"/>
          </a:p>
          <a:p>
            <a:r>
              <a:rPr lang="ru-RU" i="1" dirty="0" smtClean="0"/>
              <a:t>Из </a:t>
            </a:r>
            <a:r>
              <a:rPr lang="ru-RU" i="1" dirty="0" smtClean="0"/>
              <a:t>комнаты доносился счастливый смех. </a:t>
            </a:r>
            <a:endParaRPr lang="ru-RU" i="1" dirty="0" smtClean="0"/>
          </a:p>
          <a:p>
            <a:r>
              <a:rPr lang="ru-RU" i="1" dirty="0" smtClean="0"/>
              <a:t>Правый </a:t>
            </a:r>
            <a:r>
              <a:rPr lang="ru-RU" i="1" dirty="0" smtClean="0"/>
              <a:t>берег реки обрывистый. Высоко в небе тянулся журавлиный клин. </a:t>
            </a:r>
            <a:endParaRPr lang="ru-RU" i="1" dirty="0" smtClean="0"/>
          </a:p>
          <a:p>
            <a:r>
              <a:rPr lang="ru-RU" i="1" dirty="0" smtClean="0"/>
              <a:t>Дедушка </a:t>
            </a:r>
            <a:r>
              <a:rPr lang="ru-RU" i="1" dirty="0" smtClean="0"/>
              <a:t>совершает утреннюю пробежку.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500306"/>
            <a:ext cx="76626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Отталкиваясь от темы и пользуясь опорными словами, сформулируйте цель нашего урока.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852"/>
            <a:ext cx="7616952" cy="3286148"/>
          </a:xfrm>
        </p:spPr>
        <p:txBody>
          <a:bodyPr/>
          <a:lstStyle/>
          <a:p>
            <a:r>
              <a:rPr lang="ru-RU" dirty="0" smtClean="0"/>
              <a:t>(На доске запись: Цель урока: 1 .познакомиться с... ; 2. учиться...)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3739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Назовите суффиксы прилагательных, в которых пишется </a:t>
            </a:r>
            <a:r>
              <a:rPr lang="ru-RU" sz="1800" dirty="0" err="1" smtClean="0"/>
              <a:t>н</a:t>
            </a:r>
            <a:r>
              <a:rPr lang="ru-RU" sz="1800" dirty="0" smtClean="0"/>
              <a:t> и </a:t>
            </a:r>
            <a:r>
              <a:rPr lang="ru-RU" sz="1800" dirty="0" err="1" smtClean="0"/>
              <a:t>нн</a:t>
            </a:r>
            <a:r>
              <a:rPr lang="ru-RU" sz="1800" dirty="0" smtClean="0"/>
              <a:t>. Какой случай написания </a:t>
            </a:r>
            <a:r>
              <a:rPr lang="ru-RU" sz="1800" dirty="0" err="1" smtClean="0"/>
              <a:t>нн</a:t>
            </a:r>
            <a:r>
              <a:rPr lang="ru-RU" sz="1800" dirty="0" smtClean="0"/>
              <a:t> выделен особо? Почему? Какие слова являются исключениями? Сформулируйте правило правописания </a:t>
            </a:r>
            <a:r>
              <a:rPr lang="ru-RU" sz="1800" dirty="0" err="1" smtClean="0"/>
              <a:t>н</a:t>
            </a:r>
            <a:r>
              <a:rPr lang="ru-RU" sz="1800" dirty="0" smtClean="0"/>
              <a:t> и </a:t>
            </a:r>
            <a:r>
              <a:rPr lang="ru-RU" sz="1800" dirty="0" err="1" smtClean="0"/>
              <a:t>нн</a:t>
            </a:r>
            <a:r>
              <a:rPr lang="ru-RU" sz="1800" dirty="0" smtClean="0"/>
              <a:t> в прилагательных. Проверьте себя по учебнику» Русский язык. Теория.»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3212" t="31930" r="19765" b="34805"/>
          <a:stretch>
            <a:fillRect/>
          </a:stretch>
        </p:blipFill>
        <p:spPr bwMode="auto">
          <a:xfrm>
            <a:off x="500034" y="2428868"/>
            <a:ext cx="7239000" cy="224554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/>
          <a:lstStyle/>
          <a:p>
            <a:r>
              <a:rPr lang="ru-RU" i="1" dirty="0" smtClean="0"/>
              <a:t>Всё в тающей дымке – </a:t>
            </a:r>
            <a:endParaRPr lang="ru-RU" dirty="0" smtClean="0"/>
          </a:p>
          <a:p>
            <a:r>
              <a:rPr lang="ru-RU" i="1" dirty="0" smtClean="0"/>
              <a:t>Холмы, перелески... </a:t>
            </a:r>
            <a:endParaRPr lang="ru-RU" dirty="0" smtClean="0"/>
          </a:p>
          <a:p>
            <a:r>
              <a:rPr lang="ru-RU" i="1" dirty="0" smtClean="0"/>
              <a:t>Здесь краски не ярки </a:t>
            </a:r>
            <a:endParaRPr lang="ru-RU" dirty="0" smtClean="0"/>
          </a:p>
          <a:p>
            <a:r>
              <a:rPr lang="ru-RU" i="1" dirty="0" smtClean="0"/>
              <a:t>И звуки не резки.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Здесь медленны реки, </a:t>
            </a:r>
            <a:endParaRPr lang="ru-RU" dirty="0" smtClean="0"/>
          </a:p>
          <a:p>
            <a:r>
              <a:rPr lang="ru-RU" i="1" dirty="0" smtClean="0"/>
              <a:t>Туманны озёра. </a:t>
            </a:r>
            <a:endParaRPr lang="ru-RU" dirty="0" smtClean="0"/>
          </a:p>
          <a:p>
            <a:r>
              <a:rPr lang="ru-RU" i="1" dirty="0" smtClean="0"/>
              <a:t>И всё ускользает </a:t>
            </a:r>
            <a:endParaRPr lang="ru-RU" dirty="0" smtClean="0"/>
          </a:p>
          <a:p>
            <a:r>
              <a:rPr lang="ru-RU" i="1" dirty="0" smtClean="0"/>
              <a:t>От беглого взора.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Б) Письмо по памяти.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Взаимопроверка.</a:t>
            </a:r>
            <a:br>
              <a:rPr lang="ru-RU" sz="1800" dirty="0" smtClean="0"/>
            </a:br>
            <a:r>
              <a:rPr lang="ru-RU" sz="1800" dirty="0" smtClean="0"/>
              <a:t>Объясните правописание </a:t>
            </a:r>
            <a:r>
              <a:rPr lang="ru-RU" sz="1800" dirty="0" err="1" smtClean="0"/>
              <a:t>н</a:t>
            </a:r>
            <a:r>
              <a:rPr lang="ru-RU" sz="1800" dirty="0" smtClean="0"/>
              <a:t> </a:t>
            </a:r>
            <a:r>
              <a:rPr lang="ru-RU" sz="1800" dirty="0" err="1" smtClean="0"/>
              <a:t>нн</a:t>
            </a:r>
            <a:r>
              <a:rPr lang="ru-RU" sz="1800" dirty="0" smtClean="0"/>
              <a:t> в прилагательных.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92933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Прочитайте данную запись. Сформулируйте к ней своё задание. Не забывайте о теме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Бездонная бочка, мышиная возня, бесструнная балалайка, длинный язык, длинная песня, </a:t>
            </a:r>
            <a:r>
              <a:rPr lang="ru-RU" i="1" dirty="0" smtClean="0"/>
              <a:t>с</a:t>
            </a:r>
            <a:r>
              <a:rPr lang="ru-RU" dirty="0" smtClean="0"/>
              <a:t> </a:t>
            </a:r>
            <a:r>
              <a:rPr lang="ru-RU" i="1" dirty="0" smtClean="0"/>
              <a:t>воробьиный </a:t>
            </a:r>
            <a:r>
              <a:rPr lang="ru-RU" i="1" dirty="0" smtClean="0"/>
              <a:t>нос, за каменной стеной.</a:t>
            </a:r>
            <a:endParaRPr lang="ru-RU" dirty="0" smtClean="0"/>
          </a:p>
          <a:p>
            <a:r>
              <a:rPr lang="ru-RU" dirty="0" smtClean="0"/>
              <a:t>Вспомните </a:t>
            </a:r>
            <a:r>
              <a:rPr lang="ru-RU" dirty="0" smtClean="0"/>
              <a:t>растения, в названиях которых есть изучаемые суффиксы (-ин, -ан, -</a:t>
            </a:r>
            <a:r>
              <a:rPr lang="ru-RU" dirty="0" err="1" smtClean="0"/>
              <a:t>ян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с использованием системы интерактивного опроса.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. Укажите номер ответа, где пропущен одна н.</a:t>
            </a:r>
            <a:endParaRPr lang="ru-RU" dirty="0" smtClean="0"/>
          </a:p>
          <a:p>
            <a:r>
              <a:rPr lang="ru-RU" i="1" dirty="0" smtClean="0"/>
              <a:t>1.деревя..</a:t>
            </a:r>
            <a:r>
              <a:rPr lang="ru-RU" i="1" dirty="0" err="1" smtClean="0"/>
              <a:t>ый</a:t>
            </a:r>
            <a:r>
              <a:rPr lang="ru-RU" i="1" dirty="0" smtClean="0"/>
              <a:t> дом</a:t>
            </a:r>
            <a:endParaRPr lang="ru-RU" dirty="0" smtClean="0"/>
          </a:p>
          <a:p>
            <a:r>
              <a:rPr lang="ru-RU" i="1" dirty="0" smtClean="0"/>
              <a:t>2.гуси..</a:t>
            </a:r>
            <a:r>
              <a:rPr lang="ru-RU" i="1" dirty="0" err="1" smtClean="0"/>
              <a:t>ое</a:t>
            </a:r>
            <a:r>
              <a:rPr lang="ru-RU" i="1" dirty="0" smtClean="0"/>
              <a:t> перо</a:t>
            </a:r>
            <a:endParaRPr lang="ru-RU" dirty="0" smtClean="0"/>
          </a:p>
          <a:p>
            <a:r>
              <a:rPr lang="ru-RU" i="1" dirty="0" smtClean="0"/>
              <a:t>3. </a:t>
            </a:r>
            <a:r>
              <a:rPr lang="ru-RU" i="1" dirty="0" err="1" smtClean="0"/>
              <a:t>лимо</a:t>
            </a:r>
            <a:r>
              <a:rPr lang="ru-RU" i="1" dirty="0" smtClean="0"/>
              <a:t>..</a:t>
            </a:r>
            <a:r>
              <a:rPr lang="ru-RU" i="1" dirty="0" err="1" smtClean="0"/>
              <a:t>ый</a:t>
            </a:r>
            <a:r>
              <a:rPr lang="ru-RU" i="1" dirty="0" smtClean="0"/>
              <a:t> сок</a:t>
            </a:r>
            <a:endParaRPr lang="ru-RU" dirty="0" smtClean="0"/>
          </a:p>
          <a:p>
            <a:r>
              <a:rPr lang="ru-RU" i="1" dirty="0" smtClean="0"/>
              <a:t>4. </a:t>
            </a:r>
            <a:r>
              <a:rPr lang="ru-RU" i="1" dirty="0" err="1" smtClean="0"/>
              <a:t>карти</a:t>
            </a:r>
            <a:r>
              <a:rPr lang="ru-RU" i="1" dirty="0" smtClean="0"/>
              <a:t>..</a:t>
            </a:r>
            <a:r>
              <a:rPr lang="ru-RU" i="1" dirty="0" err="1" smtClean="0"/>
              <a:t>ая</a:t>
            </a:r>
            <a:r>
              <a:rPr lang="ru-RU" i="1" dirty="0" smtClean="0"/>
              <a:t> галерея</a:t>
            </a:r>
            <a:endParaRPr lang="ru-RU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. Укажите номер ответа, где пропущено две </a:t>
            </a:r>
            <a:r>
              <a:rPr lang="ru-RU" b="1" dirty="0" err="1" smtClean="0"/>
              <a:t>н</a:t>
            </a:r>
            <a:endParaRPr lang="ru-RU" dirty="0" smtClean="0"/>
          </a:p>
          <a:p>
            <a:r>
              <a:rPr lang="ru-RU" i="1" dirty="0" smtClean="0"/>
              <a:t>1. </a:t>
            </a:r>
            <a:r>
              <a:rPr lang="ru-RU" i="1" dirty="0" err="1" smtClean="0"/>
              <a:t>станцио</a:t>
            </a:r>
            <a:r>
              <a:rPr lang="ru-RU" i="1" dirty="0" smtClean="0"/>
              <a:t>..</a:t>
            </a:r>
            <a:r>
              <a:rPr lang="ru-RU" i="1" dirty="0" err="1" smtClean="0"/>
              <a:t>ый</a:t>
            </a:r>
            <a:r>
              <a:rPr lang="ru-RU" i="1" dirty="0" smtClean="0"/>
              <a:t> смотритель</a:t>
            </a:r>
            <a:endParaRPr lang="ru-RU" dirty="0" smtClean="0"/>
          </a:p>
          <a:p>
            <a:r>
              <a:rPr lang="ru-RU" i="1" dirty="0" smtClean="0"/>
              <a:t>2. кожа..</a:t>
            </a:r>
            <a:r>
              <a:rPr lang="ru-RU" i="1" dirty="0" err="1" smtClean="0"/>
              <a:t>ое</a:t>
            </a:r>
            <a:r>
              <a:rPr lang="ru-RU" i="1" dirty="0" smtClean="0"/>
              <a:t> пальто</a:t>
            </a:r>
            <a:endParaRPr lang="ru-RU" dirty="0" smtClean="0"/>
          </a:p>
          <a:p>
            <a:r>
              <a:rPr lang="ru-RU" i="1" dirty="0" smtClean="0"/>
              <a:t>3. масля..</a:t>
            </a:r>
            <a:r>
              <a:rPr lang="ru-RU" i="1" dirty="0" err="1" smtClean="0"/>
              <a:t>ая</a:t>
            </a:r>
            <a:r>
              <a:rPr lang="ru-RU" i="1" dirty="0" smtClean="0"/>
              <a:t> краска</a:t>
            </a:r>
            <a:endParaRPr lang="ru-RU" dirty="0" smtClean="0"/>
          </a:p>
          <a:p>
            <a:r>
              <a:rPr lang="ru-RU" i="1" dirty="0" smtClean="0"/>
              <a:t>4. </a:t>
            </a:r>
            <a:r>
              <a:rPr lang="ru-RU" i="1" dirty="0" err="1" smtClean="0"/>
              <a:t>глиня</a:t>
            </a:r>
            <a:r>
              <a:rPr lang="ru-RU" i="1" dirty="0" smtClean="0"/>
              <a:t>..</a:t>
            </a:r>
            <a:r>
              <a:rPr lang="ru-RU" i="1" dirty="0" err="1" smtClean="0"/>
              <a:t>ый</a:t>
            </a:r>
            <a:r>
              <a:rPr lang="ru-RU" i="1" dirty="0" smtClean="0"/>
              <a:t> горшок</a:t>
            </a:r>
            <a:endParaRPr lang="ru-RU" dirty="0" smtClean="0"/>
          </a:p>
          <a:p>
            <a:r>
              <a:rPr lang="en-US" b="1" dirty="0" smtClean="0"/>
              <a:t>III</a:t>
            </a:r>
            <a:r>
              <a:rPr lang="ru-RU" b="1" dirty="0" smtClean="0"/>
              <a:t>.Укажите номер ответа, где есть исключения.</a:t>
            </a:r>
            <a:endParaRPr lang="ru-RU" dirty="0" smtClean="0"/>
          </a:p>
          <a:p>
            <a:r>
              <a:rPr lang="ru-RU" i="1" dirty="0" smtClean="0"/>
              <a:t>1. ветреный день, стеклянные бусы</a:t>
            </a:r>
            <a:endParaRPr lang="ru-RU" dirty="0" smtClean="0"/>
          </a:p>
          <a:p>
            <a:r>
              <a:rPr lang="ru-RU" i="1" dirty="0" smtClean="0"/>
              <a:t>2. песчаный берег, весенний день</a:t>
            </a:r>
            <a:endParaRPr lang="ru-RU" dirty="0" smtClean="0"/>
          </a:p>
          <a:p>
            <a:r>
              <a:rPr lang="ru-RU" i="1" dirty="0" smtClean="0"/>
              <a:t>3.серебряное кольцо, лебединая шея</a:t>
            </a:r>
            <a:endParaRPr lang="ru-RU" dirty="0" smtClean="0"/>
          </a:p>
          <a:p>
            <a:r>
              <a:rPr lang="ru-RU" i="1" dirty="0" smtClean="0"/>
              <a:t>4. длинный день, туманная даль</a:t>
            </a:r>
            <a:endParaRPr lang="ru-RU" dirty="0" smtClean="0"/>
          </a:p>
          <a:p>
            <a:r>
              <a:rPr lang="en-US" b="1" dirty="0" smtClean="0"/>
              <a:t>IV</a:t>
            </a:r>
            <a:r>
              <a:rPr lang="ru-RU" b="1" dirty="0" smtClean="0"/>
              <a:t>. Укажите номер ответа, где есть прилагательные, образованные от существительных с основой на н.</a:t>
            </a:r>
            <a:endParaRPr lang="ru-RU" dirty="0" smtClean="0"/>
          </a:p>
          <a:p>
            <a:r>
              <a:rPr lang="ru-RU" i="1" dirty="0" smtClean="0"/>
              <a:t>1. карманный фонарик</a:t>
            </a:r>
            <a:endParaRPr lang="ru-RU" dirty="0" smtClean="0"/>
          </a:p>
          <a:p>
            <a:r>
              <a:rPr lang="ru-RU" i="1" dirty="0" smtClean="0"/>
              <a:t>2. коллекционная марка</a:t>
            </a:r>
            <a:endParaRPr lang="ru-RU" dirty="0" smtClean="0"/>
          </a:p>
          <a:p>
            <a:r>
              <a:rPr lang="ru-RU" i="1" dirty="0" smtClean="0"/>
              <a:t>3. мужественный человек</a:t>
            </a:r>
            <a:endParaRPr lang="ru-RU" dirty="0" smtClean="0"/>
          </a:p>
          <a:p>
            <a:r>
              <a:rPr lang="ru-RU" i="1" dirty="0" smtClean="0"/>
              <a:t>4. медленный шаг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2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5">
  <a:themeElements>
    <a:clrScheme name="3D02">
      <a:dk1>
        <a:sysClr val="windowText" lastClr="000000"/>
      </a:dk1>
      <a:lt1>
        <a:sysClr val="window" lastClr="FFFFFF"/>
      </a:lt1>
      <a:dk2>
        <a:srgbClr val="254B75"/>
      </a:dk2>
      <a:lt2>
        <a:srgbClr val="DDE9EC"/>
      </a:lt2>
      <a:accent1>
        <a:srgbClr val="6183BB"/>
      </a:accent1>
      <a:accent2>
        <a:srgbClr val="96DB6F"/>
      </a:accent2>
      <a:accent3>
        <a:srgbClr val="42BCC2"/>
      </a:accent3>
      <a:accent4>
        <a:srgbClr val="EE8F48"/>
      </a:accent4>
      <a:accent5>
        <a:srgbClr val="44C4F2"/>
      </a:accent5>
      <a:accent6>
        <a:srgbClr val="A09158"/>
      </a:accent6>
      <a:hlink>
        <a:srgbClr val="B292CA"/>
      </a:hlink>
      <a:folHlink>
        <a:srgbClr val="6B5680"/>
      </a:folHlink>
    </a:clrScheme>
    <a:fontScheme name="3D02">
      <a:majorFont>
        <a:latin typeface="Arial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3D0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50000"/>
              </a:schemeClr>
            </a:gs>
            <a:gs pos="35000">
              <a:schemeClr val="phClr">
                <a:tint val="40000"/>
                <a:satMod val="200000"/>
              </a:schemeClr>
            </a:gs>
            <a:gs pos="100000">
              <a:schemeClr val="phClr">
                <a:tint val="15000"/>
                <a:satMod val="200000"/>
              </a:schemeClr>
            </a:gs>
          </a:gsLst>
          <a:lin ang="16200000" scaled="1"/>
        </a:gradFill>
        <a:gradFill rotWithShape="1">
          <a:gsLst>
            <a:gs pos="10000">
              <a:schemeClr val="phClr">
                <a:shade val="40000"/>
                <a:satMod val="200000"/>
              </a:schemeClr>
            </a:gs>
            <a:gs pos="65000">
              <a:schemeClr val="phClr">
                <a:shade val="93000"/>
                <a:satMod val="130000"/>
              </a:schemeClr>
            </a:gs>
            <a:gs pos="100000">
              <a:schemeClr val="phClr">
                <a:tint val="70000"/>
                <a:shade val="100000"/>
                <a:satMod val="20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27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63500" h="57150"/>
          </a:sp3d>
        </a:effectStyle>
        <a:effectStyle>
          <a:effectLst>
            <a:outerShdw blurRad="50800" dist="38100" dir="2700000" rotWithShape="0">
              <a:srgbClr val="000000">
                <a:alpha val="37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88900" h="82550"/>
          </a:sp3d>
        </a:effectStyle>
        <a:effectStyle>
          <a:effectLst>
            <a:outerShdw blurRad="50800" dist="381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prstMaterial="dkEdge">
            <a:bevelT w="114300" h="107950"/>
          </a:sp3d>
        </a:effectStyle>
      </a:effectStyleLst>
      <a:bgFillStyleLst>
        <a:solidFill>
          <a:schemeClr val="phClr"/>
        </a:solidFill>
        <a:gradFill rotWithShape="1">
          <a:gsLst>
            <a:gs pos="7000">
              <a:schemeClr val="phClr">
                <a:tint val="100000"/>
                <a:shade val="60000"/>
                <a:satMod val="180000"/>
              </a:schemeClr>
            </a:gs>
            <a:gs pos="48000">
              <a:schemeClr val="phClr">
                <a:tint val="83000"/>
                <a:shade val="100000"/>
                <a:satMod val="300000"/>
              </a:schemeClr>
            </a:gs>
            <a:gs pos="83000">
              <a:schemeClr val="phClr">
                <a:tint val="99000"/>
                <a:shade val="100000"/>
                <a:satMod val="180000"/>
              </a:schemeClr>
            </a:gs>
            <a:gs pos="100000">
              <a:schemeClr val="phClr">
                <a:shade val="60000"/>
                <a:satMod val="180000"/>
                <a:lumMod val="9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0000"/>
                <a:satMod val="250000"/>
              </a:schemeClr>
            </a:gs>
            <a:gs pos="59000">
              <a:schemeClr val="phClr">
                <a:shade val="80000"/>
                <a:satMod val="130000"/>
              </a:schemeClr>
            </a:gs>
            <a:gs pos="100000">
              <a:schemeClr val="phClr">
                <a:shade val="50000"/>
                <a:satMod val="110000"/>
              </a:schemeClr>
            </a:gs>
          </a:gsLst>
          <a:path path="circle">
            <a:fillToRect l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1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54</TotalTime>
  <Words>383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Тема2</vt:lpstr>
      <vt:lpstr>Тема5</vt:lpstr>
      <vt:lpstr>Тема1</vt:lpstr>
      <vt:lpstr>Изящная</vt:lpstr>
      <vt:lpstr>Открытая</vt:lpstr>
      <vt:lpstr>Аспект</vt:lpstr>
      <vt:lpstr>Правописание н и нн в суффиксах прилагательных.</vt:lpstr>
      <vt:lpstr>Выпишите прилагательные, выделите суффиксы. Установите, с написанием каких суффиксов вы не знакомились. А можно ли ошибиться в написании этих суффиксов? Сформулируйте тему сегодняшнего урока. (Запись темы на доске и в тетрадях.) </vt:lpstr>
      <vt:lpstr>Отталкиваясь от темы и пользуясь опорными словами, сформулируйте цель нашего урока.  </vt:lpstr>
      <vt:lpstr>Назовите суффиксы прилагательных, в которых пишется н и нн. Какой случай написания нн выделен особо? Почему? Какие слова являются исключениями? Сформулируйте правило правописания н и нн в прилагательных. Проверьте себя по учебнику» Русский язык. Теория.» </vt:lpstr>
      <vt:lpstr>Б) Письмо по памяти.   Взаимопроверка. Объясните правописание н нн в прилагательных. </vt:lpstr>
      <vt:lpstr>Прочитайте данную запись. Сформулируйте к ней своё задание. Не забывайте о теме урока. </vt:lpstr>
      <vt:lpstr>Тест с использованием системы интерактивного опроса.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 и нн в суффиксах прилагательных.</dc:title>
  <dc:creator>Admin</dc:creator>
  <cp:lastModifiedBy>Admin</cp:lastModifiedBy>
  <cp:revision>6</cp:revision>
  <dcterms:created xsi:type="dcterms:W3CDTF">2010-04-15T17:28:23Z</dcterms:created>
  <dcterms:modified xsi:type="dcterms:W3CDTF">2010-04-15T18:22:54Z</dcterms:modified>
</cp:coreProperties>
</file>