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8"/>
  </p:notesMasterIdLst>
  <p:sldIdLst>
    <p:sldId id="302" r:id="rId2"/>
    <p:sldId id="275" r:id="rId3"/>
    <p:sldId id="256" r:id="rId4"/>
    <p:sldId id="257" r:id="rId5"/>
    <p:sldId id="258" r:id="rId6"/>
    <p:sldId id="282" r:id="rId7"/>
    <p:sldId id="259" r:id="rId8"/>
    <p:sldId id="260" r:id="rId9"/>
    <p:sldId id="297" r:id="rId10"/>
    <p:sldId id="261" r:id="rId11"/>
    <p:sldId id="286" r:id="rId12"/>
    <p:sldId id="287" r:id="rId13"/>
    <p:sldId id="291" r:id="rId14"/>
    <p:sldId id="262" r:id="rId15"/>
    <p:sldId id="263" r:id="rId16"/>
    <p:sldId id="284" r:id="rId17"/>
    <p:sldId id="265" r:id="rId18"/>
    <p:sldId id="266" r:id="rId19"/>
    <p:sldId id="298" r:id="rId20"/>
    <p:sldId id="277" r:id="rId21"/>
    <p:sldId id="299" r:id="rId22"/>
    <p:sldId id="271" r:id="rId23"/>
    <p:sldId id="293" r:id="rId24"/>
    <p:sldId id="289" r:id="rId25"/>
    <p:sldId id="300" r:id="rId26"/>
    <p:sldId id="270" r:id="rId27"/>
    <p:sldId id="292" r:id="rId28"/>
    <p:sldId id="290" r:id="rId29"/>
    <p:sldId id="301" r:id="rId30"/>
    <p:sldId id="288" r:id="rId31"/>
    <p:sldId id="278" r:id="rId32"/>
    <p:sldId id="272" r:id="rId33"/>
    <p:sldId id="273" r:id="rId34"/>
    <p:sldId id="274" r:id="rId35"/>
    <p:sldId id="279" r:id="rId36"/>
    <p:sldId id="281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6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71FB8-7C4D-45B5-9BAC-18B2B1E0BED3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ECEC-34C5-429F-BB0A-096894137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ECEC-34C5-429F-BB0A-09689413706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23\&#1052;&#1086;&#1080;%20&#1076;&#1086;&#1082;&#1091;&#1084;&#1077;&#1085;&#1090;&#1099;\&#1047;&#1072;&#1075;&#1088;&#1091;&#1079;&#1082;&#1080;\_&#1041;&#1077;&#1088;&#1085;&#1077;&#1089;_-_&#1057;_&#1063;&#1077;&#1075;&#1086;_&#1053;&#1072;&#1095;&#1080;&#1085;&#1072;&#1077;&#1090;&#1089;&#1103;_&#1056;&#1086;&#1076;&#1080;&#1085;&#1072;.mp3" TargetMode="Externa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8"/>
            <a:endParaRPr lang="en-US" dirty="0" smtClean="0"/>
          </a:p>
          <a:p>
            <a:r>
              <a:rPr lang="ru-RU" dirty="0" smtClean="0"/>
              <a:t>Презентация к уроку обучения грамоте в 1 классе.</a:t>
            </a:r>
          </a:p>
          <a:p>
            <a:endParaRPr lang="ru-RU" dirty="0" smtClean="0"/>
          </a:p>
          <a:p>
            <a:r>
              <a:rPr lang="ru-RU" dirty="0" smtClean="0"/>
              <a:t>Тема. Звуки</a:t>
            </a:r>
            <a:r>
              <a:rPr lang="en-US" dirty="0" smtClean="0"/>
              <a:t> [</a:t>
            </a:r>
            <a:r>
              <a:rPr lang="ru-RU" dirty="0" err="1" smtClean="0"/>
              <a:t>р,р</a:t>
            </a:r>
            <a:r>
              <a:rPr lang="ru-RU" dirty="0" smtClean="0"/>
              <a:t>‘</a:t>
            </a:r>
            <a:r>
              <a:rPr lang="en-US" dirty="0" smtClean="0"/>
              <a:t>]</a:t>
            </a:r>
            <a:r>
              <a:rPr lang="ru-RU" dirty="0" smtClean="0"/>
              <a:t>, буквы </a:t>
            </a:r>
            <a:r>
              <a:rPr lang="ru-RU" dirty="0" err="1" smtClean="0"/>
              <a:t>Р,р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-i-26005-w-6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838200" y="48768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8768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3800" y="48768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81600" y="4876800"/>
            <a:ext cx="533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3600" y="48768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647700" y="46863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38200" y="4495800"/>
            <a:ext cx="152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239000" y="5029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00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53000" y="381000"/>
            <a:ext cx="3793672" cy="4267200"/>
          </a:xfrm>
          <a:prstGeom prst="rect">
            <a:avLst/>
          </a:prstGeom>
        </p:spPr>
      </p:pic>
      <p:pic>
        <p:nvPicPr>
          <p:cNvPr id="8" name="Рисунок 7" descr="Изображение 0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971800" y="2667000"/>
            <a:ext cx="4267200" cy="4191000"/>
          </a:xfrm>
          <a:prstGeom prst="rect">
            <a:avLst/>
          </a:prstGeom>
        </p:spPr>
      </p:pic>
      <p:pic>
        <p:nvPicPr>
          <p:cNvPr id="9" name="Содержимое 8" descr="Photo-93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33400" y="457200"/>
            <a:ext cx="3886200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886200" cy="3352800"/>
          </a:xfrm>
          <a:prstGeom prst="rect">
            <a:avLst/>
          </a:prstGeom>
        </p:spPr>
      </p:pic>
      <p:pic>
        <p:nvPicPr>
          <p:cNvPr id="4" name="Содержимое 3" descr="Изображение 00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971800"/>
            <a:ext cx="5791200" cy="3886200"/>
          </a:xfrm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657600" y="0"/>
            <a:ext cx="5486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90520106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28600"/>
            <a:ext cx="8686800" cy="62484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466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50101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04800" y="0"/>
            <a:ext cx="94488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2895600" y="1371600"/>
            <a:ext cx="4876800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Берегите природу!</a:t>
            </a:r>
            <a:endParaRPr lang="ru-RU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 –</a:t>
            </a:r>
            <a:r>
              <a:rPr lang="ru-RU" sz="3600" dirty="0" err="1" smtClean="0"/>
              <a:t>ра</a:t>
            </a:r>
            <a:r>
              <a:rPr lang="ru-RU" sz="3600" dirty="0" smtClean="0"/>
              <a:t> – </a:t>
            </a:r>
            <a:r>
              <a:rPr lang="ru-RU" sz="3600" dirty="0" err="1" smtClean="0"/>
              <a:t>ра</a:t>
            </a:r>
            <a:r>
              <a:rPr lang="ru-RU" sz="3600" dirty="0" smtClean="0"/>
              <a:t> – мусор уберём с утра!</a:t>
            </a:r>
          </a:p>
          <a:p>
            <a:r>
              <a:rPr lang="ru-RU" sz="3600" dirty="0" err="1" smtClean="0"/>
              <a:t>Ро</a:t>
            </a:r>
            <a:r>
              <a:rPr lang="ru-RU" sz="3600" dirty="0" smtClean="0"/>
              <a:t> – </a:t>
            </a:r>
            <a:r>
              <a:rPr lang="ru-RU" sz="3600" dirty="0" err="1" smtClean="0"/>
              <a:t>ро</a:t>
            </a:r>
            <a:r>
              <a:rPr lang="ru-RU" sz="3600" dirty="0" smtClean="0"/>
              <a:t> – </a:t>
            </a:r>
            <a:r>
              <a:rPr lang="ru-RU" sz="3600" dirty="0" err="1" smtClean="0"/>
              <a:t>ро</a:t>
            </a:r>
            <a:r>
              <a:rPr lang="ru-RU" sz="3600" dirty="0" smtClean="0"/>
              <a:t> – где для мусора ведро?</a:t>
            </a:r>
          </a:p>
          <a:p>
            <a:r>
              <a:rPr lang="ru-RU" sz="3600" dirty="0" err="1" smtClean="0"/>
              <a:t>Ри</a:t>
            </a:r>
            <a:r>
              <a:rPr lang="ru-RU" sz="3600" dirty="0" smtClean="0"/>
              <a:t> – </a:t>
            </a:r>
            <a:r>
              <a:rPr lang="ru-RU" sz="3600" dirty="0" err="1" smtClean="0"/>
              <a:t>ри</a:t>
            </a:r>
            <a:r>
              <a:rPr lang="ru-RU" sz="3600" dirty="0" smtClean="0"/>
              <a:t> – </a:t>
            </a:r>
            <a:r>
              <a:rPr lang="ru-RU" sz="3600" dirty="0" err="1" smtClean="0"/>
              <a:t>ри</a:t>
            </a:r>
            <a:r>
              <a:rPr lang="ru-RU" sz="3600" dirty="0" smtClean="0"/>
              <a:t> – как убрали, посмотри!</a:t>
            </a:r>
          </a:p>
          <a:p>
            <a:r>
              <a:rPr lang="ru-RU" sz="3600" dirty="0" err="1" smtClean="0"/>
              <a:t>Ры</a:t>
            </a:r>
            <a:r>
              <a:rPr lang="ru-RU" sz="3600" dirty="0" smtClean="0"/>
              <a:t> – </a:t>
            </a:r>
            <a:r>
              <a:rPr lang="ru-RU" sz="3600" dirty="0" err="1" smtClean="0"/>
              <a:t>ры</a:t>
            </a:r>
            <a:r>
              <a:rPr lang="ru-RU" sz="3600" dirty="0" smtClean="0"/>
              <a:t> – </a:t>
            </a:r>
            <a:r>
              <a:rPr lang="ru-RU" sz="3600" dirty="0" err="1" smtClean="0"/>
              <a:t>ры</a:t>
            </a:r>
            <a:r>
              <a:rPr lang="ru-RU" sz="3600" dirty="0" smtClean="0"/>
              <a:t> – не заметили жары!</a:t>
            </a:r>
            <a:endParaRPr lang="ru-RU" sz="3600" dirty="0"/>
          </a:p>
        </p:txBody>
      </p:sp>
      <p:pic>
        <p:nvPicPr>
          <p:cNvPr id="4" name="Рисунок 3" descr="P50101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" y="3733800"/>
            <a:ext cx="8763000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dirty="0" smtClean="0"/>
              <a:t>река   Медведица </a:t>
            </a:r>
            <a:endParaRPr lang="ru-RU" dirty="0"/>
          </a:p>
        </p:txBody>
      </p:sp>
      <p:pic>
        <p:nvPicPr>
          <p:cNvPr id="9" name="Содержимое 3" descr="Изображение 0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486912" y="1371600"/>
            <a:ext cx="5199888" cy="5105400"/>
          </a:xfrm>
          <a:prstGeom prst="rect">
            <a:avLst/>
          </a:prstGeom>
        </p:spPr>
      </p:pic>
      <p:pic>
        <p:nvPicPr>
          <p:cNvPr id="10" name="Рисунок 9" descr="Изображение 00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800" y="1371600"/>
            <a:ext cx="4038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48400"/>
          </a:xfrm>
        </p:spPr>
        <p:txBody>
          <a:bodyPr>
            <a:normAutofit fontScale="92500" lnSpcReduction="20000"/>
          </a:bodyPr>
          <a:lstStyle/>
          <a:p>
            <a:endParaRPr lang="ru-RU" sz="6000" dirty="0" smtClean="0"/>
          </a:p>
          <a:p>
            <a:pPr>
              <a:buNone/>
            </a:pPr>
            <a:endParaRPr lang="ru-RU" sz="6000" dirty="0" smtClean="0"/>
          </a:p>
          <a:p>
            <a:pPr>
              <a:buNone/>
            </a:pPr>
            <a:r>
              <a:rPr lang="ru-RU" sz="6000" dirty="0" smtClean="0"/>
              <a:t>Речка</a:t>
            </a:r>
          </a:p>
          <a:p>
            <a:pPr>
              <a:buNone/>
            </a:pPr>
            <a:endParaRPr lang="ru-RU" sz="6000" dirty="0" smtClean="0"/>
          </a:p>
          <a:p>
            <a:pPr marL="274320" lvl="1">
              <a:spcBef>
                <a:spcPts val="600"/>
              </a:spcBef>
              <a:buSzPct val="70000"/>
              <a:buNone/>
            </a:pPr>
            <a:endParaRPr lang="ru-RU" sz="6000" dirty="0" smtClean="0"/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ru-RU" sz="6000" dirty="0" smtClean="0"/>
              <a:t>речка    </a:t>
            </a:r>
          </a:p>
          <a:p>
            <a:pPr marL="512064" lvl="2">
              <a:spcBef>
                <a:spcPts val="600"/>
              </a:spcBef>
              <a:buSzPct val="70000"/>
              <a:buNone/>
            </a:pPr>
            <a:r>
              <a:rPr lang="ru-RU" sz="5800" dirty="0" smtClean="0"/>
              <a:t>парус         					</a:t>
            </a:r>
            <a:endParaRPr lang="ru-RU" sz="5800" b="1" dirty="0" smtClean="0"/>
          </a:p>
          <a:p>
            <a:pPr marL="274320" lvl="1">
              <a:spcBef>
                <a:spcPts val="600"/>
              </a:spcBef>
              <a:buSzPct val="70000"/>
              <a:buNone/>
            </a:pPr>
            <a:r>
              <a:rPr lang="ru-RU" sz="6000" dirty="0" smtClean="0"/>
              <a:t>Быстрая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endParaRPr lang="ru-RU" sz="6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19400" y="609600"/>
            <a:ext cx="11430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609600"/>
            <a:ext cx="9906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609600"/>
            <a:ext cx="9906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72200" y="609600"/>
            <a:ext cx="9906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24200" y="12192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9906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00800" y="99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57800" y="9144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19600" y="99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76600" y="685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 flipV="1">
            <a:off x="3695700" y="571500"/>
            <a:ext cx="457200" cy="22098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 flipV="1">
            <a:off x="5905500" y="571500"/>
            <a:ext cx="457200" cy="22098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19600" y="152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8631771">
            <a:off x="6374059" y="278782"/>
            <a:ext cx="381000" cy="1051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24200" y="2362200"/>
            <a:ext cx="914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86600" y="2362200"/>
            <a:ext cx="914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14800" y="2362200"/>
            <a:ext cx="914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05400" y="2362200"/>
            <a:ext cx="914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6000" y="2362200"/>
            <a:ext cx="9144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248400" y="25908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57800" y="25146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257800" y="28194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276600" y="28956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76600" y="26670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29000" y="236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5720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467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9202182">
            <a:off x="4556014" y="2245594"/>
            <a:ext cx="381000" cy="887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0800000">
            <a:off x="3286515" y="3107900"/>
            <a:ext cx="2514600" cy="474577"/>
          </a:xfrm>
          <a:prstGeom prst="arc">
            <a:avLst>
              <a:gd name="adj1" fmla="val 1086540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0800000">
            <a:off x="6324600" y="3276600"/>
            <a:ext cx="1447800" cy="231002"/>
          </a:xfrm>
          <a:prstGeom prst="arc">
            <a:avLst>
              <a:gd name="adj1" fmla="val 1104666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90600" y="106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9202182">
            <a:off x="1011092" y="1546531"/>
            <a:ext cx="381000" cy="2023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28600" y="3048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Р е к а</a:t>
            </a:r>
            <a:endParaRPr lang="ru-RU" sz="4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114800" y="33528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 smtClean="0"/>
          </a:p>
          <a:p>
            <a:r>
              <a:rPr lang="ru-RU" sz="4800" b="1" dirty="0" smtClean="0"/>
              <a:t>Марина</a:t>
            </a:r>
            <a:endParaRPr lang="ru-RU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7150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4114800" y="44958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/>
          </a:p>
          <a:p>
            <a:endParaRPr lang="ru-RU" sz="4000" b="1" dirty="0" smtClean="0"/>
          </a:p>
          <a:p>
            <a:r>
              <a:rPr lang="ru-RU" sz="4000" b="1" dirty="0" smtClean="0"/>
              <a:t>мандарины</a:t>
            </a:r>
            <a:endParaRPr lang="ru-RU" sz="4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5105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сестра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21" grpId="0" animBg="1"/>
      <p:bldP spid="22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081f53a0675be9aa0455496736a12a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5181600" cy="6477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47500" lnSpcReduction="20000"/>
          </a:bodyPr>
          <a:lstStyle/>
          <a:p>
            <a:pPr lvl="8">
              <a:buNone/>
            </a:pPr>
            <a:r>
              <a:rPr lang="ru-RU" sz="3600" dirty="0" smtClean="0"/>
              <a:t>                                                        			                               				                                                         </a:t>
            </a:r>
            <a:r>
              <a:rPr lang="ru-RU" sz="8500" b="1" dirty="0" err="1" smtClean="0"/>
              <a:t>ро</a:t>
            </a:r>
            <a:endParaRPr lang="ru-RU" sz="8500" b="1" dirty="0" smtClean="0"/>
          </a:p>
          <a:p>
            <a:pPr lvl="8">
              <a:buNone/>
            </a:pPr>
            <a:r>
              <a:rPr lang="ru-RU" sz="6000" b="1" dirty="0" smtClean="0"/>
              <a:t>                           </a:t>
            </a:r>
          </a:p>
          <a:p>
            <a:pPr lvl="8">
              <a:buNone/>
            </a:pPr>
            <a:r>
              <a:rPr lang="ru-RU" sz="6000" b="1" dirty="0" smtClean="0"/>
              <a:t>                            </a:t>
            </a:r>
            <a:r>
              <a:rPr lang="ru-RU" sz="8500" b="1" dirty="0" smtClean="0"/>
              <a:t>         </a:t>
            </a:r>
            <a:r>
              <a:rPr lang="ru-RU" sz="8500" b="1" dirty="0" err="1" smtClean="0"/>
              <a:t>ры</a:t>
            </a:r>
            <a:endParaRPr lang="ru-RU" sz="8500" b="1" dirty="0" smtClean="0"/>
          </a:p>
          <a:p>
            <a:pPr>
              <a:buNone/>
            </a:pPr>
            <a:r>
              <a:rPr lang="ru-RU" sz="9600" b="1" dirty="0" smtClean="0"/>
              <a:t>К                          			                             </a:t>
            </a:r>
          </a:p>
          <a:p>
            <a:pPr>
              <a:buNone/>
            </a:pPr>
            <a:r>
              <a:rPr lang="ru-RU" sz="9600" b="1" dirty="0" smtClean="0"/>
              <a:t>                                  </a:t>
            </a:r>
            <a:r>
              <a:rPr lang="ru-RU" sz="8500" b="1" dirty="0" err="1" smtClean="0"/>
              <a:t>ра</a:t>
            </a:r>
            <a:endParaRPr lang="ru-RU" sz="8500" b="1" dirty="0" smtClean="0"/>
          </a:p>
          <a:p>
            <a:pPr>
              <a:buNone/>
            </a:pPr>
            <a:r>
              <a:rPr lang="ru-RU" sz="11500" dirty="0" smtClean="0"/>
              <a:t>                      </a:t>
            </a:r>
            <a:r>
              <a:rPr lang="ru-RU" sz="6500" dirty="0" smtClean="0"/>
              <a:t> </a:t>
            </a:r>
          </a:p>
          <a:p>
            <a:pPr>
              <a:buNone/>
            </a:pPr>
            <a:r>
              <a:rPr lang="ru-RU" sz="6500" b="1" dirty="0" smtClean="0"/>
              <a:t>                                       		                           														             </a:t>
            </a:r>
            <a:r>
              <a:rPr lang="ru-RU" sz="8500" b="1" dirty="0" err="1" smtClean="0"/>
              <a:t>ру</a:t>
            </a:r>
            <a:endParaRPr lang="ru-RU" sz="8500" b="1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066800" y="1219200"/>
            <a:ext cx="57912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90600" y="2514600"/>
            <a:ext cx="6096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90600" y="3429000"/>
            <a:ext cx="6019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память с прямым доступом 14"/>
          <p:cNvSpPr/>
          <p:nvPr/>
        </p:nvSpPr>
        <p:spPr>
          <a:xfrm>
            <a:off x="914400" y="3429000"/>
            <a:ext cx="76200" cy="45719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4"/>
          </p:cNvCxnSpPr>
          <p:nvPr/>
        </p:nvCxnSpPr>
        <p:spPr>
          <a:xfrm>
            <a:off x="990600" y="3451860"/>
            <a:ext cx="5791200" cy="2034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stroukhov_os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81000"/>
            <a:ext cx="83058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d9b3a609ceaee5108874128c18a22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f69e58ffe15ac4c5f0ff47d0356d8df_ful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029200" y="0"/>
            <a:ext cx="4114800" cy="2971800"/>
          </a:xfrm>
        </p:spPr>
      </p:pic>
      <p:pic>
        <p:nvPicPr>
          <p:cNvPr id="5" name="Рисунок 4" descr="0_bc3f_addd445a_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05400" y="2895600"/>
            <a:ext cx="4038600" cy="3657600"/>
          </a:xfrm>
          <a:prstGeom prst="rect">
            <a:avLst/>
          </a:prstGeom>
        </p:spPr>
      </p:pic>
      <p:pic>
        <p:nvPicPr>
          <p:cNvPr id="6" name="Рисунок 5" descr="image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2400" y="0"/>
            <a:ext cx="4648200" cy="3200400"/>
          </a:xfrm>
          <a:prstGeom prst="rect">
            <a:avLst/>
          </a:prstGeom>
        </p:spPr>
      </p:pic>
      <p:pic>
        <p:nvPicPr>
          <p:cNvPr id="7" name="Рисунок 6" descr="Заяц-руса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276600"/>
            <a:ext cx="4648200" cy="3581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1904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71599" y="-838199"/>
            <a:ext cx="6400800" cy="8381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PA1904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705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8568531" cy="564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5612803_xle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b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00200"/>
            <a:ext cx="5029200" cy="4800600"/>
          </a:xfrm>
        </p:spPr>
      </p:pic>
      <p:pic>
        <p:nvPicPr>
          <p:cNvPr id="5" name="Рисунок 4" descr="026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4343400"/>
            <a:ext cx="2641600" cy="1981200"/>
          </a:xfrm>
          <a:prstGeom prst="rect">
            <a:avLst/>
          </a:prstGeom>
        </p:spPr>
      </p:pic>
      <p:pic>
        <p:nvPicPr>
          <p:cNvPr id="6" name="Рисунок 5" descr="0222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9800" y="4724400"/>
            <a:ext cx="2745836" cy="1828800"/>
          </a:xfrm>
          <a:prstGeom prst="rect">
            <a:avLst/>
          </a:prstGeom>
        </p:spPr>
      </p:pic>
      <p:pic>
        <p:nvPicPr>
          <p:cNvPr id="7" name="Рисунок 6" descr="eaf2d0670acc0c66de2bb89e4c756a91468fe0d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00" y="457200"/>
            <a:ext cx="1885147" cy="2514315"/>
          </a:xfrm>
          <a:prstGeom prst="rect">
            <a:avLst/>
          </a:prstGeom>
        </p:spPr>
      </p:pic>
      <p:pic>
        <p:nvPicPr>
          <p:cNvPr id="8" name="Рисунок 7" descr="944_stantsiya_Sebryakovo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" y="457200"/>
            <a:ext cx="1828800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762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Михайловка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41902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57600" y="2743200"/>
            <a:ext cx="5080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P507037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33800" y="0"/>
            <a:ext cx="5029200" cy="2971800"/>
          </a:xfrm>
          <a:prstGeom prst="rect">
            <a:avLst/>
          </a:prstGeom>
        </p:spPr>
      </p:pic>
      <p:pic>
        <p:nvPicPr>
          <p:cNvPr id="9" name="_Бернес_-_С_Чего_Начинается_Родин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335463" y="2236788"/>
            <a:ext cx="244475" cy="244475"/>
          </a:xfrm>
          <a:prstGeom prst="rect">
            <a:avLst/>
          </a:prstGeom>
        </p:spPr>
      </p:pic>
      <p:pic>
        <p:nvPicPr>
          <p:cNvPr id="8" name="Рисунок 7" descr="0109201073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2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4800" y="533400"/>
            <a:ext cx="8377502" cy="5718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2805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A2804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762000"/>
            <a:ext cx="6096000" cy="4648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aaa7dad8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7" y="0"/>
            <a:ext cx="912921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0" y="2057400"/>
            <a:ext cx="5410200" cy="2743200"/>
          </a:xfrm>
        </p:spPr>
        <p:txBody>
          <a:bodyPr>
            <a:noAutofit/>
          </a:bodyPr>
          <a:lstStyle/>
          <a:p>
            <a:r>
              <a:rPr lang="ru-RU" sz="20000" dirty="0" smtClean="0"/>
              <a:t>Р, </a:t>
            </a:r>
            <a:r>
              <a:rPr lang="ru-RU" sz="20000" dirty="0" err="1" smtClean="0"/>
              <a:t>р</a:t>
            </a:r>
            <a:endParaRPr lang="ru-RU" sz="20000" dirty="0"/>
          </a:p>
        </p:txBody>
      </p:sp>
      <p:pic>
        <p:nvPicPr>
          <p:cNvPr id="5" name="Рисунок 4" descr="P50101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800" y="1066800"/>
            <a:ext cx="57912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Р, </a:t>
            </a:r>
            <a:r>
              <a:rPr lang="ru-RU" sz="20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</a:t>
            </a:r>
            <a:endParaRPr lang="ru-RU" sz="20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2791744" cy="4122846"/>
          </a:xfrm>
        </p:spPr>
      </p:pic>
      <p:pic>
        <p:nvPicPr>
          <p:cNvPr id="5" name="Рисунок 4" descr="Изображение 0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95600" y="0"/>
            <a:ext cx="5943600" cy="4191000"/>
          </a:xfrm>
          <a:prstGeom prst="rect">
            <a:avLst/>
          </a:prstGeom>
        </p:spPr>
      </p:pic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011168"/>
            <a:ext cx="5388864" cy="2846832"/>
          </a:xfrm>
          <a:prstGeom prst="rect">
            <a:avLst/>
          </a:prstGeom>
        </p:spPr>
      </p:pic>
      <p:pic>
        <p:nvPicPr>
          <p:cNvPr id="7" name="Рисунок 6" descr="Изображение 00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486400" y="3429000"/>
            <a:ext cx="3657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2286000"/>
            <a:ext cx="2514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5352"/>
          </a:xfrm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4800" dirty="0" smtClean="0"/>
              <a:t>         </a:t>
            </a:r>
            <a:r>
              <a:rPr lang="ru-RU" sz="4800" b="1" dirty="0" smtClean="0"/>
              <a:t>Р  О  Д  И  Н  А –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МОЯ СЕМЬЯ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5181600"/>
            <a:ext cx="2895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МОЯ СТРАНА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743200"/>
            <a:ext cx="25908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МОЙ ГОРОД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4800600"/>
            <a:ext cx="2362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МОЯ ШКОЛА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24600" y="2362200"/>
            <a:ext cx="2514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МОИ ДРУЗЬЯ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53200" y="5029200"/>
            <a:ext cx="21336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МОЯ РОДНЯ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6019800" cy="9445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Россия – Родина моя.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karta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9848" y="0"/>
            <a:ext cx="2704152" cy="246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14" descr="ppic2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28797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2879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2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114800" y="457200"/>
            <a:ext cx="4419600" cy="418795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400" b="1" i="1" dirty="0" smtClean="0">
                <a:solidFill>
                  <a:srgbClr val="0000FF"/>
                </a:solidFill>
              </a:rPr>
              <a:t>     Москва </a:t>
            </a:r>
            <a:r>
              <a:rPr lang="ru-RU" sz="4000" b="1" i="1" dirty="0" smtClean="0">
                <a:solidFill>
                  <a:srgbClr val="0000FF"/>
                </a:solidFill>
              </a:rPr>
              <a:t>–</a:t>
            </a:r>
          </a:p>
          <a:p>
            <a:pPr>
              <a:buNone/>
            </a:pPr>
            <a:endParaRPr lang="ru-RU" sz="4000" b="1" i="1" dirty="0" smtClean="0">
              <a:solidFill>
                <a:srgbClr val="0000FF"/>
              </a:solidFill>
            </a:endParaRPr>
          </a:p>
          <a:p>
            <a:endParaRPr lang="ru-RU" sz="2600" b="1" i="1" dirty="0" smtClean="0">
              <a:solidFill>
                <a:srgbClr val="0000FF"/>
              </a:solidFill>
            </a:endParaRPr>
          </a:p>
          <a:p>
            <a:pPr lvl="2"/>
            <a:r>
              <a:rPr lang="ru-RU" sz="5800" b="1" i="1" dirty="0" smtClean="0">
                <a:solidFill>
                  <a:srgbClr val="0000FF"/>
                </a:solidFill>
              </a:rPr>
              <a:t>это   </a:t>
            </a:r>
            <a:r>
              <a:rPr lang="ru-RU" sz="5800" b="1" i="1" u="sng" dirty="0" smtClean="0">
                <a:solidFill>
                  <a:srgbClr val="0000FF"/>
                </a:solidFill>
              </a:rPr>
              <a:t>Красная</a:t>
            </a:r>
            <a:r>
              <a:rPr lang="ru-RU" sz="5800" b="1" i="1" dirty="0" smtClean="0">
                <a:solidFill>
                  <a:srgbClr val="0000FF"/>
                </a:solidFill>
              </a:rPr>
              <a:t>  площадь.</a:t>
            </a:r>
          </a:p>
          <a:p>
            <a:pPr lvl="2"/>
            <a:endParaRPr lang="ru-RU" sz="58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5800" b="1" i="1" dirty="0" smtClean="0">
                <a:solidFill>
                  <a:srgbClr val="0000FF"/>
                </a:solidFill>
              </a:rPr>
              <a:t>Москва –</a:t>
            </a:r>
          </a:p>
          <a:p>
            <a:pPr>
              <a:buNone/>
            </a:pP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ru-RU" sz="6000" b="1" i="1" dirty="0" smtClean="0">
                <a:solidFill>
                  <a:srgbClr val="0000FF"/>
                </a:solidFill>
              </a:rPr>
              <a:t> это     башни </a:t>
            </a:r>
            <a:r>
              <a:rPr lang="ru-RU" sz="6000" b="1" i="1" u="sng" dirty="0" smtClean="0">
                <a:solidFill>
                  <a:srgbClr val="0000FF"/>
                </a:solidFill>
              </a:rPr>
              <a:t>Кремля.</a:t>
            </a:r>
          </a:p>
          <a:p>
            <a:endParaRPr lang="ru-RU" sz="60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rgbClr val="0000FF"/>
                </a:solidFill>
              </a:rPr>
              <a:t>Москва – </a:t>
            </a:r>
          </a:p>
          <a:p>
            <a:pPr>
              <a:buNone/>
            </a:pPr>
            <a:endParaRPr lang="ru-RU" sz="60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rgbClr val="0000FF"/>
                </a:solidFill>
              </a:rPr>
              <a:t>это         </a:t>
            </a:r>
            <a:r>
              <a:rPr lang="ru-RU" sz="6000" b="1" i="1" u="sng" dirty="0" smtClean="0">
                <a:solidFill>
                  <a:srgbClr val="0000FF"/>
                </a:solidFill>
              </a:rPr>
              <a:t>сердце</a:t>
            </a:r>
            <a:r>
              <a:rPr lang="ru-RU" sz="6000" b="1" i="1" dirty="0" smtClean="0">
                <a:solidFill>
                  <a:srgbClr val="0000FF"/>
                </a:solidFill>
              </a:rPr>
              <a:t>   </a:t>
            </a:r>
            <a:r>
              <a:rPr lang="ru-RU" sz="6000" b="1" i="1" u="sng" dirty="0" smtClean="0">
                <a:solidFill>
                  <a:srgbClr val="0000FF"/>
                </a:solidFill>
              </a:rPr>
              <a:t>России,</a:t>
            </a:r>
          </a:p>
          <a:p>
            <a:pPr>
              <a:buNone/>
            </a:pPr>
            <a:endParaRPr lang="ru-RU" sz="60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6000" b="1" i="1" dirty="0" smtClean="0">
                <a:solidFill>
                  <a:srgbClr val="0000FF"/>
                </a:solidFill>
              </a:rPr>
              <a:t> </a:t>
            </a:r>
            <a:r>
              <a:rPr lang="ru-RU" sz="6000" b="1" i="1" u="sng" dirty="0" smtClean="0">
                <a:solidFill>
                  <a:srgbClr val="0000FF"/>
                </a:solidFill>
              </a:rPr>
              <a:t>Которое</a:t>
            </a:r>
            <a:r>
              <a:rPr lang="ru-RU" sz="6000" b="1" i="1" dirty="0" smtClean="0">
                <a:solidFill>
                  <a:srgbClr val="0000FF"/>
                </a:solidFill>
              </a:rPr>
              <a:t> любит тебя!</a:t>
            </a:r>
          </a:p>
          <a:p>
            <a:pPr>
              <a:buNone/>
            </a:pPr>
            <a:endParaRPr lang="ru-RU" sz="60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7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27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собор Василия Блаженного и Красная площадь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457200"/>
            <a:ext cx="75438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lvl="8" algn="ctr">
              <a:buNone/>
            </a:pPr>
            <a:r>
              <a:rPr lang="ru-RU" sz="4800" b="1" dirty="0" err="1" smtClean="0"/>
              <a:t>К</a:t>
            </a:r>
            <a:r>
              <a:rPr lang="ru-RU" sz="5400" b="1" dirty="0" err="1" smtClean="0"/>
              <a:t>у</a:t>
            </a:r>
            <a:r>
              <a:rPr lang="ru-RU" sz="4800" b="1" dirty="0" smtClean="0"/>
              <a:t> </a:t>
            </a:r>
            <a:r>
              <a:rPr lang="ru-RU" sz="4000" dirty="0" smtClean="0"/>
              <a:t>–</a:t>
            </a:r>
            <a:r>
              <a:rPr lang="ru-RU" sz="6000" b="1" dirty="0" err="1" smtClean="0"/>
              <a:t>ка</a:t>
            </a:r>
            <a:r>
              <a:rPr lang="ru-RU" sz="6000" b="1" dirty="0" smtClean="0"/>
              <a:t>–</a:t>
            </a:r>
            <a:r>
              <a:rPr lang="ru-RU" sz="6000" b="1" dirty="0" err="1" smtClean="0"/>
              <a:t>ре-ку</a:t>
            </a:r>
            <a:r>
              <a:rPr lang="ru-RU" sz="6000" b="1" dirty="0" smtClean="0"/>
              <a:t>!</a:t>
            </a:r>
            <a:endParaRPr lang="ru-RU" sz="4000" dirty="0"/>
          </a:p>
        </p:txBody>
      </p:sp>
      <p:pic>
        <p:nvPicPr>
          <p:cNvPr id="4" name="Рисунок 3" descr="0_3d02b_726600d3_X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1447800" cy="868680"/>
          </a:xfrm>
          <a:prstGeom prst="rect">
            <a:avLst/>
          </a:prstGeom>
        </p:spPr>
      </p:pic>
      <p:pic>
        <p:nvPicPr>
          <p:cNvPr id="5" name="Рисунок 4" descr="3455996_5417_ex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90600" y="3200400"/>
            <a:ext cx="1524000" cy="103632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343400"/>
            <a:ext cx="1447800" cy="1032362"/>
          </a:xfrm>
          <a:prstGeom prst="rect">
            <a:avLst/>
          </a:prstGeom>
        </p:spPr>
      </p:pic>
      <p:pic>
        <p:nvPicPr>
          <p:cNvPr id="7" name="Рисунок 6" descr="ори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5562600"/>
            <a:ext cx="1447800" cy="1146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152400"/>
            <a:ext cx="601980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b="1" dirty="0" err="1" smtClean="0"/>
              <a:t>скр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– </a:t>
            </a:r>
            <a:r>
              <a:rPr lang="ru-RU" sz="3600" b="1" dirty="0" err="1" smtClean="0"/>
              <a:t>р</a:t>
            </a:r>
            <a:endParaRPr lang="ru-RU" sz="3600" b="1" dirty="0" smtClean="0"/>
          </a:p>
          <a:p>
            <a:endParaRPr lang="ru-RU" sz="3600" dirty="0" smtClean="0"/>
          </a:p>
          <a:p>
            <a:r>
              <a:rPr lang="ru-RU" sz="3600" b="1" dirty="0" err="1" smtClean="0"/>
              <a:t>хр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dirty="0" smtClean="0"/>
              <a:t>кар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</a:t>
            </a:r>
          </a:p>
          <a:p>
            <a:endParaRPr lang="ru-RU" sz="3600" dirty="0" smtClean="0"/>
          </a:p>
          <a:p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р</a:t>
            </a:r>
            <a:r>
              <a:rPr lang="ru-RU" sz="3600" b="1" dirty="0" smtClean="0"/>
              <a:t> - </a:t>
            </a:r>
            <a:r>
              <a:rPr lang="ru-RU" sz="3600" b="1" dirty="0" err="1" smtClean="0"/>
              <a:t>р</a:t>
            </a:r>
            <a:endParaRPr lang="ru-RU" sz="36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13325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2000" y="0"/>
            <a:ext cx="1415828" cy="21538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4800" dirty="0" smtClean="0"/>
              <a:t>Ар – </a:t>
            </a:r>
            <a:r>
              <a:rPr lang="ru-RU" sz="4800" dirty="0" err="1" smtClean="0"/>
              <a:t>ар</a:t>
            </a:r>
            <a:r>
              <a:rPr lang="ru-RU" sz="4800" dirty="0" smtClean="0"/>
              <a:t> – </a:t>
            </a:r>
            <a:r>
              <a:rPr lang="ru-RU" sz="4800" dirty="0" err="1" smtClean="0"/>
              <a:t>ар</a:t>
            </a:r>
            <a:r>
              <a:rPr lang="ru-RU" sz="4800" dirty="0" smtClean="0"/>
              <a:t> – в комнате пищит комар.</a:t>
            </a:r>
            <a:endParaRPr lang="ru-RU" dirty="0" smtClean="0"/>
          </a:p>
          <a:p>
            <a:r>
              <a:rPr lang="ru-RU" sz="4800" dirty="0" smtClean="0"/>
              <a:t>Ра – </a:t>
            </a:r>
            <a:r>
              <a:rPr lang="ru-RU" sz="4800" dirty="0" err="1" smtClean="0"/>
              <a:t>ра</a:t>
            </a:r>
            <a:r>
              <a:rPr lang="ru-RU" sz="4800" dirty="0" smtClean="0"/>
              <a:t> – </a:t>
            </a:r>
            <a:r>
              <a:rPr lang="ru-RU" sz="4800" dirty="0" err="1" smtClean="0"/>
              <a:t>ра</a:t>
            </a:r>
            <a:r>
              <a:rPr lang="ru-RU" sz="4800" dirty="0" smtClean="0"/>
              <a:t> – проснулась детвора!</a:t>
            </a:r>
          </a:p>
          <a:p>
            <a:pPr>
              <a:buNone/>
            </a:pPr>
            <a:r>
              <a:rPr lang="ru-RU" sz="4800" dirty="0" smtClean="0"/>
              <a:t>..</a:t>
            </a:r>
            <a:r>
              <a:rPr lang="ru-RU" sz="4800" dirty="0" err="1" smtClean="0"/>
              <a:t>Ро</a:t>
            </a:r>
            <a:r>
              <a:rPr lang="ru-RU" sz="4800" dirty="0" smtClean="0"/>
              <a:t> – </a:t>
            </a:r>
            <a:r>
              <a:rPr lang="ru-RU" sz="4800" dirty="0" err="1" smtClean="0"/>
              <a:t>ро</a:t>
            </a:r>
            <a:r>
              <a:rPr lang="ru-RU" sz="4800" dirty="0" smtClean="0"/>
              <a:t> – </a:t>
            </a:r>
            <a:r>
              <a:rPr lang="ru-RU" sz="4800" dirty="0" err="1" smtClean="0"/>
              <a:t>ро</a:t>
            </a:r>
            <a:r>
              <a:rPr lang="ru-RU" sz="4800" dirty="0" smtClean="0"/>
              <a:t> – мы возьмём с собой ведро?</a:t>
            </a:r>
          </a:p>
          <a:p>
            <a:r>
              <a:rPr lang="ru-RU" sz="4800" dirty="0" err="1" smtClean="0"/>
              <a:t>Арь</a:t>
            </a:r>
            <a:r>
              <a:rPr lang="ru-RU" sz="4800" dirty="0" smtClean="0"/>
              <a:t> – </a:t>
            </a:r>
            <a:r>
              <a:rPr lang="ru-RU" sz="4800" dirty="0" err="1" smtClean="0"/>
              <a:t>арь</a:t>
            </a:r>
            <a:r>
              <a:rPr lang="ru-RU" sz="4800" dirty="0" smtClean="0"/>
              <a:t> – </a:t>
            </a:r>
            <a:r>
              <a:rPr lang="ru-RU" sz="4800" dirty="0" err="1" smtClean="0"/>
              <a:t>арь</a:t>
            </a:r>
            <a:r>
              <a:rPr lang="ru-RU" sz="4800" dirty="0" smtClean="0"/>
              <a:t> –не забудем и фонарь.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04424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92516"/>
            <a:ext cx="9143999" cy="5079683"/>
          </a:xfrm>
        </p:spPr>
      </p:pic>
      <p:sp>
        <p:nvSpPr>
          <p:cNvPr id="5" name="TextBox 4"/>
          <p:cNvSpPr txBox="1"/>
          <p:nvPr/>
        </p:nvSpPr>
        <p:spPr>
          <a:xfrm>
            <a:off x="1295400" y="12954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На горе Арарат зреет крупный виноград.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91357_2894-800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7052_4547nothumb5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924800" y="1981200"/>
            <a:ext cx="914400" cy="1224643"/>
          </a:xfrm>
        </p:spPr>
      </p:pic>
      <p:pic>
        <p:nvPicPr>
          <p:cNvPr id="5" name="Рисунок 4" descr="0_8aa_176ab0a0_X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" y="2133600"/>
            <a:ext cx="1219200" cy="914400"/>
          </a:xfrm>
          <a:prstGeom prst="rect">
            <a:avLst/>
          </a:prstGeom>
        </p:spPr>
      </p:pic>
      <p:pic>
        <p:nvPicPr>
          <p:cNvPr id="6" name="Рисунок 5" descr="photos0-800x600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733800"/>
            <a:ext cx="1828800" cy="1371600"/>
          </a:xfrm>
          <a:prstGeom prst="rect">
            <a:avLst/>
          </a:prstGeom>
        </p:spPr>
      </p:pic>
      <p:pic>
        <p:nvPicPr>
          <p:cNvPr id="27" name="Рисунок 26" descr="ukrop_paxuchij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562600"/>
            <a:ext cx="1066800" cy="1128889"/>
          </a:xfrm>
          <a:prstGeom prst="rect">
            <a:avLst/>
          </a:prstGeom>
        </p:spPr>
      </p:pic>
      <p:pic>
        <p:nvPicPr>
          <p:cNvPr id="28" name="Рисунок 27" descr="408593_242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609600"/>
            <a:ext cx="1524000" cy="1143000"/>
          </a:xfrm>
          <a:prstGeom prst="rect">
            <a:avLst/>
          </a:prstGeom>
        </p:spPr>
      </p:pic>
      <p:pic>
        <p:nvPicPr>
          <p:cNvPr id="30" name="Рисунок 2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76405" y="-1"/>
          <a:ext cx="5943599" cy="6587242"/>
        </p:xfrm>
        <a:graphic>
          <a:graphicData uri="http://schemas.openxmlformats.org/drawingml/2006/table">
            <a:tbl>
              <a:tblPr/>
              <a:tblGrid>
                <a:gridCol w="540133"/>
                <a:gridCol w="374263"/>
                <a:gridCol w="706002"/>
                <a:gridCol w="513197"/>
                <a:gridCol w="609599"/>
                <a:gridCol w="497602"/>
                <a:gridCol w="540133"/>
                <a:gridCol w="540133"/>
                <a:gridCol w="540133"/>
                <a:gridCol w="540133"/>
                <a:gridCol w="542271"/>
              </a:tblGrid>
              <a:tr h="83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  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  У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  Д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 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4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  Х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 И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1" dirty="0" smtClean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6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400" b="1" dirty="0" err="1" smtClean="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smtClean="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smtClean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smtClean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smtClean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 smtClean="0"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4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11440" y="4419600"/>
            <a:ext cx="1432560" cy="10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810000" y="990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00600" y="990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91200" y="990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19400" y="990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28800" y="990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62000" y="990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58000" y="990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90600" y="1524000"/>
            <a:ext cx="4572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81200" y="1752600"/>
            <a:ext cx="457200" cy="4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62400" y="1524000"/>
            <a:ext cx="4572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33600" y="1524000"/>
            <a:ext cx="4572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943600" y="1524000"/>
            <a:ext cx="457200" cy="152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971800" y="1219200"/>
            <a:ext cx="5334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953000" y="1219200"/>
            <a:ext cx="5334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010400" y="1219200"/>
            <a:ext cx="533400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133600" y="1066800"/>
            <a:ext cx="381000" cy="381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038600" y="1143000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019800" y="1143000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62000" y="34290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П</a:t>
            </a:r>
            <a:endParaRPr lang="ru-RU" sz="6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676400" y="32004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/>
              <a:t>р</a:t>
            </a:r>
            <a:endParaRPr lang="ru-RU" sz="6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438400" y="32004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и</a:t>
            </a:r>
            <a:endParaRPr lang="ru-RU" sz="6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276600" y="32004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/>
              <a:t>р</a:t>
            </a:r>
            <a:endParaRPr lang="ru-RU" sz="6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114800" y="31242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о</a:t>
            </a:r>
            <a:endParaRPr lang="ru-RU" sz="6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724400" y="3200400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/>
              <a:t>д</a:t>
            </a:r>
            <a:endParaRPr lang="ru-RU" sz="6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486400" y="327660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а</a:t>
            </a:r>
            <a:endParaRPr lang="ru-RU" sz="6600" b="1" dirty="0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2380219">
            <a:off x="4956540" y="469436"/>
            <a:ext cx="422107" cy="4020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2380219">
            <a:off x="4194540" y="2755437"/>
            <a:ext cx="422107" cy="4020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048000" y="1981200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667000" y="4267200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Выгнутая вниз стрелка 55"/>
          <p:cNvSpPr/>
          <p:nvPr/>
        </p:nvSpPr>
        <p:spPr>
          <a:xfrm>
            <a:off x="1219200" y="4648200"/>
            <a:ext cx="16764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гнутая вниз стрелка 56"/>
          <p:cNvSpPr/>
          <p:nvPr/>
        </p:nvSpPr>
        <p:spPr>
          <a:xfrm>
            <a:off x="3276600" y="4724400"/>
            <a:ext cx="1219200" cy="304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Выгнутая вниз стрелка 57"/>
          <p:cNvSpPr/>
          <p:nvPr/>
        </p:nvSpPr>
        <p:spPr>
          <a:xfrm>
            <a:off x="4876800" y="4648200"/>
            <a:ext cx="12192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Содержимое 59"/>
          <p:cNvSpPr>
            <a:spLocks noGrp="1"/>
          </p:cNvSpPr>
          <p:nvPr>
            <p:ph idx="1"/>
          </p:nvPr>
        </p:nvSpPr>
        <p:spPr>
          <a:xfrm>
            <a:off x="480060" y="530352"/>
            <a:ext cx="8183880" cy="55656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4" grpId="0" animBg="1"/>
      <p:bldP spid="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1031</TotalTime>
  <Words>287</Words>
  <PresentationFormat>Экран (4:3)</PresentationFormat>
  <Paragraphs>147</Paragraphs>
  <Slides>36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Слайд 1</vt:lpstr>
      <vt:lpstr>Слайд 2</vt:lpstr>
      <vt:lpstr>Р, р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река   Медведица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Россия – Родина моя.</vt:lpstr>
      <vt:lpstr>.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Р, р</dc:title>
  <cp:lastModifiedBy>TATA</cp:lastModifiedBy>
  <cp:revision>125</cp:revision>
  <dcterms:modified xsi:type="dcterms:W3CDTF">2011-01-27T10:13:40Z</dcterms:modified>
</cp:coreProperties>
</file>