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9" r:id="rId7"/>
    <p:sldId id="263" r:id="rId8"/>
    <p:sldId id="268" r:id="rId9"/>
    <p:sldId id="270" r:id="rId10"/>
    <p:sldId id="271" r:id="rId11"/>
    <p:sldId id="267" r:id="rId12"/>
    <p:sldId id="272" r:id="rId13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501F7-5347-4E3B-8885-5588AB036476}" type="datetimeFigureOut">
              <a:rPr lang="ru-RU"/>
              <a:pPr>
                <a:defRPr/>
              </a:pPr>
              <a:t>29.01.2011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DBC87-DAAE-48F0-93E6-0C2955B6A6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DEA8-7A9E-46C3-A291-BC74DC6ED8E4}" type="datetimeFigureOut">
              <a:rPr lang="ru-RU"/>
              <a:pPr>
                <a:defRPr/>
              </a:pPr>
              <a:t>29.01.2011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3D3ED-9D59-400E-B0A2-0FF1490EB5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CEBD8-C059-46B9-9F96-51AFABD9A1F7}" type="datetimeFigureOut">
              <a:rPr lang="ru-RU"/>
              <a:pPr>
                <a:defRPr/>
              </a:pPr>
              <a:t>29.01.2011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201-5FAA-4D88-90BE-937238CEA2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90AB-5AA7-4F9F-947C-DEFB9BF57F05}" type="datetimeFigureOut">
              <a:rPr lang="ru-RU"/>
              <a:pPr>
                <a:defRPr/>
              </a:pPr>
              <a:t>29.01.2011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5190E-056F-4CBE-9CF8-1A1382DF02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1A309-4ACD-4427-937C-564A1A4DDF8E}" type="datetimeFigureOut">
              <a:rPr lang="ru-RU"/>
              <a:pPr>
                <a:defRPr/>
              </a:pPr>
              <a:t>29.01.2011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62668-46B9-4503-BB11-3BA18B59C0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B3D5A-44BD-4A6C-B954-8490E69CF2B9}" type="datetimeFigureOut">
              <a:rPr lang="ru-RU"/>
              <a:pPr>
                <a:defRPr/>
              </a:pPr>
              <a:t>29.01.2011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9440A-C960-4C4B-9486-3275BAB72B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C1B8-ECB5-48D1-B4AE-CE066845FE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D1D8-99BC-47D4-872E-B6EC53E3E30E}" type="datetimeFigureOut">
              <a:rPr lang="ru-RU"/>
              <a:pPr>
                <a:defRPr/>
              </a:pPr>
              <a:t>29.01.2011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44AA7-84B5-4506-A10B-22FC242D4704}" type="datetimeFigureOut">
              <a:rPr lang="ru-RU"/>
              <a:pPr>
                <a:defRPr/>
              </a:pPr>
              <a:t>29.01.2011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B0FC9-8B3E-427B-AED8-B7FCCF7933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6A1A7-C617-4AD4-AE7F-D37BDE5B484B}" type="datetimeFigureOut">
              <a:rPr lang="ru-RU"/>
              <a:pPr>
                <a:defRPr/>
              </a:pPr>
              <a:t>29.01.2011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5E1DB-3068-4540-A35E-C76436BFBA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26BCF-CC7D-4BF5-A116-82E2F60B5A7C}" type="datetimeFigureOut">
              <a:rPr lang="ru-RU"/>
              <a:pPr>
                <a:defRPr/>
              </a:pPr>
              <a:t>29.01.2011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88042-489E-4D9A-84D6-4FC534C1F1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F5E13-4B24-44F1-9C33-E48DEEF82034}" type="datetimeFigureOut">
              <a:rPr lang="ru-RU"/>
              <a:pPr>
                <a:defRPr/>
              </a:pPr>
              <a:t>29.01.2011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DE221-9494-411E-9C4B-89CAA12D02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E7E74F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10C15E7-3748-4302-AA84-EB27509E37EE}" type="datetimeFigureOut">
              <a:rPr lang="ru-RU"/>
              <a:pPr>
                <a:defRPr/>
              </a:pPr>
              <a:t>29.01.2011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6D9A8E4-D6DE-4395-AD4F-E0959E13A2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C27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A25C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C27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C27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Содержимое 3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3565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000" smtClean="0">
                <a:solidFill>
                  <a:srgbClr val="002060"/>
                </a:solidFill>
              </a:rPr>
              <a:t>Литературное путешествие</a:t>
            </a:r>
          </a:p>
          <a:p>
            <a:pPr algn="ctr">
              <a:buFont typeface="Wingdings 2" pitchFamily="18" charset="2"/>
              <a:buNone/>
            </a:pPr>
            <a:endParaRPr lang="ru-RU" sz="4000" smtClean="0">
              <a:solidFill>
                <a:srgbClr val="002060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ru-RU" sz="5400" b="1" smtClean="0">
              <a:solidFill>
                <a:srgbClr val="00206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sz="5400" b="1" smtClean="0">
                <a:solidFill>
                  <a:srgbClr val="002060"/>
                </a:solidFill>
              </a:rPr>
              <a:t>        «Великое чудо –</a:t>
            </a:r>
          </a:p>
          <a:p>
            <a:pPr algn="ctr">
              <a:buFont typeface="Wingdings 2" pitchFamily="18" charset="2"/>
              <a:buNone/>
            </a:pPr>
            <a:r>
              <a:rPr lang="ru-RU" sz="5400" b="1" smtClean="0">
                <a:solidFill>
                  <a:srgbClr val="002060"/>
                </a:solidFill>
              </a:rPr>
              <a:t>         книга!»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13315" name="Рисунок 4" descr="1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500438"/>
            <a:ext cx="23764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5" descr="D:\Анимашки\boo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908050"/>
            <a:ext cx="361156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0"/>
            <a:ext cx="8229600" cy="900336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fontScale="7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ru-RU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1"/>
          <p:cNvSpPr>
            <a:spLocks noGrp="1"/>
          </p:cNvSpPr>
          <p:nvPr>
            <p:ph idx="1"/>
          </p:nvPr>
        </p:nvSpPr>
        <p:spPr>
          <a:xfrm>
            <a:off x="4859338" y="1524000"/>
            <a:ext cx="4033837" cy="48577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rgbClr val="002060"/>
                </a:solidFill>
              </a:rPr>
              <a:t>   </a:t>
            </a:r>
          </a:p>
          <a:p>
            <a:pPr>
              <a:buFont typeface="Wingdings 2" pitchFamily="18" charset="2"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ru-RU" sz="2400" smtClean="0">
                <a:solidFill>
                  <a:srgbClr val="002060"/>
                </a:solidFill>
              </a:rPr>
              <a:t>   В России книги начали печатать в середине </a:t>
            </a:r>
            <a:r>
              <a:rPr lang="en-US" sz="2400" smtClean="0">
                <a:solidFill>
                  <a:srgbClr val="002060"/>
                </a:solidFill>
              </a:rPr>
              <a:t>XVI</a:t>
            </a:r>
            <a:r>
              <a:rPr lang="ru-RU" sz="2400" smtClean="0">
                <a:solidFill>
                  <a:srgbClr val="002060"/>
                </a:solidFill>
              </a:rPr>
              <a:t> века. Первым русским типографом был Иван Федоров.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002060"/>
                </a:solidFill>
              </a:rPr>
              <a:t>Книгопечатание в России</a:t>
            </a:r>
            <a:endParaRPr lang="ru-RU" sz="3600" b="1">
              <a:solidFill>
                <a:srgbClr val="002060"/>
              </a:solidFill>
            </a:endParaRPr>
          </a:p>
        </p:txBody>
      </p:sp>
      <p:pic>
        <p:nvPicPr>
          <p:cNvPr id="22531" name="Picture 2" descr="F:\Рисунки\9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41438"/>
            <a:ext cx="3673475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3467100" cy="45720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400" smtClean="0">
                <a:solidFill>
                  <a:srgbClr val="002060"/>
                </a:solidFill>
              </a:rPr>
              <a:t>   Мир современных книг разнообразен  - это и громадные тома, и книги – забавы, и книги – малютки. Некоторые из книг – малюток не больше спичечной коробки, а есть и с почтовую марку. 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841375"/>
          </a:xfrm>
        </p:spPr>
      </p:pic>
      <p:pic>
        <p:nvPicPr>
          <p:cNvPr id="23555" name="Picture 2" descr="F:\Рисунки\4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341438"/>
            <a:ext cx="345598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1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675062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n-US" smtClean="0">
                <a:solidFill>
                  <a:srgbClr val="002060"/>
                </a:solidFill>
                <a:latin typeface="Arial" charset="0"/>
                <a:cs typeface="Arial" charset="0"/>
              </a:rPr>
              <a:t>&lt;228-937-897&gt; </a:t>
            </a:r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Лозянник Валентина Васильевна, заведующая библиотекой ГС(К)ОШ № 33 города Ставрополя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469900"/>
            <a:ext cx="8242300" cy="20288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468313" y="333375"/>
            <a:ext cx="79200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КНИГА!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Constantia" pitchFamily="18" charset="0"/>
              </a:rPr>
              <a:t>Великое слово!</a:t>
            </a:r>
            <a:br>
              <a:rPr lang="ru-RU" sz="280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800">
                <a:solidFill>
                  <a:srgbClr val="002060"/>
                </a:solidFill>
                <a:latin typeface="Constantia" pitchFamily="18" charset="0"/>
              </a:rPr>
              <a:t>Я оду тебе пою!</a:t>
            </a:r>
            <a:br>
              <a:rPr lang="ru-RU" sz="280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800">
                <a:solidFill>
                  <a:srgbClr val="002060"/>
                </a:solidFill>
                <a:latin typeface="Constantia" pitchFamily="18" charset="0"/>
              </a:rPr>
              <a:t>Тебя от души воспеваю,</a:t>
            </a:r>
            <a:br>
              <a:rPr lang="ru-RU" sz="280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800">
                <a:solidFill>
                  <a:srgbClr val="002060"/>
                </a:solidFill>
                <a:latin typeface="Constantia" pitchFamily="18" charset="0"/>
              </a:rPr>
              <a:t>Люблю я тебя, люблю!</a:t>
            </a:r>
            <a:br>
              <a:rPr lang="ru-RU" sz="280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800">
                <a:solidFill>
                  <a:srgbClr val="002060"/>
                </a:solidFill>
                <a:latin typeface="Constantia" pitchFamily="18" charset="0"/>
              </a:rPr>
              <a:t>Оду пою я книгам –</a:t>
            </a:r>
            <a:br>
              <a:rPr lang="ru-RU" sz="280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800">
                <a:solidFill>
                  <a:srgbClr val="002060"/>
                </a:solidFill>
                <a:latin typeface="Constantia" pitchFamily="18" charset="0"/>
              </a:rPr>
              <a:t>Не в силах я им изменить.</a:t>
            </a:r>
            <a:br>
              <a:rPr lang="ru-RU" sz="280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800">
                <a:solidFill>
                  <a:srgbClr val="002060"/>
                </a:solidFill>
                <a:latin typeface="Constantia" pitchFamily="18" charset="0"/>
              </a:rPr>
              <a:t>Они только могут в мире</a:t>
            </a:r>
            <a:br>
              <a:rPr lang="ru-RU" sz="280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800">
                <a:solidFill>
                  <a:srgbClr val="002060"/>
                </a:solidFill>
                <a:latin typeface="Constantia" pitchFamily="18" charset="0"/>
              </a:rPr>
              <a:t>На все ясный свет пролить.</a:t>
            </a:r>
          </a:p>
        </p:txBody>
      </p:sp>
      <p:pic>
        <p:nvPicPr>
          <p:cNvPr id="14338" name="Рисунок 2" descr="D:\Анимашки\574a61436c4d46c39fe790e129042249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292600"/>
            <a:ext cx="26654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1196975"/>
            <a:ext cx="4032250" cy="547211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Древние индейцы использовали узелковое письмо. Здесь все играло роль – цвет веревки, величина узелка, его расположение.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002060"/>
                </a:solidFill>
              </a:rPr>
              <a:t>Узелковое письмо индейцев</a:t>
            </a:r>
            <a:endParaRPr lang="ru-RU" sz="3600" b="1">
              <a:solidFill>
                <a:srgbClr val="002060"/>
              </a:solidFill>
            </a:endParaRPr>
          </a:p>
        </p:txBody>
      </p:sp>
      <p:pic>
        <p:nvPicPr>
          <p:cNvPr id="15363" name="Picture 2" descr="F:\Рисунки\6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96975"/>
            <a:ext cx="29876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>
          <a:xfrm>
            <a:off x="4211638" y="2492375"/>
            <a:ext cx="4248150" cy="223202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ru-RU" sz="2400" smtClean="0">
                <a:solidFill>
                  <a:srgbClr val="002060"/>
                </a:solidFill>
              </a:rPr>
              <a:t>   В Китае первые книги писали на бамбуковых пластинках и нанизывали их на крепкую бечевку.</a:t>
            </a:r>
          </a:p>
          <a:p>
            <a:pPr algn="just">
              <a:buFont typeface="Wingdings 2" pitchFamily="18" charset="2"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ru-RU" sz="2400" smtClean="0">
              <a:solidFill>
                <a:srgbClr val="002060"/>
              </a:solidFill>
            </a:endParaRP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914400"/>
          </a:xfrm>
        </p:spPr>
      </p:pic>
      <p:pic>
        <p:nvPicPr>
          <p:cNvPr id="16387" name="Picture 2" descr="F:\Рисунки\5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341438"/>
            <a:ext cx="3024187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1"/>
          <p:cNvSpPr>
            <a:spLocks noGrp="1"/>
          </p:cNvSpPr>
          <p:nvPr>
            <p:ph idx="1"/>
          </p:nvPr>
        </p:nvSpPr>
        <p:spPr>
          <a:xfrm>
            <a:off x="4140200" y="2420938"/>
            <a:ext cx="4464050" cy="41036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400" smtClean="0">
                <a:solidFill>
                  <a:srgbClr val="002060"/>
                </a:solidFill>
              </a:rPr>
              <a:t>   </a:t>
            </a:r>
          </a:p>
          <a:p>
            <a:pPr algn="just">
              <a:buFont typeface="Wingdings 2" pitchFamily="18" charset="2"/>
              <a:buNone/>
            </a:pPr>
            <a:r>
              <a:rPr lang="ru-RU" sz="2400" smtClean="0">
                <a:solidFill>
                  <a:srgbClr val="002060"/>
                </a:solidFill>
              </a:rPr>
              <a:t>   Вавилоняне, ассирийцы делали книги из глины, выдавливая особые значки острой палочкой на плитках из мягкой глины. Потом глиняные таблички сушили или обжигали, из них составлялись книги и даже целые библиотеки.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914400"/>
          </a:xfrm>
        </p:spPr>
      </p:pic>
      <p:pic>
        <p:nvPicPr>
          <p:cNvPr id="17411" name="Picture 2" descr="F:\Рисунки\Без имени-3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12875"/>
            <a:ext cx="295275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"/>
          <p:cNvSpPr>
            <a:spLocks noGrp="1"/>
          </p:cNvSpPr>
          <p:nvPr>
            <p:ph idx="1"/>
          </p:nvPr>
        </p:nvSpPr>
        <p:spPr>
          <a:xfrm>
            <a:off x="395288" y="1524000"/>
            <a:ext cx="4248150" cy="49291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ru-RU" sz="2400" smtClean="0">
                <a:solidFill>
                  <a:srgbClr val="002060"/>
                </a:solidFill>
              </a:rPr>
              <a:t>   Во </a:t>
            </a:r>
            <a:r>
              <a:rPr lang="en-US" sz="2400" smtClean="0">
                <a:solidFill>
                  <a:srgbClr val="002060"/>
                </a:solidFill>
              </a:rPr>
              <a:t>II</a:t>
            </a:r>
            <a:r>
              <a:rPr lang="ru-RU" sz="2400" smtClean="0">
                <a:solidFill>
                  <a:srgbClr val="002060"/>
                </a:solidFill>
              </a:rPr>
              <a:t> веке до нашей эры мастера в Пергамском царстве изготовили из кожи животных новый материал для письма – ПЕРГАМЕНТ.</a:t>
            </a:r>
          </a:p>
          <a:p>
            <a:pPr>
              <a:buFont typeface="Wingdings 2" pitchFamily="18" charset="2"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ru-RU" sz="2400" smtClean="0">
                <a:solidFill>
                  <a:srgbClr val="002060"/>
                </a:solidFill>
              </a:rPr>
              <a:t>    </a:t>
            </a:r>
          </a:p>
          <a:p>
            <a:pPr algn="just">
              <a:buFont typeface="Wingdings 2" pitchFamily="18" charset="2"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ru-RU" sz="2400" smtClean="0">
                <a:solidFill>
                  <a:srgbClr val="002060"/>
                </a:solidFill>
              </a:rPr>
              <a:t>   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914400"/>
          </a:xfrm>
        </p:spPr>
      </p:pic>
      <p:pic>
        <p:nvPicPr>
          <p:cNvPr id="18435" name="Picture 2" descr="F:\Рисунки\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412875"/>
            <a:ext cx="317658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3394075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2400" smtClean="0"/>
          </a:p>
          <a:p>
            <a:pPr>
              <a:buFont typeface="Wingdings 2" pitchFamily="18" charset="2"/>
              <a:buNone/>
            </a:pPr>
            <a:endParaRPr lang="ru-RU" sz="2400" smtClean="0"/>
          </a:p>
          <a:p>
            <a:pPr algn="just">
              <a:buFont typeface="Wingdings 2" pitchFamily="18" charset="2"/>
              <a:buNone/>
            </a:pPr>
            <a:r>
              <a:rPr lang="ru-RU" sz="2400" smtClean="0">
                <a:solidFill>
                  <a:srgbClr val="002060"/>
                </a:solidFill>
              </a:rPr>
              <a:t>   В средние века римляне писали книги от руки на листах пергамента, сворачивая готовые листы в свитки.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914400"/>
          </a:xfrm>
        </p:spPr>
      </p:pic>
      <p:pic>
        <p:nvPicPr>
          <p:cNvPr id="19459" name="Picture 2" descr="F:\Рисунки\7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196975"/>
            <a:ext cx="35274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182563"/>
            <a:ext cx="8240713" cy="914400"/>
          </a:xfrm>
        </p:spPr>
      </p:pic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323850" y="2205038"/>
            <a:ext cx="38163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2060"/>
                </a:solidFill>
                <a:latin typeface="Constantia" pitchFamily="18" charset="0"/>
              </a:rPr>
              <a:t>Культура развивалась, книг требовалось все больше и больше. Переписчики книг не успевали. Так появились первые печатные станки, стало развиваться книгопечатание.</a:t>
            </a:r>
            <a:endParaRPr lang="ru-RU" sz="2400">
              <a:latin typeface="Constantia" pitchFamily="18" charset="0"/>
            </a:endParaRPr>
          </a:p>
        </p:txBody>
      </p:sp>
      <p:pic>
        <p:nvPicPr>
          <p:cNvPr id="20483" name="Picture 2" descr="F:\Рисунки\8.t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268413"/>
            <a:ext cx="4119562" cy="4897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1"/>
          <p:cNvSpPr>
            <a:spLocks noGrp="1"/>
          </p:cNvSpPr>
          <p:nvPr>
            <p:ph idx="1"/>
          </p:nvPr>
        </p:nvSpPr>
        <p:spPr>
          <a:xfrm>
            <a:off x="323850" y="1916113"/>
            <a:ext cx="4103688" cy="403383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400" smtClean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002060"/>
                </a:solidFill>
              </a:rPr>
              <a:t>Инкунабула – первая печатная книга</a:t>
            </a:r>
            <a:endParaRPr lang="ru-RU" sz="3600" b="1">
              <a:solidFill>
                <a:srgbClr val="002060"/>
              </a:solidFill>
            </a:endParaRPr>
          </a:p>
        </p:txBody>
      </p:sp>
      <p:pic>
        <p:nvPicPr>
          <p:cNvPr id="21507" name="Picture 2" descr="F:\Рисунки\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96975"/>
            <a:ext cx="38877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5292725" y="2708275"/>
            <a:ext cx="34559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2060"/>
                </a:solidFill>
                <a:latin typeface="Constantia" pitchFamily="18" charset="0"/>
              </a:rPr>
              <a:t>Великое изобретение</a:t>
            </a:r>
          </a:p>
          <a:p>
            <a:pPr algn="just"/>
            <a:r>
              <a:rPr lang="ru-RU" sz="2400">
                <a:solidFill>
                  <a:srgbClr val="002060"/>
                </a:solidFill>
                <a:latin typeface="Constantia" pitchFamily="18" charset="0"/>
              </a:rPr>
              <a:t> рук  человека.</a:t>
            </a:r>
            <a:endParaRPr lang="ru-RU" sz="2400">
              <a:latin typeface="Constant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5">
      <a:dk1>
        <a:sysClr val="windowText" lastClr="000000"/>
      </a:dk1>
      <a:lt1>
        <a:sysClr val="window" lastClr="FFFFFF"/>
      </a:lt1>
      <a:dk2>
        <a:srgbClr val="775F55"/>
      </a:dk2>
      <a:lt2>
        <a:srgbClr val="FFC000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211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User</cp:lastModifiedBy>
  <cp:revision>30</cp:revision>
  <dcterms:modified xsi:type="dcterms:W3CDTF">2011-01-29T16:26:55Z</dcterms:modified>
</cp:coreProperties>
</file>