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8368-4F29-498D-8AD7-E0D52D959CD5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9841-6496-4E59-B8BA-408EBBADE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Области применения бензола и его производных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331913" y="1285860"/>
            <a:ext cx="620871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/>
              <a:t>Применение</a:t>
            </a:r>
            <a:endParaRPr lang="en-US" sz="2200" dirty="0" smtClean="0"/>
          </a:p>
          <a:p>
            <a:pPr>
              <a:buNone/>
            </a:pPr>
            <a:r>
              <a:rPr lang="ru-RU" sz="1400" dirty="0" smtClean="0"/>
              <a:t>Широкое применение полистирола (ПС) и пластиков на его основе базируется на его невысокой стоимости, простоте переработки и огромном ассортименте различных марок. Наиболее широкое применение (более 60% производства полистирольных пластиков) получили </a:t>
            </a:r>
            <a:r>
              <a:rPr lang="ru-RU" sz="1400" dirty="0" err="1" smtClean="0"/>
              <a:t>ударопрочные</a:t>
            </a:r>
            <a:r>
              <a:rPr lang="ru-RU" sz="1400" dirty="0" smtClean="0"/>
              <a:t> полистиролы, представляющие собой сополимеры стирола с бутадиеновым и бутадиен-стирольным каучуком. В настоящее время созданы и другие многочисленные модификации сополимеров стирола.</a:t>
            </a:r>
          </a:p>
          <a:p>
            <a:pPr>
              <a:buNone/>
            </a:pPr>
            <a:r>
              <a:rPr lang="ru-RU" sz="1400" dirty="0" smtClean="0"/>
              <a:t>Основные </a:t>
            </a:r>
            <a:r>
              <a:rPr lang="ru-RU" sz="1400" dirty="0"/>
              <a:t>методы переработки: экструзия, литьё под давлением. Диапазон температур переработки лежит в пределах 190-240 °С. Из полистиролов производят широчайшую гамму изделий, которые в первую очередь применяются в бытовой сфере деятельности человека (одноразовая посуда, упаковка, детские игрушки и т. д.), а также строительной индустрии (теплоизоляционные плиты, несъемная опалубка, сандвич панели), облицовочные и декоративные материалы (потолочный багет, потолочная декоративная плитка, полистирольные звукопоглощающие элементы, клеевые основы, полимерные концентраты), медицинское направление (части систем переливания крови, чашки Петри, вспомогательные одноразовые инструменты). 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Вспенивающийся </a:t>
            </a:r>
            <a:r>
              <a:rPr lang="ru-RU" sz="1400" dirty="0"/>
              <a:t>полистирол после высокотемпературной температурной обработки водой или паром может использоваться в качестве фильтрующего материала (фильтрующей насадки) в колонных фильтрах при водоподготовке и очистке сточных вод. 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Высокие </a:t>
            </a:r>
            <a:r>
              <a:rPr lang="ru-RU" sz="1400" dirty="0"/>
              <a:t>электротехнические показатели полистирола в области сверхвысоких частот позволяют применять его в производстве: диэлектрических антенн, опор коаксиальных кабелей. Могут быть получены тонкие пленки (до 100 мкм), а в смеси с </a:t>
            </a:r>
            <a:r>
              <a:rPr lang="ru-RU" sz="1400" dirty="0" err="1"/>
              <a:t>со-полимерами</a:t>
            </a:r>
            <a:r>
              <a:rPr lang="ru-RU" sz="1400" dirty="0"/>
              <a:t> (стирол-бутадиен-стирол) до 20 мкм, которые также успешно применяются в упаковочной и кондитерской индустрии, а также производстве конденсаторов.</a:t>
            </a:r>
          </a:p>
          <a:p>
            <a:pPr>
              <a:buNone/>
            </a:pPr>
            <a:r>
              <a:rPr lang="ru-RU" sz="1400" dirty="0" err="1"/>
              <a:t>Ударопрочный</a:t>
            </a:r>
            <a:r>
              <a:rPr lang="ru-RU" sz="1400" dirty="0"/>
              <a:t> полистирол и его модификации получили широкое применение в сфере бытовой техники и электроники (корпусные элементы бытовых приборов).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Кумол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500066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err="1"/>
              <a:t>Кумо́л</a:t>
            </a:r>
            <a:r>
              <a:rPr lang="ru-RU" sz="1600" dirty="0"/>
              <a:t> — изопропилбензол </a:t>
            </a:r>
            <a:r>
              <a:rPr lang="en-US" sz="1600" dirty="0"/>
              <a:t>C</a:t>
            </a:r>
            <a:r>
              <a:rPr lang="ru-RU" sz="1600" baseline="-25000" dirty="0"/>
              <a:t>6</a:t>
            </a:r>
            <a:r>
              <a:rPr lang="en-US" sz="1600" dirty="0"/>
              <a:t>H</a:t>
            </a:r>
            <a:r>
              <a:rPr lang="ru-RU" sz="1600" baseline="-25000" dirty="0"/>
              <a:t>5</a:t>
            </a:r>
            <a:r>
              <a:rPr lang="en-US" sz="1600" dirty="0"/>
              <a:t>CH</a:t>
            </a:r>
            <a:r>
              <a:rPr lang="ru-RU" sz="1600" dirty="0"/>
              <a:t>(</a:t>
            </a:r>
            <a:r>
              <a:rPr lang="en-US" sz="1600" dirty="0"/>
              <a:t>CH</a:t>
            </a:r>
            <a:r>
              <a:rPr lang="ru-RU" sz="1600" baseline="-25000" dirty="0"/>
              <a:t>3</a:t>
            </a:r>
            <a:r>
              <a:rPr lang="ru-RU" sz="1600" dirty="0"/>
              <a:t>)</a:t>
            </a:r>
            <a:r>
              <a:rPr lang="ru-RU" sz="1600" baseline="-25000" dirty="0"/>
              <a:t>2</a:t>
            </a:r>
            <a:r>
              <a:rPr lang="ru-RU" sz="1600" dirty="0"/>
              <a:t>, ароматическое органическое соединение, бесцветная горючая жидкость.</a:t>
            </a:r>
          </a:p>
          <a:p>
            <a:pPr algn="just">
              <a:buNone/>
            </a:pPr>
            <a:r>
              <a:rPr lang="ru-RU" sz="1600" dirty="0"/>
              <a:t>Физико-химические свойства</a:t>
            </a:r>
          </a:p>
          <a:p>
            <a:pPr algn="just">
              <a:buNone/>
            </a:pPr>
            <a:r>
              <a:rPr lang="ru-RU" sz="1600" dirty="0"/>
              <a:t>Бесцветная горючая жидкость, практически нерастворимая в воде (менее 0,01 %), смешивается со спиртом, эфиром, бензолом.</a:t>
            </a:r>
          </a:p>
          <a:p>
            <a:pPr algn="just">
              <a:buNone/>
            </a:pPr>
            <a:r>
              <a:rPr lang="ru-RU" sz="1600" dirty="0"/>
              <a:t>Способ получения</a:t>
            </a:r>
          </a:p>
          <a:p>
            <a:pPr algn="just">
              <a:buNone/>
            </a:pPr>
            <a:r>
              <a:rPr lang="ru-RU" sz="1600" dirty="0"/>
              <a:t>Жидкофазное (катализатор: хлорид алюминия(</a:t>
            </a:r>
            <a:r>
              <a:rPr lang="en-US" sz="1600" dirty="0"/>
              <a:t>III</a:t>
            </a:r>
            <a:r>
              <a:rPr lang="ru-RU" sz="1600" dirty="0"/>
              <a:t>)) или </a:t>
            </a:r>
            <a:r>
              <a:rPr lang="ru-RU" sz="1600" dirty="0" err="1"/>
              <a:t>парофазное</a:t>
            </a:r>
            <a:r>
              <a:rPr lang="ru-RU" sz="1600" dirty="0"/>
              <a:t> (катализатор: цеолиты, фосфорная кислота на кизельгуре) </a:t>
            </a:r>
            <a:r>
              <a:rPr lang="ru-RU" sz="1600" dirty="0" err="1"/>
              <a:t>алкилирование</a:t>
            </a:r>
            <a:r>
              <a:rPr lang="ru-RU" sz="1600" dirty="0"/>
              <a:t> бензола пропиленом.</a:t>
            </a:r>
          </a:p>
          <a:p>
            <a:pPr algn="just">
              <a:buNone/>
            </a:pPr>
            <a:r>
              <a:rPr lang="ru-RU" sz="1600" dirty="0"/>
              <a:t>Применение</a:t>
            </a:r>
          </a:p>
          <a:p>
            <a:pPr algn="just">
              <a:buNone/>
            </a:pPr>
            <a:r>
              <a:rPr lang="ru-RU" sz="1600" dirty="0"/>
              <a:t>Кумол является промежуточным продуктом при получении фенола и ацетона одним из промышленных способов.</a:t>
            </a:r>
          </a:p>
          <a:p>
            <a:pPr algn="just">
              <a:buNone/>
            </a:pPr>
            <a:r>
              <a:rPr lang="ru-RU" sz="1600" dirty="0"/>
              <a:t>Побочными продуктами разложения являются </a:t>
            </a:r>
            <a:r>
              <a:rPr lang="en-US" sz="1600" dirty="0"/>
              <a:t>α</a:t>
            </a:r>
            <a:r>
              <a:rPr lang="ru-RU" sz="1600" dirty="0"/>
              <a:t>-метилстирол, </a:t>
            </a:r>
            <a:r>
              <a:rPr lang="ru-RU" sz="1600" dirty="0" err="1"/>
              <a:t>ацетофенон</a:t>
            </a:r>
            <a:r>
              <a:rPr lang="ru-RU" sz="1600" dirty="0"/>
              <a:t>, </a:t>
            </a:r>
            <a:r>
              <a:rPr lang="ru-RU" sz="1600" dirty="0" err="1"/>
              <a:t>диметилфенилкарбинол</a:t>
            </a:r>
            <a:r>
              <a:rPr lang="ru-RU" sz="1600" dirty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3554" name="Picture 2" descr="C:\Documents and Settings\MORFEI\Мои документы\Мои рисунки\Новая папка\кум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428868"/>
            <a:ext cx="2786050" cy="4108116"/>
          </a:xfrm>
          <a:prstGeom prst="rect">
            <a:avLst/>
          </a:prstGeom>
          <a:noFill/>
        </p:spPr>
      </p:pic>
      <p:pic>
        <p:nvPicPr>
          <p:cNvPr id="2050" name="Picture 2" descr="C:\Documents and Settings\MORFEI\Мои документы\Мои рисунки\Новая папка\327px-Cumene-2D-skelet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87222" y="285018"/>
            <a:ext cx="1713072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Ацетон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MORFEI\Мои документы\Мои рисунки\Новая папка\аце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143272" cy="4929206"/>
          </a:xfrm>
          <a:prstGeom prst="rect">
            <a:avLst/>
          </a:prstGeom>
          <a:noFill/>
        </p:spPr>
      </p:pic>
      <p:pic>
        <p:nvPicPr>
          <p:cNvPr id="24579" name="Picture 3" descr="C:\Documents and Settings\MORFEI\Мои документы\Мои рисунки\Новая папка\ацето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04"/>
            <a:ext cx="3446198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MORFEI\Мои документы\Мои рисунки\Новая папка\800px-Acetone-structu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343345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1400" dirty="0" err="1" smtClean="0"/>
              <a:t>Ацето́н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ru-RU" sz="1400" dirty="0" err="1"/>
              <a:t>диметилкето́н</a:t>
            </a:r>
            <a:r>
              <a:rPr lang="ru-RU" sz="1400" dirty="0"/>
              <a:t>, систематическое наименование: пропано́н-2) — простейший представитель кетонов. Формула: </a:t>
            </a:r>
            <a:r>
              <a:rPr lang="en-US" sz="1400" dirty="0"/>
              <a:t>CH</a:t>
            </a:r>
            <a:r>
              <a:rPr lang="ru-RU" sz="1400" baseline="-25000" dirty="0"/>
              <a:t>3</a:t>
            </a:r>
            <a:r>
              <a:rPr lang="ru-RU" sz="1400" dirty="0"/>
              <a:t>-</a:t>
            </a:r>
            <a:r>
              <a:rPr lang="en-US" sz="1400" dirty="0"/>
              <a:t>C</a:t>
            </a:r>
            <a:r>
              <a:rPr lang="ru-RU" sz="1400" dirty="0"/>
              <a:t>(</a:t>
            </a:r>
            <a:r>
              <a:rPr lang="en-US" sz="1400" dirty="0"/>
              <a:t>O</a:t>
            </a:r>
            <a:r>
              <a:rPr lang="ru-RU" sz="1400" dirty="0"/>
              <a:t>)-</a:t>
            </a:r>
            <a:r>
              <a:rPr lang="en-US" sz="1400" dirty="0"/>
              <a:t>CH</a:t>
            </a:r>
            <a:r>
              <a:rPr lang="ru-RU" sz="1400" baseline="-25000" dirty="0"/>
              <a:t>3</a:t>
            </a:r>
            <a:r>
              <a:rPr lang="ru-RU" sz="1400" dirty="0"/>
              <a:t>. Бесцветная легкоподвижная летучая жидкость с характерным запахом. Он полностью смешивается с водой и большинством органических растворителей. Ацетон хорошо растворяет многие органические вещества (ацетилцеллюлозу и нитроцеллюлозу, жиры, воск, резину и др.), а также ряд солей (хлорид кальция, иодид калия). Является одним из метаболитов, производимых человеческим организмом.</a:t>
            </a:r>
          </a:p>
          <a:p>
            <a:pPr>
              <a:buNone/>
            </a:pPr>
            <a:r>
              <a:rPr lang="ru-RU" sz="1400" dirty="0"/>
              <a:t>Применение</a:t>
            </a:r>
          </a:p>
          <a:p>
            <a:pPr>
              <a:buNone/>
            </a:pPr>
            <a:r>
              <a:rPr lang="ru-RU" sz="1400" dirty="0"/>
              <a:t>Сырьё для синтеза многих важных химических продуктов: уксусного ангидрида, </a:t>
            </a:r>
            <a:r>
              <a:rPr lang="ru-RU" sz="1400" dirty="0" err="1"/>
              <a:t>кетена</a:t>
            </a:r>
            <a:r>
              <a:rPr lang="ru-RU" sz="1400" dirty="0"/>
              <a:t>, </a:t>
            </a:r>
            <a:r>
              <a:rPr lang="ru-RU" sz="1400" dirty="0" err="1"/>
              <a:t>диацетонового</a:t>
            </a:r>
            <a:r>
              <a:rPr lang="ru-RU" sz="1400" dirty="0"/>
              <a:t> спирта, окиси </a:t>
            </a:r>
            <a:r>
              <a:rPr lang="ru-RU" sz="1400" dirty="0" err="1"/>
              <a:t>мезитила</a:t>
            </a:r>
            <a:r>
              <a:rPr lang="ru-RU" sz="1400" dirty="0"/>
              <a:t>, </a:t>
            </a:r>
            <a:r>
              <a:rPr lang="ru-RU" sz="1400" dirty="0" err="1"/>
              <a:t>метилизобутилкетона</a:t>
            </a:r>
            <a:r>
              <a:rPr lang="ru-RU" sz="1400" dirty="0"/>
              <a:t>, метилметакрилата, </a:t>
            </a:r>
            <a:r>
              <a:rPr lang="ru-RU" sz="1400" dirty="0" err="1"/>
              <a:t>дифенилпропана</a:t>
            </a:r>
            <a:r>
              <a:rPr lang="ru-RU" sz="1400" dirty="0"/>
              <a:t>, </a:t>
            </a:r>
            <a:r>
              <a:rPr lang="ru-RU" sz="1400" dirty="0" err="1"/>
              <a:t>изофорона</a:t>
            </a:r>
            <a:r>
              <a:rPr lang="ru-RU" sz="1400" dirty="0"/>
              <a:t>, </a:t>
            </a:r>
            <a:r>
              <a:rPr lang="ru-RU" sz="1400" dirty="0" err="1"/>
              <a:t>бифенола</a:t>
            </a:r>
            <a:r>
              <a:rPr lang="ru-RU" sz="1400" dirty="0"/>
              <a:t> А и др.;</a:t>
            </a:r>
          </a:p>
          <a:p>
            <a:pPr>
              <a:buNone/>
            </a:pPr>
            <a:r>
              <a:rPr lang="en-US" sz="1400" dirty="0"/>
              <a:t>(CH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CO + 2 C</a:t>
            </a:r>
            <a:r>
              <a:rPr lang="en-US" sz="1400" baseline="-25000" dirty="0"/>
              <a:t>6</a:t>
            </a:r>
            <a:r>
              <a:rPr lang="en-US" sz="1400" dirty="0"/>
              <a:t>H</a:t>
            </a:r>
            <a:r>
              <a:rPr lang="en-US" sz="1400" baseline="-25000" dirty="0"/>
              <a:t>5</a:t>
            </a:r>
            <a:r>
              <a:rPr lang="en-US" sz="1400" dirty="0"/>
              <a:t>OH → (CH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C(C</a:t>
            </a:r>
            <a:r>
              <a:rPr lang="en-US" sz="1400" baseline="-25000" dirty="0"/>
              <a:t>6</a:t>
            </a:r>
            <a:r>
              <a:rPr lang="en-US" sz="1400" dirty="0"/>
              <a:t>H</a:t>
            </a:r>
            <a:r>
              <a:rPr lang="en-US" sz="1400" baseline="-25000" dirty="0"/>
              <a:t>4</a:t>
            </a:r>
            <a:r>
              <a:rPr lang="en-US" sz="1400" dirty="0"/>
              <a:t>OH)</a:t>
            </a:r>
            <a:r>
              <a:rPr lang="en-US" sz="1400" baseline="-25000" dirty="0"/>
              <a:t>2</a:t>
            </a:r>
            <a:r>
              <a:rPr lang="en-US" sz="1400" dirty="0"/>
              <a:t> + H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endParaRPr lang="ru-RU" sz="1400" dirty="0"/>
          </a:p>
          <a:p>
            <a:pPr>
              <a:buNone/>
            </a:pPr>
            <a:r>
              <a:rPr lang="ru-RU" sz="1400" dirty="0" smtClean="0"/>
              <a:t>Широко применяется </a:t>
            </a:r>
            <a:r>
              <a:rPr lang="ru-RU" sz="1400" dirty="0"/>
              <a:t>при синтезе поликарбонатов, полиуретанов и эпоксидных смол.</a:t>
            </a:r>
          </a:p>
          <a:p>
            <a:pPr>
              <a:buNone/>
            </a:pPr>
            <a:r>
              <a:rPr lang="ru-RU" sz="1400" dirty="0"/>
              <a:t>Лабораторное применение</a:t>
            </a:r>
          </a:p>
          <a:p>
            <a:pPr>
              <a:buNone/>
            </a:pPr>
            <a:r>
              <a:rPr lang="ru-RU" sz="1400" dirty="0" smtClean="0"/>
              <a:t>В </a:t>
            </a:r>
            <a:r>
              <a:rPr lang="ru-RU" sz="1400" dirty="0"/>
              <a:t>органической химии в качестве полярного </a:t>
            </a:r>
            <a:r>
              <a:rPr lang="ru-RU" sz="1400" dirty="0" err="1"/>
              <a:t>апротонного</a:t>
            </a:r>
            <a:r>
              <a:rPr lang="ru-RU" sz="1400" dirty="0"/>
              <a:t> растворителя, в частности в реакции </a:t>
            </a:r>
            <a:r>
              <a:rPr lang="ru-RU" sz="1400" dirty="0" err="1" smtClean="0"/>
              <a:t>алкилирования</a:t>
            </a:r>
            <a:endParaRPr lang="ru-RU" sz="1400" dirty="0" smtClean="0"/>
          </a:p>
          <a:p>
            <a:pPr>
              <a:buNone/>
            </a:pPr>
            <a:r>
              <a:rPr lang="en-US" sz="1400" dirty="0" err="1"/>
              <a:t>ArOH</a:t>
            </a:r>
            <a:r>
              <a:rPr lang="en-US" sz="1400" dirty="0"/>
              <a:t> + </a:t>
            </a:r>
            <a:r>
              <a:rPr lang="en-US" sz="1400" dirty="0" err="1"/>
              <a:t>RHal</a:t>
            </a:r>
            <a:r>
              <a:rPr lang="en-US" sz="1400" dirty="0"/>
              <a:t> + K</a:t>
            </a:r>
            <a:r>
              <a:rPr lang="en-US" sz="1400" baseline="-25000" dirty="0"/>
              <a:t>2</a:t>
            </a:r>
            <a:r>
              <a:rPr lang="en-US" sz="1400" dirty="0"/>
              <a:t>CO</a:t>
            </a:r>
            <a:r>
              <a:rPr lang="en-US" sz="1400" baseline="-25000" dirty="0"/>
              <a:t>3 </a:t>
            </a:r>
            <a:r>
              <a:rPr lang="en-US" sz="1400" dirty="0"/>
              <a:t>→ </a:t>
            </a:r>
            <a:r>
              <a:rPr lang="en-US" sz="1400" dirty="0" err="1"/>
              <a:t>ArOR</a:t>
            </a:r>
            <a:r>
              <a:rPr lang="en-US" sz="1400" dirty="0"/>
              <a:t> + </a:t>
            </a:r>
            <a:r>
              <a:rPr lang="en-US" sz="1400" dirty="0" err="1"/>
              <a:t>KHal</a:t>
            </a:r>
            <a:r>
              <a:rPr lang="en-US" sz="1400" dirty="0"/>
              <a:t> + KHCO</a:t>
            </a:r>
            <a:r>
              <a:rPr lang="en-US" sz="1400" baseline="-25000" dirty="0"/>
              <a:t>3</a:t>
            </a:r>
            <a:endParaRPr lang="ru-RU" sz="1400" dirty="0"/>
          </a:p>
          <a:p>
            <a:pPr>
              <a:buNone/>
            </a:pPr>
            <a:r>
              <a:rPr lang="ru-RU" sz="1400" dirty="0" smtClean="0"/>
              <a:t>для </a:t>
            </a:r>
            <a:r>
              <a:rPr lang="ru-RU" sz="1400" dirty="0"/>
              <a:t>окисления спиртов в присутствии алкоголятов алюминия по </a:t>
            </a:r>
            <a:r>
              <a:rPr lang="ru-RU" sz="1400" dirty="0" err="1" smtClean="0"/>
              <a:t>Оппенауэру</a:t>
            </a:r>
            <a:endParaRPr lang="ru-RU" sz="1400" dirty="0" smtClean="0"/>
          </a:p>
          <a:p>
            <a:pPr>
              <a:buNone/>
            </a:pPr>
            <a:r>
              <a:rPr lang="en-US" sz="1400" dirty="0"/>
              <a:t>RR`CHOH + CH</a:t>
            </a:r>
            <a:r>
              <a:rPr lang="en-US" sz="1400" baseline="-25000" dirty="0"/>
              <a:t>3</a:t>
            </a:r>
            <a:r>
              <a:rPr lang="en-US" sz="1400" dirty="0"/>
              <a:t>C(O)CH</a:t>
            </a:r>
            <a:r>
              <a:rPr lang="en-US" sz="1400" baseline="-25000" dirty="0"/>
              <a:t>3</a:t>
            </a:r>
            <a:r>
              <a:rPr lang="en-US" sz="1400" dirty="0"/>
              <a:t> → RR`C=O + CH</a:t>
            </a:r>
            <a:r>
              <a:rPr lang="en-US" sz="1400" baseline="-25000" dirty="0"/>
              <a:t>3</a:t>
            </a:r>
            <a:r>
              <a:rPr lang="en-US" sz="1400" dirty="0"/>
              <a:t>CH(OH)CH</a:t>
            </a:r>
            <a:r>
              <a:rPr lang="en-US" sz="1400" baseline="-25000" dirty="0"/>
              <a:t>3</a:t>
            </a:r>
            <a:endParaRPr lang="ru-RU" sz="1400" dirty="0"/>
          </a:p>
          <a:p>
            <a:pPr>
              <a:buNone/>
            </a:pPr>
            <a:r>
              <a:rPr lang="ru-RU" sz="1400" dirty="0" smtClean="0"/>
              <a:t>Для приготовления </a:t>
            </a:r>
            <a:r>
              <a:rPr lang="ru-RU" sz="1400" dirty="0"/>
              <a:t>охлаждающих бань в смеси с «сухим льдом» и жидким азотом до </a:t>
            </a:r>
            <a:r>
              <a:rPr lang="ru-RU" sz="1400" dirty="0" smtClean="0"/>
              <a:t>температуры−</a:t>
            </a:r>
            <a:r>
              <a:rPr lang="ru-RU" sz="1400" dirty="0"/>
              <a:t>78 </a:t>
            </a:r>
            <a:r>
              <a:rPr lang="en-US" sz="1400" dirty="0" smtClean="0"/>
              <a:t>C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 smtClean="0"/>
              <a:t>Для мытья </a:t>
            </a:r>
            <a:r>
              <a:rPr lang="ru-RU" sz="1400" dirty="0"/>
              <a:t>химической посуды, благодаря низкой цене, малой токсичности высокой летучести и легкой растворимости в воде.</a:t>
            </a:r>
          </a:p>
          <a:p>
            <a:pPr>
              <a:buNone/>
            </a:pPr>
            <a:r>
              <a:rPr lang="ru-RU" sz="1400" dirty="0" smtClean="0"/>
              <a:t>Для быстрой </a:t>
            </a:r>
            <a:r>
              <a:rPr lang="ru-RU" sz="1400" dirty="0"/>
              <a:t>сушки посуды и неорганических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Фенол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err="1"/>
              <a:t>Фено́л</a:t>
            </a:r>
            <a:r>
              <a:rPr lang="ru-RU" dirty="0"/>
              <a:t> (</a:t>
            </a:r>
            <a:r>
              <a:rPr lang="ru-RU" dirty="0" err="1"/>
              <a:t>оксибензол</a:t>
            </a:r>
            <a:r>
              <a:rPr lang="ru-RU" dirty="0"/>
              <a:t>, устар. карболовая кислота) </a:t>
            </a:r>
            <a:r>
              <a:rPr lang="en-US" dirty="0"/>
              <a:t>C</a:t>
            </a:r>
            <a:r>
              <a:rPr lang="ru-RU" baseline="-25000" dirty="0"/>
              <a:t>6</a:t>
            </a:r>
            <a:r>
              <a:rPr lang="en-US" dirty="0"/>
              <a:t>H</a:t>
            </a:r>
            <a:r>
              <a:rPr lang="ru-RU" baseline="-25000" dirty="0"/>
              <a:t>5</a:t>
            </a:r>
            <a:r>
              <a:rPr lang="en-US" dirty="0"/>
              <a:t>OH</a:t>
            </a:r>
            <a:r>
              <a:rPr lang="ru-RU" dirty="0"/>
              <a:t> — бесцветные игольчатые кристаллы, розовеющие на воздухе из-за окисления, приводящего к образованию окрашенных веществ. Обладают специфическим запахом гуаши. Растворим в воде (6 г на 100 г воды), в растворах </a:t>
            </a:r>
            <a:r>
              <a:rPr lang="ru-RU" dirty="0" err="1"/>
              <a:t>щелоче́й</a:t>
            </a:r>
            <a:r>
              <a:rPr lang="ru-RU" dirty="0"/>
              <a:t>, в спирте, в бензоле, в ацетоне. </a:t>
            </a:r>
            <a:r>
              <a:rPr lang="en-US" dirty="0"/>
              <a:t>5 % </a:t>
            </a:r>
            <a:r>
              <a:rPr lang="en-US" dirty="0" err="1"/>
              <a:t>раствор</a:t>
            </a:r>
            <a:r>
              <a:rPr lang="en-US" dirty="0"/>
              <a:t> в </a:t>
            </a:r>
            <a:r>
              <a:rPr lang="en-US" dirty="0" err="1"/>
              <a:t>воде-антисептик</a:t>
            </a:r>
            <a:r>
              <a:rPr lang="en-US" dirty="0"/>
              <a:t>, </a:t>
            </a:r>
            <a:r>
              <a:rPr lang="en-US" dirty="0" err="1"/>
              <a:t>широко</a:t>
            </a:r>
            <a:r>
              <a:rPr lang="en-US" dirty="0"/>
              <a:t> </a:t>
            </a:r>
            <a:r>
              <a:rPr lang="en-US" dirty="0" err="1"/>
              <a:t>применяемый</a:t>
            </a:r>
            <a:r>
              <a:rPr lang="en-US" dirty="0"/>
              <a:t> в </a:t>
            </a:r>
            <a:r>
              <a:rPr lang="en-US" dirty="0" err="1"/>
              <a:t>медицине</a:t>
            </a:r>
            <a:r>
              <a:rPr lang="en-US" dirty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По данным на 2009 год мировое потребление фенола имеет следующую структуру:</a:t>
            </a:r>
          </a:p>
          <a:p>
            <a:r>
              <a:rPr lang="ru-RU" dirty="0"/>
              <a:t>44 % фенола расходуется на производство </a:t>
            </a:r>
            <a:r>
              <a:rPr lang="ru-RU" dirty="0" err="1"/>
              <a:t>бисфенола</a:t>
            </a:r>
            <a:r>
              <a:rPr lang="ru-RU" dirty="0"/>
              <a:t> А, который, в свою очередь, используется для производства </a:t>
            </a:r>
            <a:r>
              <a:rPr lang="ru-RU" dirty="0" err="1"/>
              <a:t>поликарбона</a:t>
            </a:r>
            <a:r>
              <a:rPr lang="ru-RU" dirty="0"/>
              <a:t> и эпоксидных смол;</a:t>
            </a:r>
          </a:p>
          <a:p>
            <a:r>
              <a:rPr lang="ru-RU" dirty="0"/>
              <a:t>30 % фенола расходуется на производство фенолформальдегидных смол;</a:t>
            </a:r>
          </a:p>
          <a:p>
            <a:r>
              <a:rPr lang="ru-RU" dirty="0"/>
              <a:t>12 % фенола гидрированием превращается в </a:t>
            </a:r>
            <a:r>
              <a:rPr lang="ru-RU" dirty="0" err="1"/>
              <a:t>циклогексанол</a:t>
            </a:r>
            <a:r>
              <a:rPr lang="ru-RU" dirty="0"/>
              <a:t>, используемый для получения искусственных волокон — нейлона и капрона;</a:t>
            </a:r>
          </a:p>
          <a:p>
            <a:r>
              <a:rPr lang="ru-RU" dirty="0"/>
              <a:t>остальные 14 % расходуются на другие нужды, в том числе на производство антиоксидантов (</a:t>
            </a:r>
            <a:r>
              <a:rPr lang="ru-RU" dirty="0" err="1"/>
              <a:t>ионол</a:t>
            </a:r>
            <a:r>
              <a:rPr lang="ru-RU" dirty="0"/>
              <a:t>), неионогенных ПАВ — </a:t>
            </a:r>
            <a:r>
              <a:rPr lang="ru-RU" dirty="0" err="1"/>
              <a:t>полиоксиэтилированных</a:t>
            </a:r>
            <a:r>
              <a:rPr lang="ru-RU" dirty="0"/>
              <a:t> </a:t>
            </a:r>
            <a:r>
              <a:rPr lang="ru-RU" dirty="0" err="1"/>
              <a:t>алкилфенолов</a:t>
            </a:r>
            <a:r>
              <a:rPr lang="ru-RU" dirty="0"/>
              <a:t> (</a:t>
            </a:r>
            <a:r>
              <a:rPr lang="ru-RU" dirty="0" err="1"/>
              <a:t>неонолы</a:t>
            </a:r>
            <a:r>
              <a:rPr lang="ru-RU" dirty="0"/>
              <a:t>), других фенолов (крезолов), лекарственных препаратов (аспирин), антисептиков (ксероформа) и пестицидов.</a:t>
            </a:r>
          </a:p>
          <a:p>
            <a:r>
              <a:rPr lang="ru-RU" dirty="0"/>
              <a:t>1,4% фенола применяется в медицине(</a:t>
            </a:r>
            <a:r>
              <a:rPr lang="ru-RU" dirty="0" err="1"/>
              <a:t>орасепт</a:t>
            </a:r>
            <a:r>
              <a:rPr lang="ru-RU" dirty="0"/>
              <a:t>), как обезболивающее и антисептическое средство.</a:t>
            </a:r>
          </a:p>
          <a:p>
            <a:pPr>
              <a:buNone/>
            </a:pPr>
            <a:r>
              <a:rPr lang="ru-RU" dirty="0"/>
              <a:t>Фенол и его производные обуславливают консервирующие свойства коптильного дыма.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C:\Documents and Settings\MORFEI\Мои документы\Мои рисунки\Новая папка\фен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29198"/>
            <a:ext cx="28575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Нитробензол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75761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Нитробензол — токсичное органическое вещество, имеющее миндальный запах. Формула C</a:t>
            </a:r>
            <a:r>
              <a:rPr lang="ru-RU" sz="1600" baseline="-25000" dirty="0"/>
              <a:t>6</a:t>
            </a:r>
            <a:r>
              <a:rPr lang="ru-RU" sz="1600" dirty="0"/>
              <a:t>H</a:t>
            </a:r>
            <a:r>
              <a:rPr lang="ru-RU" sz="1600" baseline="-25000" dirty="0"/>
              <a:t>5</a:t>
            </a:r>
            <a:r>
              <a:rPr lang="ru-RU" sz="1600" dirty="0"/>
              <a:t>NO</a:t>
            </a:r>
            <a:r>
              <a:rPr lang="ru-RU" sz="1600" baseline="-25000" dirty="0"/>
              <a:t>2</a:t>
            </a:r>
            <a:r>
              <a:rPr lang="ru-RU" sz="1600" dirty="0"/>
              <a:t>. Внешний вид — ярко-желтые кристаллы или маслянистая жидкость, не растворимая в воде.</a:t>
            </a:r>
          </a:p>
          <a:p>
            <a:pPr>
              <a:buNone/>
            </a:pPr>
            <a:r>
              <a:rPr lang="ru-RU" sz="1600" dirty="0" smtClean="0"/>
              <a:t>Применение</a:t>
            </a:r>
          </a:p>
          <a:p>
            <a:pPr>
              <a:buNone/>
            </a:pPr>
            <a:r>
              <a:rPr lang="ru-RU" sz="1600" dirty="0" smtClean="0"/>
              <a:t>Применяется</a:t>
            </a:r>
            <a:r>
              <a:rPr lang="ru-RU" sz="1600" dirty="0"/>
              <a:t>, как растворитель и мягкий окислитель. В основном используется, как полупродукт для производства анилина.</a:t>
            </a:r>
          </a:p>
          <a:p>
            <a:pPr>
              <a:buNone/>
            </a:pPr>
            <a:r>
              <a:rPr lang="ru-RU" sz="1600" dirty="0" smtClean="0"/>
              <a:t>Исходное </a:t>
            </a:r>
            <a:r>
              <a:rPr lang="ru-RU" sz="1600" dirty="0"/>
              <a:t>сырьё в производстве анилина, ароматических азотсодержащих соединений (</a:t>
            </a:r>
            <a:r>
              <a:rPr lang="ru-RU" sz="1600" dirty="0" err="1"/>
              <a:t>бензидин</a:t>
            </a:r>
            <a:r>
              <a:rPr lang="ru-RU" sz="1600" dirty="0"/>
              <a:t>, хинолин, азобензол), растворитель эфиров целлюлозы, компонент полировальных составов для металлов.</a:t>
            </a:r>
          </a:p>
          <a:p>
            <a:endParaRPr lang="ru-RU" dirty="0"/>
          </a:p>
        </p:txBody>
      </p:sp>
      <p:pic>
        <p:nvPicPr>
          <p:cNvPr id="26627" name="Picture 3" descr="C:\Documents and Settings\MORFEI\Мои документы\Мои рисунки\Новая папка\нитробензол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2867025" cy="2038350"/>
          </a:xfrm>
          <a:prstGeom prst="rect">
            <a:avLst/>
          </a:prstGeom>
          <a:noFill/>
        </p:spPr>
      </p:pic>
      <p:pic>
        <p:nvPicPr>
          <p:cNvPr id="26628" name="Picture 4" descr="C:\Documents and Settings\MORFEI\Мои документы\Мои рисунки\Новая папка\нитробензо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73278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Анилин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err="1"/>
              <a:t>Анили́н</a:t>
            </a:r>
            <a:r>
              <a:rPr lang="ru-RU" sz="1600" dirty="0"/>
              <a:t> (</a:t>
            </a:r>
            <a:r>
              <a:rPr lang="ru-RU" sz="1600" dirty="0" err="1"/>
              <a:t>фениламин</a:t>
            </a:r>
            <a:r>
              <a:rPr lang="ru-RU" sz="1600" dirty="0"/>
              <a:t>)  — органическое соединение с формулой С</a:t>
            </a:r>
            <a:r>
              <a:rPr lang="ru-RU" sz="1600" baseline="-25000" dirty="0"/>
              <a:t>6</a:t>
            </a:r>
            <a:r>
              <a:rPr lang="ru-RU" sz="1600" dirty="0"/>
              <a:t>H</a:t>
            </a:r>
            <a:r>
              <a:rPr lang="ru-RU" sz="1600" baseline="-25000" dirty="0"/>
              <a:t>5</a:t>
            </a:r>
            <a:r>
              <a:rPr lang="ru-RU" sz="1600" dirty="0"/>
              <a:t>NH</a:t>
            </a:r>
            <a:r>
              <a:rPr lang="ru-RU" sz="1600" baseline="-25000" dirty="0"/>
              <a:t>2</a:t>
            </a:r>
            <a:r>
              <a:rPr lang="ru-RU" sz="1600" dirty="0"/>
              <a:t>, простейший ароматический амин. Представляет собой бесцветную маслянистую жидкость с характерным запахом, немного тяжелее воды и плохо в ней растворим, хорошо растворяется в органических растворителях. На воздухе быстро окисляется и приобретает красно-бурую окраску. Ядовит</a:t>
            </a:r>
            <a:r>
              <a:rPr lang="ru-RU" sz="1600" dirty="0" smtClean="0"/>
              <a:t>.</a:t>
            </a:r>
          </a:p>
          <a:p>
            <a:pPr algn="just">
              <a:buNone/>
            </a:pPr>
            <a:r>
              <a:rPr lang="ru-RU" sz="1600" dirty="0"/>
              <a:t>В настоящий момент в мире основная часть (85 %) производимого анилина используется для производства </a:t>
            </a:r>
            <a:r>
              <a:rPr lang="ru-RU" sz="1600" dirty="0" err="1"/>
              <a:t>метилдиизоцианатов</a:t>
            </a:r>
            <a:r>
              <a:rPr lang="ru-RU" sz="1600" dirty="0"/>
              <a:t>, (MDI) используемых затем для производства полиуретанов. Анилин также используется при производстве искусственных каучуков (9 %), гербицидов (2 %) и красителей (2 %).</a:t>
            </a:r>
          </a:p>
          <a:p>
            <a:pPr algn="just">
              <a:buNone/>
            </a:pPr>
            <a:r>
              <a:rPr lang="ru-RU" sz="1600" dirty="0"/>
              <a:t>В России он в основном применяется в качестве полупродукта в производстве красителей, взрывчатых веществ и лекарственных средств (сульфаниламидные препараты), но в связи с ожидаемым ростом производства полиуретанов возможно значительное изменение картины потребителей в среднесрочной перспективе.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27650" name="Picture 2" descr="C:\Documents and Settings\MORFEI\Мои документы\Мои рисунки\Новая папка\анили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6" y="0"/>
            <a:ext cx="2976564" cy="3571876"/>
          </a:xfrm>
          <a:prstGeom prst="rect">
            <a:avLst/>
          </a:prstGeom>
          <a:noFill/>
        </p:spPr>
      </p:pic>
      <p:pic>
        <p:nvPicPr>
          <p:cNvPr id="27651" name="Picture 3" descr="C:\Documents and Settings\MORFEI\Мои документы\Мои рисунки\Новая папка\анилин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5197"/>
            <a:ext cx="2115792" cy="3352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Лекарственные препараты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800" dirty="0" smtClean="0"/>
              <a:t>Сульфаниловая кислота  </a:t>
            </a:r>
            <a:r>
              <a:rPr lang="en-US" sz="1800" dirty="0" smtClean="0"/>
              <a:t>HO</a:t>
            </a:r>
            <a:r>
              <a:rPr lang="ru-RU" sz="1800" baseline="-25000" dirty="0" smtClean="0"/>
              <a:t>3</a:t>
            </a:r>
            <a:r>
              <a:rPr lang="en-US" sz="1800" dirty="0" smtClean="0"/>
              <a:t>S</a:t>
            </a:r>
            <a:r>
              <a:rPr lang="ru-RU" sz="1800" dirty="0" smtClean="0"/>
              <a:t>-</a:t>
            </a:r>
            <a:r>
              <a:rPr lang="en-US" sz="1800" dirty="0" smtClean="0"/>
              <a:t>C</a:t>
            </a:r>
            <a:r>
              <a:rPr lang="ru-RU" sz="1800" baseline="-25000" dirty="0" smtClean="0"/>
              <a:t>6</a:t>
            </a:r>
            <a:r>
              <a:rPr lang="en-US" sz="1800" dirty="0" smtClean="0"/>
              <a:t>H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- </a:t>
            </a:r>
            <a:r>
              <a:rPr lang="en-US" sz="1800" dirty="0" smtClean="0"/>
              <a:t>NH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- твердое вещество, выпадающее при кристаллизации из горячей воды в виде блестящих чешуек. Важнейшее производное сульфаниловой кислоты – её амид Н</a:t>
            </a:r>
            <a:r>
              <a:rPr lang="ru-RU" sz="1800" baseline="-25000" dirty="0" smtClean="0"/>
              <a:t>2</a:t>
            </a:r>
            <a:r>
              <a:rPr lang="en-US" sz="1800" dirty="0" smtClean="0"/>
              <a:t>N</a:t>
            </a:r>
            <a:r>
              <a:rPr lang="ru-RU" sz="1800" dirty="0" smtClean="0"/>
              <a:t>- </a:t>
            </a:r>
            <a:r>
              <a:rPr lang="en-US" sz="1800" dirty="0" smtClean="0"/>
              <a:t>C</a:t>
            </a:r>
            <a:r>
              <a:rPr lang="ru-RU" sz="1800" baseline="-25000" dirty="0" smtClean="0"/>
              <a:t>6</a:t>
            </a:r>
            <a:r>
              <a:rPr lang="en-US" sz="1800" dirty="0" smtClean="0"/>
              <a:t>H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-</a:t>
            </a:r>
            <a:r>
              <a:rPr lang="en-US" sz="1800" dirty="0" smtClean="0"/>
              <a:t>SO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- </a:t>
            </a:r>
            <a:r>
              <a:rPr lang="en-US" sz="1800" dirty="0" smtClean="0"/>
              <a:t>NH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. Это бесцветное кристаллическое вещество, малорастворимое в холодной воде и хорошо  - в горячей, является основой важного класса лекарственных веществ – сульфамидных препаратов. Их лекарственное действие открыто в начале 30-х годов. С тех пор синтезировано более шести тысяч соединений этой группы. Сульфамидные препараты широко применяют при лечении различных инфекционных заболеваний. Например, норсульфазол, </a:t>
            </a:r>
            <a:r>
              <a:rPr lang="ru-RU" sz="1800" dirty="0" err="1" smtClean="0"/>
              <a:t>сульфадимезин</a:t>
            </a:r>
            <a:r>
              <a:rPr lang="ru-RU" sz="1800" dirty="0" smtClean="0"/>
              <a:t>, </a:t>
            </a:r>
            <a:r>
              <a:rPr lang="ru-RU" sz="1800" dirty="0" err="1" smtClean="0"/>
              <a:t>этазол</a:t>
            </a:r>
            <a:r>
              <a:rPr lang="ru-RU" sz="1800" dirty="0" smtClean="0"/>
              <a:t>, стрептоцид применяют для лечения заболеваний дыхательных путей, фталазол – при лечении желудочно-кишечных инфекций.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099" name="Picture 3" descr="C:\Documents and Settings\MORFEI\Мои документы\Мои рисунки\Новая папка\350_0-22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81483"/>
            <a:ext cx="1857388" cy="2476517"/>
          </a:xfrm>
          <a:prstGeom prst="rect">
            <a:avLst/>
          </a:prstGeom>
          <a:noFill/>
        </p:spPr>
      </p:pic>
      <p:pic>
        <p:nvPicPr>
          <p:cNvPr id="4100" name="Picture 4" descr="C:\Documents and Settings\MORFEI\Мои документы\Мои рисунки\Новая папка\ftalazol-n10-300x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14884"/>
            <a:ext cx="2857500" cy="1504950"/>
          </a:xfrm>
          <a:prstGeom prst="rect">
            <a:avLst/>
          </a:prstGeom>
          <a:noFill/>
        </p:spPr>
      </p:pic>
      <p:pic>
        <p:nvPicPr>
          <p:cNvPr id="4101" name="Picture 5" descr="C:\Documents and Settings\MORFEI\Мои документы\Мои рисунки\Новая папка\image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572008"/>
            <a:ext cx="1866900" cy="1866900"/>
          </a:xfrm>
          <a:prstGeom prst="rect">
            <a:avLst/>
          </a:prstGeom>
          <a:noFill/>
        </p:spPr>
      </p:pic>
      <p:pic>
        <p:nvPicPr>
          <p:cNvPr id="4102" name="Picture 6" descr="C:\Documents and Settings\MORFEI\Мои документы\Мои рисунки\Новая папка\streptotsy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694"/>
            <a:ext cx="11049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Хлорбензол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614866" cy="49117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/>
              <a:t>Хлорбензол (</a:t>
            </a:r>
            <a:r>
              <a:rPr lang="ru-RU" sz="2900" dirty="0" err="1"/>
              <a:t>фенилхлорид</a:t>
            </a:r>
            <a:r>
              <a:rPr lang="ru-RU" sz="2900" dirty="0"/>
              <a:t>) — ароматическое органическое соединение, имеющее формулу </a:t>
            </a:r>
            <a:r>
              <a:rPr lang="en-US" sz="2900" dirty="0"/>
              <a:t>C</a:t>
            </a:r>
            <a:r>
              <a:rPr lang="ru-RU" sz="2900" baseline="-25000" dirty="0"/>
              <a:t>6</a:t>
            </a:r>
            <a:r>
              <a:rPr lang="en-US" sz="2900" dirty="0"/>
              <a:t>H</a:t>
            </a:r>
            <a:r>
              <a:rPr lang="ru-RU" sz="2900" baseline="-25000" dirty="0"/>
              <a:t>5</a:t>
            </a:r>
            <a:r>
              <a:rPr lang="en-US" sz="2900" dirty="0" err="1"/>
              <a:t>Cl</a:t>
            </a:r>
            <a:r>
              <a:rPr lang="ru-RU" sz="2900" dirty="0"/>
              <a:t>, бесцветная горючая жидкость с характерным запахом.</a:t>
            </a:r>
          </a:p>
          <a:p>
            <a:pPr>
              <a:buNone/>
            </a:pPr>
            <a:r>
              <a:rPr lang="ru-RU" sz="2900" dirty="0"/>
              <a:t>Получение</a:t>
            </a:r>
          </a:p>
          <a:p>
            <a:pPr>
              <a:buNone/>
            </a:pPr>
            <a:r>
              <a:rPr lang="ru-RU" sz="2900" dirty="0"/>
              <a:t>Хлорбензол был открыт в 1851 году как продукт реакции фенола с хлоридом фосфора(</a:t>
            </a:r>
            <a:r>
              <a:rPr lang="en-US" sz="2900" dirty="0"/>
              <a:t>V</a:t>
            </a:r>
            <a:r>
              <a:rPr lang="ru-RU" sz="2900" dirty="0"/>
              <a:t>) и так он обычно получается в лаборатории. В промышленности хлорбензол получают хлорированием бензола при 80-85 °</a:t>
            </a:r>
            <a:r>
              <a:rPr lang="en-US" sz="2900" dirty="0"/>
              <a:t>C</a:t>
            </a:r>
            <a:r>
              <a:rPr lang="ru-RU" sz="2900" dirty="0"/>
              <a:t> в реакторах колонного типа, </a:t>
            </a:r>
            <a:r>
              <a:rPr lang="ru-RU" sz="2900" dirty="0" err="1"/>
              <a:t>заполненых</a:t>
            </a:r>
            <a:r>
              <a:rPr lang="ru-RU" sz="2900" dirty="0"/>
              <a:t> железными кольцами:</a:t>
            </a:r>
          </a:p>
          <a:p>
            <a:pPr>
              <a:buNone/>
            </a:pPr>
            <a:r>
              <a:rPr lang="ru-RU" sz="2900" dirty="0"/>
              <a:t>Выделяют его ректификацией после промывки, нейтрализации и азеотропной сушки реакционной массы.</a:t>
            </a:r>
          </a:p>
          <a:p>
            <a:pPr>
              <a:buNone/>
            </a:pPr>
            <a:r>
              <a:rPr lang="ru-RU" sz="2900" dirty="0"/>
              <a:t>Применение</a:t>
            </a:r>
          </a:p>
          <a:p>
            <a:pPr>
              <a:buNone/>
            </a:pPr>
            <a:r>
              <a:rPr lang="ru-RU" sz="2900" dirty="0"/>
              <a:t>Хлорбензол является важным органическим растворителем, кроме того он применяется в органическом синтезе, например он применяется в синтезе пестицидов (например ДДТ может быть получен реакцией его с </a:t>
            </a:r>
            <a:r>
              <a:rPr lang="ru-RU" sz="2900" dirty="0" err="1"/>
              <a:t>хлоралем</a:t>
            </a:r>
            <a:r>
              <a:rPr lang="ru-RU" sz="2900" dirty="0"/>
              <a:t> (</a:t>
            </a:r>
            <a:r>
              <a:rPr lang="ru-RU" sz="2900" dirty="0" err="1"/>
              <a:t>трихлорацетальдегидом</a:t>
            </a:r>
            <a:r>
              <a:rPr lang="ru-RU" sz="2900" dirty="0"/>
              <a:t>)). Также применяется в производстве фенола:</a:t>
            </a:r>
          </a:p>
          <a:p>
            <a:pPr>
              <a:buNone/>
            </a:pPr>
            <a:r>
              <a:rPr lang="en-US" sz="2900" dirty="0"/>
              <a:t>C</a:t>
            </a:r>
            <a:r>
              <a:rPr lang="ru-RU" sz="2900" baseline="-25000" dirty="0"/>
              <a:t>6</a:t>
            </a:r>
            <a:r>
              <a:rPr lang="en-US" sz="2900" dirty="0"/>
              <a:t>H</a:t>
            </a:r>
            <a:r>
              <a:rPr lang="ru-RU" sz="2900" baseline="-25000" dirty="0"/>
              <a:t>5</a:t>
            </a:r>
            <a:r>
              <a:rPr lang="en-US" sz="2900" dirty="0" err="1"/>
              <a:t>Cl</a:t>
            </a:r>
            <a:r>
              <a:rPr lang="ru-RU" sz="2900" dirty="0"/>
              <a:t> + </a:t>
            </a:r>
            <a:r>
              <a:rPr lang="en-US" sz="2900" dirty="0" err="1"/>
              <a:t>NaOH</a:t>
            </a:r>
            <a:r>
              <a:rPr lang="ru-RU" sz="2900" dirty="0"/>
              <a:t> → </a:t>
            </a:r>
            <a:r>
              <a:rPr lang="en-US" sz="2900" dirty="0"/>
              <a:t>C</a:t>
            </a:r>
            <a:r>
              <a:rPr lang="ru-RU" sz="2900" baseline="-25000" dirty="0"/>
              <a:t>6</a:t>
            </a:r>
            <a:r>
              <a:rPr lang="en-US" sz="2900" dirty="0"/>
              <a:t>H</a:t>
            </a:r>
            <a:r>
              <a:rPr lang="ru-RU" sz="2900" baseline="-25000" dirty="0"/>
              <a:t>5</a:t>
            </a:r>
            <a:r>
              <a:rPr lang="en-US" sz="2900" dirty="0"/>
              <a:t>OH</a:t>
            </a:r>
            <a:r>
              <a:rPr lang="ru-RU" sz="2900" dirty="0"/>
              <a:t> + </a:t>
            </a:r>
            <a:r>
              <a:rPr lang="en-US" sz="2900" dirty="0" err="1"/>
              <a:t>NaCl</a:t>
            </a:r>
            <a:endParaRPr lang="ru-RU" sz="2900" dirty="0"/>
          </a:p>
          <a:p>
            <a:pPr>
              <a:buNone/>
            </a:pPr>
            <a:r>
              <a:rPr lang="ru-RU" sz="2900" dirty="0"/>
              <a:t>Хлорбензол также является полупродуктом в производстве </a:t>
            </a:r>
            <a:r>
              <a:rPr lang="ru-RU" sz="2900" dirty="0" err="1"/>
              <a:t>дихлорбензолов</a:t>
            </a:r>
            <a:r>
              <a:rPr lang="ru-RU" sz="2900" dirty="0"/>
              <a:t> и некоторых красителей.</a:t>
            </a:r>
          </a:p>
          <a:p>
            <a:endParaRPr lang="ru-RU" dirty="0"/>
          </a:p>
        </p:txBody>
      </p:sp>
      <p:pic>
        <p:nvPicPr>
          <p:cNvPr id="28675" name="Picture 3" descr="C:\Documents and Settings\MORFEI\Мои документы\Мои рисунки\Новая папка\хлорбензол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369261" cy="3071834"/>
          </a:xfrm>
          <a:prstGeom prst="rect">
            <a:avLst/>
          </a:prstGeom>
          <a:noFill/>
        </p:spPr>
      </p:pic>
      <p:pic>
        <p:nvPicPr>
          <p:cNvPr id="28676" name="Picture 4" descr="C:\Documents and Settings\MORFEI\Мои документы\Мои рисунки\Новая папка\хлорбензол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14686"/>
            <a:ext cx="2238377" cy="335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Инсектициды</a:t>
            </a:r>
            <a:endParaRPr lang="ru-RU" dirty="0"/>
          </a:p>
        </p:txBody>
      </p:sp>
      <p:pic>
        <p:nvPicPr>
          <p:cNvPr id="29698" name="Picture 2" descr="C:\Documents and Settings\MORFEI\Мои документы\Мои рисунки\Новая папка\инсектицид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MORFEI\Мои документы\Мои рисунки\Новая папка\1269604551_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62946" cy="57306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471990" cy="576899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Инсектици́ды</a:t>
            </a:r>
            <a:r>
              <a:rPr lang="ru-RU" dirty="0"/>
              <a:t> (от лат. </a:t>
            </a:r>
            <a:r>
              <a:rPr lang="en-US" dirty="0" err="1"/>
              <a:t>insectum</a:t>
            </a:r>
            <a:r>
              <a:rPr lang="ru-RU" dirty="0"/>
              <a:t> — насекомое и лат. </a:t>
            </a:r>
            <a:r>
              <a:rPr lang="en-US" dirty="0" err="1"/>
              <a:t>caedo</a:t>
            </a:r>
            <a:r>
              <a:rPr lang="ru-RU" dirty="0"/>
              <a:t> — убиваю) — химические препараты для уничтожения вредных насекомых. Инсектициды различны по химическому составу: хлорорганические (ДДТ, гексахлоран и др.), фосфорорганические (тиофос, </a:t>
            </a:r>
            <a:r>
              <a:rPr lang="ru-RU" dirty="0" err="1"/>
              <a:t>карбофос</a:t>
            </a:r>
            <a:r>
              <a:rPr lang="ru-RU" dirty="0"/>
              <a:t>, </a:t>
            </a:r>
            <a:r>
              <a:rPr lang="ru-RU" dirty="0" err="1"/>
              <a:t>метилмеркаптофос</a:t>
            </a:r>
            <a:r>
              <a:rPr lang="ru-RU" dirty="0"/>
              <a:t>, </a:t>
            </a:r>
            <a:r>
              <a:rPr lang="ru-RU" dirty="0" err="1"/>
              <a:t>дихлофос</a:t>
            </a:r>
            <a:r>
              <a:rPr lang="ru-RU" dirty="0"/>
              <a:t>, </a:t>
            </a:r>
            <a:r>
              <a:rPr lang="ru-RU" dirty="0" err="1"/>
              <a:t>диазинон</a:t>
            </a:r>
            <a:r>
              <a:rPr lang="ru-RU" dirty="0"/>
              <a:t> и др.), производные </a:t>
            </a:r>
            <a:r>
              <a:rPr lang="ru-RU" dirty="0" err="1"/>
              <a:t>карбаминовой</a:t>
            </a:r>
            <a:r>
              <a:rPr lang="ru-RU" dirty="0"/>
              <a:t> кислоты (</a:t>
            </a:r>
            <a:r>
              <a:rPr lang="ru-RU" dirty="0" err="1"/>
              <a:t>метилкарбамат</a:t>
            </a:r>
            <a:r>
              <a:rPr lang="ru-RU" dirty="0"/>
              <a:t>), природные </a:t>
            </a:r>
            <a:r>
              <a:rPr lang="ru-RU" dirty="0" err="1"/>
              <a:t>пиретрины</a:t>
            </a:r>
            <a:r>
              <a:rPr lang="ru-RU" dirty="0"/>
              <a:t> и синтетические </a:t>
            </a:r>
            <a:r>
              <a:rPr lang="ru-RU" dirty="0" err="1"/>
              <a:t>пиретроиды</a:t>
            </a:r>
            <a:r>
              <a:rPr lang="ru-RU" dirty="0"/>
              <a:t>, препараты, содержащие мышьяк (арсениты кальция и натрия, арсенат кальция), препараты серы, минеральные масла, яды растительного происхождения, содержащие алкалоиды (анабазин, никотин и др.)</a:t>
            </a:r>
          </a:p>
        </p:txBody>
      </p:sp>
      <p:pic>
        <p:nvPicPr>
          <p:cNvPr id="30724" name="Picture 4" descr="C:\Documents and Settings\MORFEI\Мои документы\Мои рисунки\Новая папка\инс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35771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БЕНЗОЛ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472122" cy="5929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err="1"/>
              <a:t>Бензо́л</a:t>
            </a:r>
            <a:r>
              <a:rPr lang="ru-RU" sz="1600" dirty="0"/>
              <a:t> (</a:t>
            </a:r>
            <a:r>
              <a:rPr lang="ru-RU" sz="1600" dirty="0" smtClean="0"/>
              <a:t>C</a:t>
            </a:r>
            <a:r>
              <a:rPr lang="ru-RU" sz="1600" baseline="-25000" dirty="0" smtClean="0"/>
              <a:t>6</a:t>
            </a:r>
            <a:r>
              <a:rPr lang="ru-RU" sz="1600" dirty="0" smtClean="0"/>
              <a:t>H</a:t>
            </a:r>
            <a:r>
              <a:rPr lang="ru-RU" sz="1600" baseline="-25000" dirty="0" smtClean="0"/>
              <a:t>6</a:t>
            </a:r>
            <a:r>
              <a:rPr lang="ru-RU" sz="1600" dirty="0" smtClean="0"/>
              <a:t>) </a:t>
            </a:r>
            <a:r>
              <a:rPr lang="ru-RU" sz="1600" dirty="0"/>
              <a:t>— органическое химическое соединение, бесцветная жидкость с приятным сладковатым запахом. Ароматический углеводород. Бензол входит в состав бензина, широко применяется в промышленности, является исходным сырьём для производства лекарств, различных пластмасс, синтетической резины, красителей. Хотя бензол входит в состав сырой нефти, в промышленных масштабах он синтезируется из других её компонентов.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Биологическое действие</a:t>
            </a:r>
          </a:p>
          <a:p>
            <a:pPr>
              <a:buNone/>
            </a:pPr>
            <a:r>
              <a:rPr lang="ru-RU" sz="1600" dirty="0" smtClean="0"/>
              <a:t>При непродолжительном вдыхании паров бензола не возникает немедленного отравления, поэтому до недавнего времени порядок работ с бензолом особо не регламентировался. В больших дозах бензол вызывает тошноту и головокружение, а в некоторых тяжёлых случаях отравление может повлечь смертельный исход. Пары бензола могут проникать через неповрежденную кожу. Если организм человека подвергается длительному воздействию бензола в малых количествах, последствия также могут быть очень серьёзными. В этом случае хроническое отравление бензолом может стать причиной лейкемии (рака крови) и анемии (недостатка гемоглобина в крови). Токсичен,</a:t>
            </a:r>
            <a:r>
              <a:rPr lang="en-US" sz="1600" dirty="0" smtClean="0"/>
              <a:t> c</a:t>
            </a:r>
            <a:r>
              <a:rPr lang="ru-RU" sz="1600" dirty="0" smtClean="0"/>
              <a:t>ильный канцероген.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3077" name="Picture 5" descr="C:\Documents and Settings\MORFEI\Мои документы\Мои рисунки\Новая папка\бенз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314325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Бензол </a:t>
            </a:r>
            <a:r>
              <a:rPr lang="ru-RU" sz="1600" dirty="0"/>
              <a:t>входит в десятку важнейших веществ химической промышленности.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Большую </a:t>
            </a:r>
            <a:r>
              <a:rPr lang="ru-RU" sz="1600" dirty="0"/>
              <a:t>часть получаемого бензола используют для синтеза других продуктов:</a:t>
            </a:r>
          </a:p>
          <a:p>
            <a:r>
              <a:rPr lang="ru-RU" sz="1600" dirty="0"/>
              <a:t>около 50 % бензола превращают в этилбензол (</a:t>
            </a:r>
            <a:r>
              <a:rPr lang="ru-RU" sz="1600" dirty="0" err="1"/>
              <a:t>алкилирование</a:t>
            </a:r>
            <a:r>
              <a:rPr lang="ru-RU" sz="1600" dirty="0"/>
              <a:t> бензола этиленом);</a:t>
            </a:r>
          </a:p>
          <a:p>
            <a:r>
              <a:rPr lang="ru-RU" sz="1600" dirty="0"/>
              <a:t>около 25 % бензола превращают в кумол (</a:t>
            </a:r>
            <a:r>
              <a:rPr lang="ru-RU" sz="1600" dirty="0" err="1"/>
              <a:t>алкилирование</a:t>
            </a:r>
            <a:r>
              <a:rPr lang="ru-RU" sz="1600" dirty="0"/>
              <a:t> бензола пропиленом);</a:t>
            </a:r>
          </a:p>
          <a:p>
            <a:r>
              <a:rPr lang="ru-RU" sz="1600" dirty="0"/>
              <a:t>приблизительно 10—15 % бензола </a:t>
            </a:r>
            <a:r>
              <a:rPr lang="ru-RU" sz="1600" dirty="0" err="1"/>
              <a:t>гидрируют</a:t>
            </a:r>
            <a:r>
              <a:rPr lang="ru-RU" sz="1600" dirty="0"/>
              <a:t> в циклогексан;</a:t>
            </a:r>
          </a:p>
          <a:p>
            <a:r>
              <a:rPr lang="ru-RU" sz="1600" dirty="0"/>
              <a:t>около 10 % бензола расходуется на производство нитробензола;</a:t>
            </a:r>
          </a:p>
          <a:p>
            <a:r>
              <a:rPr lang="ru-RU" sz="1600" dirty="0"/>
              <a:t>2—3 % бензола превращают в линейные </a:t>
            </a:r>
            <a:r>
              <a:rPr lang="ru-RU" sz="1600" dirty="0" err="1"/>
              <a:t>алкилбензолы</a:t>
            </a:r>
            <a:r>
              <a:rPr lang="ru-RU" sz="1600" dirty="0"/>
              <a:t>;</a:t>
            </a:r>
          </a:p>
          <a:p>
            <a:r>
              <a:rPr lang="ru-RU" sz="1600" dirty="0"/>
              <a:t>приблизительно 1 % бензола используется для синтеза хлорбензола.</a:t>
            </a:r>
          </a:p>
          <a:p>
            <a:pPr>
              <a:buNone/>
            </a:pPr>
            <a:r>
              <a:rPr lang="ru-RU" sz="1600" dirty="0"/>
              <a:t>В существенно меньших количествах бензол используется для синтеза некоторых других соединений. Изредка и в крайних случаях, ввиду высокой токсичности, бензол используется в качестве растворителя. Кроме того, бензол входит в состав бензина. Ввиду высокой токсичности его содержание новыми стандартами ограничено введением до 1 </a:t>
            </a:r>
            <a:r>
              <a:rPr lang="ru-RU" sz="1600" dirty="0" smtClean="0"/>
              <a:t>%.</a:t>
            </a:r>
            <a:endParaRPr lang="ru-RU" sz="1600" dirty="0"/>
          </a:p>
        </p:txBody>
      </p:sp>
      <p:pic>
        <p:nvPicPr>
          <p:cNvPr id="4098" name="Picture 2" descr="C:\Documents and Settings\MORFEI\Мои документы\Мои рисунки\Новая папка\Вращающаяся_молекула_бензол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962025" cy="981075"/>
          </a:xfrm>
          <a:prstGeom prst="rect">
            <a:avLst/>
          </a:prstGeom>
          <a:noFill/>
        </p:spPr>
      </p:pic>
      <p:pic>
        <p:nvPicPr>
          <p:cNvPr id="6" name="Picture 2" descr="C:\Documents and Settings\MORFEI\Мои документы\Мои рисунки\Новая папка\Вращающаяся_молекула_бензол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962025" cy="98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600" b="1" dirty="0" smtClean="0"/>
              <a:t>Производные бензола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Этилбензол</a:t>
            </a:r>
            <a:endParaRPr lang="ru-RU" dirty="0"/>
          </a:p>
        </p:txBody>
      </p:sp>
      <p:pic>
        <p:nvPicPr>
          <p:cNvPr id="5122" name="Picture 2" descr="C:\Documents and Settings\MORFEI\Мои документы\Мои рисунки\Новая папка\этилбензол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695724" cy="2928958"/>
          </a:xfrm>
          <a:prstGeom prst="rect">
            <a:avLst/>
          </a:prstGeom>
          <a:noFill/>
        </p:spPr>
      </p:pic>
      <p:pic>
        <p:nvPicPr>
          <p:cNvPr id="5123" name="Picture 3" descr="C:\Documents and Settings\MORFEI\Мои документы\Мои рисунки\Новая папка\этилбензол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294193" cy="317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Этилбензол — органическое вещество класса углеводородов.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/>
              <a:t>Свойства</a:t>
            </a:r>
          </a:p>
          <a:p>
            <a:pPr>
              <a:buNone/>
            </a:pPr>
            <a:r>
              <a:rPr lang="ru-RU" dirty="0"/>
              <a:t>Бесцветная жидкость; почти нерастворим в воде, растворяется в спирте, бензоле, эфире, четыреххлористом углероде.</a:t>
            </a:r>
          </a:p>
          <a:p>
            <a:pPr>
              <a:buNone/>
            </a:pPr>
            <a:r>
              <a:rPr lang="ru-RU" dirty="0" smtClean="0"/>
              <a:t>       Получение</a:t>
            </a:r>
            <a:endParaRPr lang="ru-RU" dirty="0"/>
          </a:p>
          <a:p>
            <a:pPr>
              <a:buNone/>
            </a:pPr>
            <a:r>
              <a:rPr lang="ru-RU" dirty="0"/>
              <a:t>Этилбензол содержится в нефти и каменноугольной смоле. В промышленности получают главным образом из бензола и этилена (по реакции </a:t>
            </a:r>
            <a:r>
              <a:rPr lang="ru-RU" dirty="0" err="1"/>
              <a:t>Фриделя</a:t>
            </a:r>
            <a:r>
              <a:rPr lang="ru-RU" dirty="0"/>
              <a:t> — </a:t>
            </a:r>
            <a:r>
              <a:rPr lang="ru-RU" dirty="0" err="1"/>
              <a:t>Крафтса</a:t>
            </a:r>
            <a:r>
              <a:rPr lang="ru-RU" dirty="0"/>
              <a:t>). Второй по значимости метод — выделение из С8-фракции продуктов </a:t>
            </a:r>
            <a:r>
              <a:rPr lang="ru-RU" dirty="0" err="1"/>
              <a:t>риформинга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	Применение</a:t>
            </a:r>
            <a:endParaRPr lang="ru-RU" dirty="0"/>
          </a:p>
          <a:p>
            <a:pPr>
              <a:buNone/>
            </a:pPr>
            <a:r>
              <a:rPr lang="ru-RU" dirty="0"/>
              <a:t>При пропускании паров этилбензола над катализаторами образуется стирол, являющийся сырьём при производстве важных промышленных продуктов — некоторых видов пластмасс (см. Полистирол) и синтетических каучуков. Этилбензол используют также в органическом синтезе, например для получения </a:t>
            </a:r>
            <a:r>
              <a:rPr lang="ru-RU" dirty="0" err="1"/>
              <a:t>ацетофенона</a:t>
            </a:r>
            <a:r>
              <a:rPr lang="ru-RU" dirty="0"/>
              <a:t> жидкофазным каталитическим окислением, как растворитель и компонент высокооктановых бензинов.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867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Стирол </a:t>
            </a:r>
            <a:endParaRPr lang="ru-RU" dirty="0"/>
          </a:p>
        </p:txBody>
      </p:sp>
      <p:pic>
        <p:nvPicPr>
          <p:cNvPr id="6149" name="Picture 5" descr="C:\Documents and Settings\MORFEI\Мои документы\Мои рисунки\Новая папка\Styrene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857760"/>
            <a:ext cx="1857388" cy="167799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/>
              <a:t>Стирол C</a:t>
            </a:r>
            <a:r>
              <a:rPr lang="ru-RU" baseline="-25000" dirty="0"/>
              <a:t>8</a:t>
            </a:r>
            <a:r>
              <a:rPr lang="ru-RU" dirty="0"/>
              <a:t>H</a:t>
            </a:r>
            <a:r>
              <a:rPr lang="ru-RU" baseline="-25000" dirty="0"/>
              <a:t>8</a:t>
            </a:r>
            <a:r>
              <a:rPr lang="ru-RU" dirty="0"/>
              <a:t> (</a:t>
            </a:r>
            <a:r>
              <a:rPr lang="ru-RU" dirty="0" err="1"/>
              <a:t>фенилэтилен</a:t>
            </a:r>
            <a:r>
              <a:rPr lang="ru-RU" dirty="0"/>
              <a:t>, винилбензол) — бесцветная жидкость со специфическим запахом. Практически нерастворима в воде, хорошо растворима в органических растворителях, хороший растворитель полимеров.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/>
              <a:t>Получение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/>
              <a:t>Большую часть стирола (около 85 %) в промышленности получают дегидрированием этилбензола при температуре 600—650°С, атмосферном давлении и разбавлении перегретым водяным паром в 3 — 10 раз. Используются оксидные </a:t>
            </a:r>
            <a:r>
              <a:rPr lang="ru-RU" dirty="0" err="1"/>
              <a:t>железо-хромовые</a:t>
            </a:r>
            <a:r>
              <a:rPr lang="ru-RU" dirty="0"/>
              <a:t> катализаторы с добавкой карбоната калия.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/>
              <a:t>Стирол применяют почти исключительно для производства полимеров. Многочисленные виды полимеров на основе стирола включают полистирол, модифицированные стиролом полиэфиры, пластики АБС (акрилонитрил-бутадиен-стирол) и САН (стирол-акрилонитрил).</a:t>
            </a:r>
          </a:p>
          <a:p>
            <a:endParaRPr lang="ru-RU" dirty="0"/>
          </a:p>
        </p:txBody>
      </p:sp>
      <p:pic>
        <p:nvPicPr>
          <p:cNvPr id="6150" name="Picture 6" descr="C:\Documents and Settings\MORFEI\Мои документы\Мои рисунки\Новая папка\сти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636"/>
            <a:ext cx="1524000" cy="1524000"/>
          </a:xfrm>
          <a:prstGeom prst="rect">
            <a:avLst/>
          </a:prstGeom>
          <a:noFill/>
        </p:spPr>
      </p:pic>
      <p:pic>
        <p:nvPicPr>
          <p:cNvPr id="1026" name="Picture 2" descr="C:\Documents and Settings\MORFEI\Мои документы\Мои рисунки\Новая папка\109px-Styren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2453321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428628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Полистирол</a:t>
            </a:r>
            <a:endParaRPr lang="en-US" sz="4000" dirty="0" smtClean="0"/>
          </a:p>
          <a:p>
            <a:pPr>
              <a:buNone/>
            </a:pPr>
            <a:r>
              <a:rPr lang="ru-RU" sz="1800" dirty="0" smtClean="0"/>
              <a:t>Полистирол — продукт полимеризации стирола (винилбензола) относится к полимерам класса термопластов.</a:t>
            </a:r>
          </a:p>
          <a:p>
            <a:pPr>
              <a:buNone/>
            </a:pPr>
            <a:r>
              <a:rPr lang="ru-RU" sz="1800" dirty="0" smtClean="0"/>
              <a:t>Имеет химическую формулу вида: [-СН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-С(С</a:t>
            </a:r>
            <a:r>
              <a:rPr lang="ru-RU" sz="1800" baseline="-25000" dirty="0" smtClean="0"/>
              <a:t>6</a:t>
            </a:r>
            <a:r>
              <a:rPr lang="ru-RU" sz="1800" dirty="0" smtClean="0"/>
              <a:t>Н</a:t>
            </a:r>
            <a:r>
              <a:rPr lang="ru-RU" sz="1800" baseline="-25000" dirty="0" smtClean="0"/>
              <a:t>5</a:t>
            </a:r>
            <a:r>
              <a:rPr lang="ru-RU" sz="1800" dirty="0" smtClean="0"/>
              <a:t>)Н-]</a:t>
            </a:r>
            <a:r>
              <a:rPr lang="en-US" sz="1800" baseline="-25000" dirty="0" smtClean="0"/>
              <a:t>n</a:t>
            </a:r>
            <a:r>
              <a:rPr lang="ru-RU" sz="1800" dirty="0" smtClean="0"/>
              <a:t>-</a:t>
            </a:r>
          </a:p>
          <a:p>
            <a:pPr>
              <a:buNone/>
            </a:pPr>
            <a:r>
              <a:rPr lang="ru-RU" sz="1800" dirty="0" smtClean="0"/>
              <a:t>Промышленное производство полистирола основано на радикальной полимеризации стирола. Различают 3 основных способа его получения: </a:t>
            </a:r>
          </a:p>
          <a:p>
            <a:r>
              <a:rPr lang="ru-RU" sz="1800" dirty="0" smtClean="0"/>
              <a:t>Эмульсионный (ПСЭ),</a:t>
            </a:r>
          </a:p>
          <a:p>
            <a:r>
              <a:rPr lang="ru-RU" sz="1800" dirty="0" smtClean="0"/>
              <a:t>Суспензионный (ПСС),</a:t>
            </a:r>
          </a:p>
          <a:p>
            <a:r>
              <a:rPr lang="ru-RU" sz="1800" dirty="0" smtClean="0"/>
              <a:t>Блочный или получаемый в массе (ПСМ).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 algn="just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7171" name="Picture 3" descr="C:\Documents and Settings\MORFEI\Мои документы\Мои рисунки\Новая папка\полистир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410450" cy="2286016"/>
          </a:xfrm>
          <a:prstGeom prst="rect">
            <a:avLst/>
          </a:prstGeom>
          <a:noFill/>
        </p:spPr>
      </p:pic>
      <p:pic>
        <p:nvPicPr>
          <p:cNvPr id="7172" name="Picture 4" descr="C:\Documents and Settings\MORFEI\Мои документы\Мои рисунки\Новая папка\полистиро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000396" cy="3475726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857760"/>
            <a:ext cx="2571768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1663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Области применения бензола и его производных</vt:lpstr>
      <vt:lpstr>Слайд 2</vt:lpstr>
      <vt:lpstr>БЕНЗОЛ </vt:lpstr>
      <vt:lpstr>Применение </vt:lpstr>
      <vt:lpstr>Производные бензола </vt:lpstr>
      <vt:lpstr>Этилбензол</vt:lpstr>
      <vt:lpstr>Слайд 7</vt:lpstr>
      <vt:lpstr>Стирол </vt:lpstr>
      <vt:lpstr>Слайд 9</vt:lpstr>
      <vt:lpstr>Слайд 10</vt:lpstr>
      <vt:lpstr>Кумол</vt:lpstr>
      <vt:lpstr>Ацетон</vt:lpstr>
      <vt:lpstr>Слайд 13</vt:lpstr>
      <vt:lpstr>Фенол</vt:lpstr>
      <vt:lpstr>Нитробензол </vt:lpstr>
      <vt:lpstr>Анилин </vt:lpstr>
      <vt:lpstr>Лекарственные препараты</vt:lpstr>
      <vt:lpstr>Хлорбензол </vt:lpstr>
      <vt:lpstr>Инсектициды</vt:lpstr>
      <vt:lpstr>Слайд 20</vt:lpstr>
    </vt:vector>
  </TitlesOfParts>
  <Company>mshome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Области применения бензола и его производных</dc:title>
  <dc:creator>MORFEI</dc:creator>
  <cp:lastModifiedBy>MORFEI</cp:lastModifiedBy>
  <cp:revision>21</cp:revision>
  <dcterms:created xsi:type="dcterms:W3CDTF">2010-05-20T06:34:19Z</dcterms:created>
  <dcterms:modified xsi:type="dcterms:W3CDTF">2010-06-06T12:45:00Z</dcterms:modified>
</cp:coreProperties>
</file>