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9" r:id="rId3"/>
    <p:sldId id="257" r:id="rId4"/>
    <p:sldId id="261" r:id="rId5"/>
    <p:sldId id="262" r:id="rId6"/>
    <p:sldId id="256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RFEI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00" autoAdjust="0"/>
  </p:normalViewPr>
  <p:slideViewPr>
    <p:cSldViewPr>
      <p:cViewPr varScale="1">
        <p:scale>
          <a:sx n="65" d="100"/>
          <a:sy n="65" d="100"/>
        </p:scale>
        <p:origin x="-108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5-20T15:33:43.484" idx="1">
    <p:pos x="10" y="10"/>
    <p:text/>
  </p:cm>
  <p:cm authorId="0" dt="2010-05-20T15:33:45.531" idx="2">
    <p:pos x="146" y="146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9BF-F2E8-48A1-B92C-470CFD4631B8}" type="datetimeFigureOut">
              <a:rPr lang="ru-RU" smtClean="0"/>
              <a:pPr/>
              <a:t>20.05.2010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0DB9-D462-4F47-B8C7-9BFDDB9641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9BF-F2E8-48A1-B92C-470CFD4631B8}" type="datetimeFigureOut">
              <a:rPr lang="ru-RU" smtClean="0"/>
              <a:pPr/>
              <a:t>20.05.2010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0DB9-D462-4F47-B8C7-9BFDDB964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9BF-F2E8-48A1-B92C-470CFD4631B8}" type="datetimeFigureOut">
              <a:rPr lang="ru-RU" smtClean="0"/>
              <a:pPr/>
              <a:t>20.05.2010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0DB9-D462-4F47-B8C7-9BFDDB964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9BF-F2E8-48A1-B92C-470CFD4631B8}" type="datetimeFigureOut">
              <a:rPr lang="ru-RU" smtClean="0"/>
              <a:pPr/>
              <a:t>20.05.2010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0DB9-D462-4F47-B8C7-9BFDDB964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9BF-F2E8-48A1-B92C-470CFD4631B8}" type="datetimeFigureOut">
              <a:rPr lang="ru-RU" smtClean="0"/>
              <a:pPr/>
              <a:t>20.05.2010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9B20DB9-D462-4F47-B8C7-9BFDDB964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9BF-F2E8-48A1-B92C-470CFD4631B8}" type="datetimeFigureOut">
              <a:rPr lang="ru-RU" smtClean="0"/>
              <a:pPr/>
              <a:t>20.05.2010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0DB9-D462-4F47-B8C7-9BFDDB964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9BF-F2E8-48A1-B92C-470CFD4631B8}" type="datetimeFigureOut">
              <a:rPr lang="ru-RU" smtClean="0"/>
              <a:pPr/>
              <a:t>20.05.2010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0DB9-D462-4F47-B8C7-9BFDDB964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9BF-F2E8-48A1-B92C-470CFD4631B8}" type="datetimeFigureOut">
              <a:rPr lang="ru-RU" smtClean="0"/>
              <a:pPr/>
              <a:t>20.05.2010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0DB9-D462-4F47-B8C7-9BFDDB964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9BF-F2E8-48A1-B92C-470CFD4631B8}" type="datetimeFigureOut">
              <a:rPr lang="ru-RU" smtClean="0"/>
              <a:pPr/>
              <a:t>20.05.2010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0DB9-D462-4F47-B8C7-9BFDDB964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9BF-F2E8-48A1-B92C-470CFD4631B8}" type="datetimeFigureOut">
              <a:rPr lang="ru-RU" smtClean="0"/>
              <a:pPr/>
              <a:t>20.05.2010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0DB9-D462-4F47-B8C7-9BFDDB964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9BF-F2E8-48A1-B92C-470CFD4631B8}" type="datetimeFigureOut">
              <a:rPr lang="ru-RU" smtClean="0"/>
              <a:pPr/>
              <a:t>20.05.2010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0DB9-D462-4F47-B8C7-9BFDDB964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2C6E9BF-F2E8-48A1-B92C-470CFD4631B8}" type="datetimeFigureOut">
              <a:rPr lang="ru-RU" smtClean="0"/>
              <a:pPr/>
              <a:t>20.05.2010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B20DB9-D462-4F47-B8C7-9BFDDB964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i="1" dirty="0" smtClean="0"/>
              <a:t>I</a:t>
            </a:r>
            <a:r>
              <a:rPr lang="ru-RU" i="1" dirty="0" smtClean="0"/>
              <a:t> группа: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Задача: Плотность паров вещества 3,482г/л. Его пиролиз дал 6г сажи и 5,6л водорода. Определите формулу этого вещества.</a:t>
            </a:r>
          </a:p>
          <a:p>
            <a:pPr>
              <a:buNone/>
            </a:pPr>
            <a:r>
              <a:rPr lang="ru-RU" dirty="0" err="1" smtClean="0"/>
              <a:t>ρ</a:t>
            </a:r>
            <a:r>
              <a:rPr lang="ru-RU" dirty="0" smtClean="0"/>
              <a:t>(</a:t>
            </a:r>
            <a:r>
              <a:rPr lang="ru-RU" dirty="0" err="1" smtClean="0"/>
              <a:t>в-ва</a:t>
            </a:r>
            <a:r>
              <a:rPr lang="ru-RU" dirty="0" smtClean="0"/>
              <a:t>)= 3,482 г/л</a:t>
            </a:r>
          </a:p>
          <a:p>
            <a:pPr>
              <a:buNone/>
            </a:pPr>
            <a:r>
              <a:rPr lang="en-US" dirty="0" smtClean="0"/>
              <a:t>m</a:t>
            </a:r>
            <a:r>
              <a:rPr lang="ru-RU" dirty="0" smtClean="0"/>
              <a:t>(С)= 6 г</a:t>
            </a:r>
          </a:p>
          <a:p>
            <a:pPr>
              <a:buNone/>
            </a:pPr>
            <a:r>
              <a:rPr lang="en-US" u="sng" dirty="0" smtClean="0"/>
              <a:t>V</a:t>
            </a:r>
            <a:r>
              <a:rPr lang="ru-RU" u="sng" dirty="0" smtClean="0"/>
              <a:t>(Н</a:t>
            </a:r>
            <a:r>
              <a:rPr lang="ru-RU" u="sng" baseline="-25000" dirty="0" smtClean="0"/>
              <a:t>2</a:t>
            </a:r>
            <a:r>
              <a:rPr lang="ru-RU" u="sng" dirty="0" smtClean="0"/>
              <a:t>)= 5,6 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</a:t>
            </a:r>
            <a:r>
              <a:rPr lang="ru-RU" baseline="-25000" dirty="0" smtClean="0"/>
              <a:t>Х</a:t>
            </a:r>
            <a:r>
              <a:rPr lang="ru-RU" dirty="0" smtClean="0"/>
              <a:t>Н</a:t>
            </a:r>
            <a:r>
              <a:rPr lang="ru-RU" baseline="-25000" dirty="0" smtClean="0"/>
              <a:t>У</a:t>
            </a:r>
            <a:r>
              <a:rPr lang="ru-RU" dirty="0" smtClean="0"/>
              <a:t> – ?</a:t>
            </a:r>
          </a:p>
          <a:p>
            <a:pPr>
              <a:buNone/>
            </a:pPr>
            <a:r>
              <a:rPr lang="ru-RU" dirty="0" smtClean="0"/>
              <a:t>Решение:</a:t>
            </a:r>
          </a:p>
          <a:p>
            <a:pPr marL="651510" lvl="0" indent="-514350">
              <a:buFont typeface="+mj-lt"/>
              <a:buAutoNum type="arabicPeriod"/>
            </a:pPr>
            <a:r>
              <a:rPr lang="ru-RU" dirty="0" err="1" smtClean="0"/>
              <a:t>ν</a:t>
            </a:r>
            <a:r>
              <a:rPr lang="ru-RU" dirty="0" smtClean="0"/>
              <a:t>(С)= </a:t>
            </a:r>
            <a:r>
              <a:rPr lang="en-US" dirty="0" smtClean="0"/>
              <a:t>m</a:t>
            </a:r>
            <a:r>
              <a:rPr lang="ru-RU" dirty="0" smtClean="0"/>
              <a:t>/</a:t>
            </a:r>
            <a:r>
              <a:rPr lang="en-US" dirty="0" smtClean="0"/>
              <a:t>M</a:t>
            </a:r>
            <a:r>
              <a:rPr lang="ru-RU" dirty="0" smtClean="0"/>
              <a:t>= 6/12=0.5моль</a:t>
            </a:r>
          </a:p>
          <a:p>
            <a:pPr marL="651510" lvl="0" indent="-514350">
              <a:buFont typeface="+mj-lt"/>
              <a:buAutoNum type="arabicPeriod"/>
            </a:pPr>
            <a:r>
              <a:rPr lang="ru-RU" dirty="0" err="1" smtClean="0"/>
              <a:t>ν </a:t>
            </a:r>
            <a:r>
              <a:rPr lang="ru-RU" dirty="0" smtClean="0"/>
              <a:t>(Н</a:t>
            </a:r>
            <a:r>
              <a:rPr lang="ru-RU" baseline="-25000" dirty="0" smtClean="0"/>
              <a:t>2</a:t>
            </a:r>
            <a:r>
              <a:rPr lang="ru-RU" dirty="0" smtClean="0"/>
              <a:t>)= </a:t>
            </a:r>
            <a:r>
              <a:rPr lang="en-US" dirty="0" smtClean="0"/>
              <a:t>V</a:t>
            </a:r>
            <a:r>
              <a:rPr lang="ru-RU" dirty="0" smtClean="0"/>
              <a:t>/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r>
              <a:rPr lang="ru-RU" dirty="0" smtClean="0"/>
              <a:t>=5.6/22.4=0.25моль; </a:t>
            </a:r>
            <a:r>
              <a:rPr lang="ru-RU" dirty="0" err="1" smtClean="0"/>
              <a:t>ν</a:t>
            </a:r>
            <a:r>
              <a:rPr lang="ru-RU" dirty="0" smtClean="0"/>
              <a:t>(Н)= 2*0,25=0,5моль</a:t>
            </a:r>
          </a:p>
          <a:p>
            <a:pPr marL="651510" lvl="0" indent="-514350">
              <a:buFont typeface="+mj-lt"/>
              <a:buAutoNum type="arabicPeriod"/>
            </a:pPr>
            <a:r>
              <a:rPr lang="ru-RU" dirty="0" smtClean="0"/>
              <a:t>Х:У=0,5:0,5=1:1  СН – простейшая формула</a:t>
            </a:r>
          </a:p>
          <a:p>
            <a:pPr marL="651510" lvl="0" indent="-514350">
              <a:buFont typeface="+mj-lt"/>
              <a:buAutoNum type="arabicPeriod"/>
            </a:pPr>
            <a:r>
              <a:rPr lang="ru-RU" dirty="0" smtClean="0"/>
              <a:t>М(С</a:t>
            </a:r>
            <a:r>
              <a:rPr lang="ru-RU" baseline="-25000" dirty="0" smtClean="0"/>
              <a:t>Х</a:t>
            </a:r>
            <a:r>
              <a:rPr lang="ru-RU" dirty="0" smtClean="0"/>
              <a:t>Н</a:t>
            </a:r>
            <a:r>
              <a:rPr lang="ru-RU" baseline="-25000" dirty="0" smtClean="0"/>
              <a:t>У</a:t>
            </a:r>
            <a:r>
              <a:rPr lang="ru-RU" dirty="0" smtClean="0"/>
              <a:t>)= </a:t>
            </a:r>
            <a:r>
              <a:rPr lang="ru-RU" dirty="0" err="1" smtClean="0"/>
              <a:t>ρ</a:t>
            </a:r>
            <a:r>
              <a:rPr lang="ru-RU" dirty="0" smtClean="0"/>
              <a:t>(</a:t>
            </a:r>
            <a:r>
              <a:rPr lang="ru-RU" dirty="0" err="1" smtClean="0"/>
              <a:t>в-ва</a:t>
            </a:r>
            <a:r>
              <a:rPr lang="ru-RU" dirty="0" smtClean="0"/>
              <a:t>)*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r>
              <a:rPr lang="ru-RU" dirty="0" smtClean="0"/>
              <a:t>= 3,482*22,4=77,996≈78г/моль</a:t>
            </a:r>
          </a:p>
          <a:p>
            <a:pPr>
              <a:buNone/>
            </a:pPr>
            <a:r>
              <a:rPr lang="ru-RU" dirty="0" smtClean="0"/>
              <a:t>М(СН)=13г/моль</a:t>
            </a:r>
          </a:p>
          <a:p>
            <a:pPr>
              <a:buNone/>
            </a:pPr>
            <a:r>
              <a:rPr lang="en-US" dirty="0" smtClean="0"/>
              <a:t>n</a:t>
            </a:r>
            <a:r>
              <a:rPr lang="ru-RU" dirty="0" smtClean="0"/>
              <a:t>= М(С</a:t>
            </a:r>
            <a:r>
              <a:rPr lang="ru-RU" baseline="-25000" dirty="0" smtClean="0"/>
              <a:t>Х</a:t>
            </a:r>
            <a:r>
              <a:rPr lang="ru-RU" dirty="0" smtClean="0"/>
              <a:t>Н</a:t>
            </a:r>
            <a:r>
              <a:rPr lang="ru-RU" baseline="-25000" dirty="0" smtClean="0"/>
              <a:t>У</a:t>
            </a:r>
            <a:r>
              <a:rPr lang="ru-RU" dirty="0" smtClean="0"/>
              <a:t>)/ М(СН)</a:t>
            </a:r>
            <a:r>
              <a:rPr lang="en-US" dirty="0" smtClean="0"/>
              <a:t>= 78/13=6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Ответ: С</a:t>
            </a:r>
            <a:r>
              <a:rPr lang="ru-RU" baseline="-25000" dirty="0" smtClean="0"/>
              <a:t>6</a:t>
            </a:r>
            <a:r>
              <a:rPr lang="ru-RU" dirty="0" smtClean="0"/>
              <a:t>Н</a:t>
            </a:r>
            <a:r>
              <a:rPr lang="ru-RU" baseline="-25000" dirty="0" smtClean="0"/>
              <a:t>6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Задача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516637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2900" i="1" dirty="0" smtClean="0"/>
              <a:t>II</a:t>
            </a:r>
            <a:r>
              <a:rPr lang="ru-RU" sz="2900" i="1" dirty="0" smtClean="0"/>
              <a:t> группа:</a:t>
            </a: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Задача: При сжигании 0,78г вещества получено 1,344л углекислого газа и 0,54г воды. Определите формулу этого вещества.</a:t>
            </a:r>
          </a:p>
          <a:p>
            <a:pPr>
              <a:buNone/>
            </a:pPr>
            <a:r>
              <a:rPr lang="en-US" sz="2900" dirty="0" smtClean="0"/>
              <a:t>m</a:t>
            </a:r>
            <a:r>
              <a:rPr lang="ru-RU" sz="2900" dirty="0" smtClean="0"/>
              <a:t>(</a:t>
            </a:r>
            <a:r>
              <a:rPr lang="ru-RU" sz="2900" dirty="0" err="1" smtClean="0"/>
              <a:t>в-ва</a:t>
            </a:r>
            <a:r>
              <a:rPr lang="ru-RU" sz="2900" dirty="0" smtClean="0"/>
              <a:t>)=0,78г</a:t>
            </a:r>
          </a:p>
          <a:p>
            <a:pPr>
              <a:buNone/>
            </a:pPr>
            <a:r>
              <a:rPr lang="en-US" sz="2900" dirty="0" smtClean="0"/>
              <a:t>V</a:t>
            </a:r>
            <a:r>
              <a:rPr lang="ru-RU" sz="2900" dirty="0" smtClean="0"/>
              <a:t>(СО</a:t>
            </a:r>
            <a:r>
              <a:rPr lang="ru-RU" sz="2900" baseline="-25000" dirty="0" smtClean="0"/>
              <a:t>2</a:t>
            </a:r>
            <a:r>
              <a:rPr lang="ru-RU" sz="2900" dirty="0" smtClean="0"/>
              <a:t>)=1,344л</a:t>
            </a:r>
          </a:p>
          <a:p>
            <a:pPr>
              <a:buNone/>
            </a:pPr>
            <a:r>
              <a:rPr lang="en-US" sz="2900" dirty="0" smtClean="0"/>
              <a:t>m</a:t>
            </a:r>
            <a:r>
              <a:rPr lang="ru-RU" sz="2900" dirty="0" smtClean="0"/>
              <a:t>(</a:t>
            </a:r>
            <a:r>
              <a:rPr lang="en-US" sz="2900" dirty="0" smtClean="0"/>
              <a:t>H</a:t>
            </a:r>
            <a:r>
              <a:rPr lang="ru-RU" sz="2900" baseline="-25000" dirty="0" smtClean="0"/>
              <a:t>2</a:t>
            </a:r>
            <a:r>
              <a:rPr lang="en-US" sz="2900" dirty="0" smtClean="0"/>
              <a:t>O</a:t>
            </a:r>
            <a:r>
              <a:rPr lang="ru-RU" sz="2900" dirty="0" smtClean="0"/>
              <a:t>)=0.54г</a:t>
            </a:r>
          </a:p>
          <a:p>
            <a:pPr>
              <a:buNone/>
            </a:pPr>
            <a:r>
              <a:rPr lang="en-US" sz="2900" u="sng" dirty="0" smtClean="0"/>
              <a:t>D</a:t>
            </a:r>
            <a:r>
              <a:rPr lang="en-US" sz="2900" u="sng" baseline="-25000" dirty="0" smtClean="0"/>
              <a:t>H</a:t>
            </a:r>
            <a:r>
              <a:rPr lang="ru-RU" sz="2900" u="sng" baseline="-25000" dirty="0" smtClean="0"/>
              <a:t>2</a:t>
            </a:r>
            <a:r>
              <a:rPr lang="ru-RU" sz="2900" u="sng" dirty="0" smtClean="0"/>
              <a:t>(</a:t>
            </a:r>
            <a:r>
              <a:rPr lang="ru-RU" sz="2900" u="sng" dirty="0" err="1" smtClean="0"/>
              <a:t>в-ва</a:t>
            </a:r>
            <a:r>
              <a:rPr lang="ru-RU" sz="2900" u="sng" dirty="0" smtClean="0"/>
              <a:t>)=39</a:t>
            </a: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С</a:t>
            </a:r>
            <a:r>
              <a:rPr lang="ru-RU" sz="2900" baseline="-25000" dirty="0" smtClean="0"/>
              <a:t>Х</a:t>
            </a:r>
            <a:r>
              <a:rPr lang="ru-RU" sz="2900" dirty="0" smtClean="0"/>
              <a:t>Н</a:t>
            </a:r>
            <a:r>
              <a:rPr lang="ru-RU" sz="2900" baseline="-25000" dirty="0" smtClean="0"/>
              <a:t>У</a:t>
            </a:r>
            <a:r>
              <a:rPr lang="ru-RU" sz="2900" dirty="0" smtClean="0"/>
              <a:t> – ?</a:t>
            </a:r>
          </a:p>
          <a:p>
            <a:pPr>
              <a:buNone/>
            </a:pPr>
            <a:r>
              <a:rPr lang="ru-RU" sz="2900" dirty="0" smtClean="0"/>
              <a:t>Решение:</a:t>
            </a:r>
          </a:p>
          <a:p>
            <a:pPr marL="651510" lvl="0" indent="-514350">
              <a:buFont typeface="+mj-lt"/>
              <a:buAutoNum type="arabicPeriod"/>
            </a:pPr>
            <a:r>
              <a:rPr lang="ru-RU" sz="2900" dirty="0" err="1" smtClean="0"/>
              <a:t>ν</a:t>
            </a:r>
            <a:r>
              <a:rPr lang="ru-RU" sz="2900" dirty="0" smtClean="0"/>
              <a:t>(СО</a:t>
            </a:r>
            <a:r>
              <a:rPr lang="ru-RU" sz="2900" baseline="-25000" dirty="0" smtClean="0"/>
              <a:t>2</a:t>
            </a:r>
            <a:r>
              <a:rPr lang="ru-RU" sz="2900" dirty="0" smtClean="0"/>
              <a:t>)=</a:t>
            </a:r>
            <a:r>
              <a:rPr lang="en-US" sz="2900" dirty="0" smtClean="0"/>
              <a:t>V</a:t>
            </a:r>
            <a:r>
              <a:rPr lang="ru-RU" sz="2900" dirty="0" smtClean="0"/>
              <a:t>/</a:t>
            </a:r>
            <a:r>
              <a:rPr lang="en-US" sz="2900" dirty="0" err="1" smtClean="0"/>
              <a:t>V</a:t>
            </a:r>
            <a:r>
              <a:rPr lang="en-US" sz="2900" baseline="-25000" dirty="0" err="1" smtClean="0"/>
              <a:t>m</a:t>
            </a:r>
            <a:r>
              <a:rPr lang="ru-RU" sz="2900" dirty="0" smtClean="0"/>
              <a:t>= 1.344/22.4=0.06 моль; </a:t>
            </a:r>
            <a:r>
              <a:rPr lang="ru-RU" sz="2900" dirty="0" err="1" smtClean="0"/>
              <a:t>ν</a:t>
            </a:r>
            <a:r>
              <a:rPr lang="ru-RU" sz="2900" dirty="0" smtClean="0"/>
              <a:t>(С)=0,06 моль</a:t>
            </a:r>
          </a:p>
          <a:p>
            <a:pPr marL="651510" lvl="0" indent="-514350">
              <a:buFont typeface="+mj-lt"/>
              <a:buAutoNum type="arabicPeriod"/>
            </a:pPr>
            <a:r>
              <a:rPr lang="ru-RU" sz="2900" dirty="0" err="1" smtClean="0"/>
              <a:t>ν</a:t>
            </a:r>
            <a:r>
              <a:rPr lang="ru-RU" sz="2900" dirty="0" smtClean="0"/>
              <a:t>(Н</a:t>
            </a:r>
            <a:r>
              <a:rPr lang="ru-RU" sz="2900" baseline="-25000" dirty="0" smtClean="0"/>
              <a:t>2</a:t>
            </a:r>
            <a:r>
              <a:rPr lang="ru-RU" sz="2900" dirty="0" smtClean="0"/>
              <a:t>О)=</a:t>
            </a:r>
            <a:r>
              <a:rPr lang="en-US" sz="2900" dirty="0" smtClean="0"/>
              <a:t>m</a:t>
            </a:r>
            <a:r>
              <a:rPr lang="ru-RU" sz="2900" dirty="0" smtClean="0"/>
              <a:t>/</a:t>
            </a:r>
            <a:r>
              <a:rPr lang="en-US" sz="2900" dirty="0" smtClean="0"/>
              <a:t>M</a:t>
            </a:r>
            <a:r>
              <a:rPr lang="ru-RU" sz="2900" dirty="0" smtClean="0"/>
              <a:t>=0.54/18=0.03моль, </a:t>
            </a:r>
            <a:r>
              <a:rPr lang="ru-RU" sz="2900" dirty="0" err="1" smtClean="0"/>
              <a:t>ν</a:t>
            </a:r>
            <a:r>
              <a:rPr lang="ru-RU" sz="2900" dirty="0" smtClean="0"/>
              <a:t>(Н)=0,03*2=0,06 моль</a:t>
            </a:r>
          </a:p>
          <a:p>
            <a:pPr marL="651510" lvl="0" indent="-514350">
              <a:buFont typeface="+mj-lt"/>
              <a:buAutoNum type="arabicPeriod"/>
            </a:pPr>
            <a:r>
              <a:rPr lang="en-US" sz="2900" dirty="0" smtClean="0"/>
              <a:t>m</a:t>
            </a:r>
            <a:r>
              <a:rPr lang="ru-RU" sz="2900" dirty="0" smtClean="0"/>
              <a:t>(</a:t>
            </a:r>
            <a:r>
              <a:rPr lang="ru-RU" sz="2900" dirty="0" err="1" smtClean="0"/>
              <a:t>в-ва</a:t>
            </a:r>
            <a:r>
              <a:rPr lang="ru-RU" sz="2900" dirty="0" smtClean="0"/>
              <a:t>)= </a:t>
            </a:r>
            <a:r>
              <a:rPr lang="en-US" sz="2900" dirty="0" smtClean="0"/>
              <a:t>m</a:t>
            </a:r>
            <a:r>
              <a:rPr lang="ru-RU" sz="2900" dirty="0" smtClean="0"/>
              <a:t>(</a:t>
            </a:r>
            <a:r>
              <a:rPr lang="en-US" sz="2900" dirty="0" smtClean="0"/>
              <a:t>C</a:t>
            </a:r>
            <a:r>
              <a:rPr lang="ru-RU" sz="2900" dirty="0" smtClean="0"/>
              <a:t>)+ </a:t>
            </a:r>
            <a:r>
              <a:rPr lang="en-US" sz="2900" dirty="0" smtClean="0"/>
              <a:t>m</a:t>
            </a:r>
            <a:r>
              <a:rPr lang="ru-RU" sz="2900" dirty="0" smtClean="0"/>
              <a:t>(</a:t>
            </a:r>
            <a:r>
              <a:rPr lang="en-US" sz="2900" dirty="0" smtClean="0"/>
              <a:t>H</a:t>
            </a:r>
            <a:r>
              <a:rPr lang="ru-RU" sz="2900" dirty="0" smtClean="0"/>
              <a:t>) = </a:t>
            </a:r>
            <a:r>
              <a:rPr lang="ru-RU" sz="2900" dirty="0" err="1" smtClean="0"/>
              <a:t>ν</a:t>
            </a:r>
            <a:r>
              <a:rPr lang="ru-RU" sz="2900" dirty="0" smtClean="0"/>
              <a:t>(С)*12 + </a:t>
            </a:r>
            <a:r>
              <a:rPr lang="ru-RU" sz="2900" dirty="0" err="1" smtClean="0"/>
              <a:t>ν</a:t>
            </a:r>
            <a:r>
              <a:rPr lang="ru-RU" sz="2900" dirty="0" smtClean="0"/>
              <a:t>(Н)*1</a:t>
            </a:r>
          </a:p>
          <a:p>
            <a:pPr>
              <a:buNone/>
            </a:pPr>
            <a:r>
              <a:rPr lang="ru-RU" sz="2900" dirty="0" smtClean="0"/>
              <a:t>0.78= 0.06*12+0.06*1</a:t>
            </a:r>
          </a:p>
          <a:p>
            <a:pPr>
              <a:buNone/>
            </a:pPr>
            <a:r>
              <a:rPr lang="ru-RU" sz="2900" dirty="0" smtClean="0"/>
              <a:t>0.78=0.78</a:t>
            </a:r>
          </a:p>
          <a:p>
            <a:pPr>
              <a:buNone/>
            </a:pPr>
            <a:r>
              <a:rPr lang="ru-RU" sz="2900" dirty="0" smtClean="0"/>
              <a:t>Других элементов, кроме углерода и водорода, в составе вещества нет.</a:t>
            </a:r>
          </a:p>
          <a:p>
            <a:pPr marL="651510" lvl="0" indent="-514350">
              <a:buFont typeface="+mj-lt"/>
              <a:buAutoNum type="arabicPeriod" startAt="4"/>
            </a:pPr>
            <a:r>
              <a:rPr lang="ru-RU" sz="2900" dirty="0" smtClean="0"/>
              <a:t>Х:У=0,06:0,06=1:1  СН – простейшая формула</a:t>
            </a:r>
          </a:p>
          <a:p>
            <a:pPr marL="651510" lvl="0" indent="-514350">
              <a:buFont typeface="+mj-lt"/>
              <a:buAutoNum type="arabicPeriod" startAt="4"/>
            </a:pPr>
            <a:r>
              <a:rPr lang="ru-RU" sz="2900" dirty="0" smtClean="0"/>
              <a:t>М(С</a:t>
            </a:r>
            <a:r>
              <a:rPr lang="ru-RU" sz="2900" baseline="-25000" dirty="0" smtClean="0"/>
              <a:t>Х</a:t>
            </a:r>
            <a:r>
              <a:rPr lang="ru-RU" sz="2900" dirty="0" smtClean="0"/>
              <a:t>Н</a:t>
            </a:r>
            <a:r>
              <a:rPr lang="ru-RU" sz="2900" baseline="-25000" dirty="0" smtClean="0"/>
              <a:t>У</a:t>
            </a:r>
            <a:r>
              <a:rPr lang="ru-RU" sz="2900" dirty="0" smtClean="0"/>
              <a:t>)= </a:t>
            </a:r>
            <a:r>
              <a:rPr lang="en-US" sz="2900" dirty="0" smtClean="0"/>
              <a:t>D</a:t>
            </a:r>
            <a:r>
              <a:rPr lang="en-US" sz="2900" baseline="-25000" dirty="0" smtClean="0"/>
              <a:t>H</a:t>
            </a:r>
            <a:r>
              <a:rPr lang="ru-RU" sz="2900" baseline="-25000" dirty="0" smtClean="0"/>
              <a:t>2</a:t>
            </a:r>
            <a:r>
              <a:rPr lang="ru-RU" sz="2900" dirty="0" smtClean="0"/>
              <a:t>(</a:t>
            </a:r>
            <a:r>
              <a:rPr lang="ru-RU" sz="2900" dirty="0" err="1" smtClean="0"/>
              <a:t>в-ва</a:t>
            </a:r>
            <a:r>
              <a:rPr lang="ru-RU" sz="2900" dirty="0" smtClean="0"/>
              <a:t>)* 2= 39*2=78 г/моль</a:t>
            </a:r>
          </a:p>
          <a:p>
            <a:pPr>
              <a:buNone/>
            </a:pPr>
            <a:r>
              <a:rPr lang="ru-RU" sz="2900" dirty="0" smtClean="0"/>
              <a:t>М(СН)= 13 г/моль</a:t>
            </a:r>
          </a:p>
          <a:p>
            <a:pPr>
              <a:buNone/>
            </a:pPr>
            <a:r>
              <a:rPr lang="en-US" sz="2900" dirty="0" smtClean="0"/>
              <a:t>n</a:t>
            </a:r>
            <a:r>
              <a:rPr lang="ru-RU" sz="2900" dirty="0" smtClean="0"/>
              <a:t>= М(С</a:t>
            </a:r>
            <a:r>
              <a:rPr lang="ru-RU" sz="2900" baseline="-25000" dirty="0" smtClean="0"/>
              <a:t>Х</a:t>
            </a:r>
            <a:r>
              <a:rPr lang="ru-RU" sz="2900" dirty="0" smtClean="0"/>
              <a:t>Н</a:t>
            </a:r>
            <a:r>
              <a:rPr lang="ru-RU" sz="2900" baseline="-25000" dirty="0" smtClean="0"/>
              <a:t>У</a:t>
            </a:r>
            <a:r>
              <a:rPr lang="ru-RU" sz="2900" dirty="0" smtClean="0"/>
              <a:t>)/ М(СН)= 78/13=6</a:t>
            </a:r>
          </a:p>
          <a:p>
            <a:pPr>
              <a:buNone/>
            </a:pPr>
            <a:r>
              <a:rPr lang="ru-RU" sz="2900" dirty="0" smtClean="0"/>
              <a:t>Ответ: С</a:t>
            </a:r>
            <a:r>
              <a:rPr lang="ru-RU" sz="2900" baseline="-25000" dirty="0" smtClean="0"/>
              <a:t>6</a:t>
            </a:r>
            <a:r>
              <a:rPr lang="ru-RU" sz="2900" dirty="0" smtClean="0"/>
              <a:t>Н</a:t>
            </a:r>
            <a:r>
              <a:rPr lang="ru-RU" sz="2900" baseline="-25000" dirty="0" smtClean="0"/>
              <a:t>6</a:t>
            </a:r>
            <a:endParaRPr lang="ru-RU" sz="29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Углеводороды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  <a:ln>
            <a:solidFill>
              <a:schemeClr val="bg1"/>
            </a:solidFill>
          </a:ln>
        </p:spPr>
        <p:txBody>
          <a:bodyPr>
            <a:normAutofit fontScale="92500"/>
          </a:bodyPr>
          <a:lstStyle/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	Предельные			Непредельные				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b="1" u="sng" dirty="0" err="1" smtClean="0"/>
              <a:t>Алканы</a:t>
            </a:r>
            <a:r>
              <a:rPr lang="ru-RU" b="1" u="sng" dirty="0" smtClean="0"/>
              <a:t>	</a:t>
            </a:r>
            <a:r>
              <a:rPr lang="en-US" b="1" dirty="0" smtClean="0"/>
              <a:t>    		</a:t>
            </a:r>
            <a:r>
              <a:rPr lang="ru-RU" b="1" u="sng" dirty="0" err="1" smtClean="0"/>
              <a:t>Алкены</a:t>
            </a:r>
            <a:r>
              <a:rPr lang="ru-RU" b="1" dirty="0" smtClean="0"/>
              <a:t>     </a:t>
            </a:r>
            <a:r>
              <a:rPr lang="ru-RU" b="1" u="sng" dirty="0" err="1" smtClean="0"/>
              <a:t>Алкины</a:t>
            </a:r>
            <a:r>
              <a:rPr lang="ru-RU" b="1" u="sng" dirty="0" smtClean="0"/>
              <a:t> </a:t>
            </a:r>
            <a:r>
              <a:rPr lang="ru-RU" b="1" dirty="0" smtClean="0"/>
              <a:t>      </a:t>
            </a:r>
            <a:r>
              <a:rPr lang="ru-RU" b="1" u="sng" dirty="0" err="1" smtClean="0"/>
              <a:t>Алкадиены</a:t>
            </a:r>
            <a:endParaRPr lang="ru-RU" b="1" u="sng" dirty="0" smtClean="0"/>
          </a:p>
          <a:p>
            <a:pPr>
              <a:buNone/>
            </a:pPr>
            <a:r>
              <a:rPr lang="pt-BR" b="1" dirty="0" smtClean="0"/>
              <a:t>	С</a:t>
            </a:r>
            <a:r>
              <a:rPr lang="pt-BR" b="1" baseline="-25000" dirty="0" smtClean="0"/>
              <a:t>n</a:t>
            </a:r>
            <a:r>
              <a:rPr lang="pt-BR" b="1" dirty="0" smtClean="0"/>
              <a:t>H</a:t>
            </a:r>
            <a:r>
              <a:rPr lang="pt-BR" b="1" baseline="-25000" dirty="0" smtClean="0"/>
              <a:t>2n+2</a:t>
            </a:r>
            <a:r>
              <a:rPr lang="pt-BR" b="1" dirty="0" smtClean="0"/>
              <a:t>			С</a:t>
            </a:r>
            <a:r>
              <a:rPr lang="pt-BR" b="1" baseline="-25000" dirty="0" smtClean="0"/>
              <a:t>n</a:t>
            </a:r>
            <a:r>
              <a:rPr lang="pt-BR" b="1" dirty="0" smtClean="0"/>
              <a:t>H</a:t>
            </a:r>
            <a:r>
              <a:rPr lang="pt-BR" b="1" baseline="-25000" dirty="0" smtClean="0"/>
              <a:t>2n	   </a:t>
            </a:r>
            <a:r>
              <a:rPr lang="ru-RU" b="1" baseline="-25000" dirty="0" smtClean="0"/>
              <a:t>       </a:t>
            </a:r>
            <a:r>
              <a:rPr lang="pt-BR" b="1" baseline="-25000" dirty="0" smtClean="0"/>
              <a:t> </a:t>
            </a:r>
            <a:r>
              <a:rPr lang="pt-BR" b="1" dirty="0" smtClean="0"/>
              <a:t>С</a:t>
            </a:r>
            <a:r>
              <a:rPr lang="pt-BR" b="1" baseline="-25000" dirty="0" smtClean="0"/>
              <a:t>n</a:t>
            </a:r>
            <a:r>
              <a:rPr lang="pt-BR" b="1" dirty="0" smtClean="0"/>
              <a:t>H</a:t>
            </a:r>
            <a:r>
              <a:rPr lang="pt-BR" b="1" baseline="-25000" dirty="0" smtClean="0"/>
              <a:t>2n - 2               </a:t>
            </a:r>
            <a:r>
              <a:rPr lang="pt-BR" b="1" dirty="0" smtClean="0"/>
              <a:t>С</a:t>
            </a:r>
            <a:r>
              <a:rPr lang="pt-BR" b="1" baseline="-25000" dirty="0" smtClean="0"/>
              <a:t>n</a:t>
            </a:r>
            <a:r>
              <a:rPr lang="pt-BR" b="1" dirty="0" smtClean="0"/>
              <a:t>H</a:t>
            </a:r>
            <a:r>
              <a:rPr lang="pt-BR" b="1" baseline="-25000" dirty="0" smtClean="0"/>
              <a:t>2n-2</a:t>
            </a:r>
          </a:p>
          <a:p>
            <a:pPr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	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</a:t>
            </a:r>
            <a:r>
              <a:rPr lang="en-US" b="1" u="sng" dirty="0" smtClean="0"/>
              <a:t>C</a:t>
            </a:r>
            <a:r>
              <a:rPr lang="en-US" b="1" u="sng" baseline="-25000" dirty="0" smtClean="0"/>
              <a:t>6</a:t>
            </a:r>
            <a:r>
              <a:rPr lang="en-US" b="1" u="sng" dirty="0" smtClean="0"/>
              <a:t>H</a:t>
            </a:r>
            <a:r>
              <a:rPr lang="en-US" b="1" u="sng" baseline="-25000" dirty="0" smtClean="0"/>
              <a:t>14</a:t>
            </a:r>
            <a:r>
              <a:rPr lang="en-US" b="1" dirty="0" smtClean="0"/>
              <a:t>			</a:t>
            </a:r>
            <a:r>
              <a:rPr lang="en-US" b="1" u="sng" dirty="0" smtClean="0"/>
              <a:t>C</a:t>
            </a:r>
            <a:r>
              <a:rPr lang="en-US" b="1" u="sng" baseline="-25000" dirty="0" smtClean="0"/>
              <a:t>6</a:t>
            </a:r>
            <a:r>
              <a:rPr lang="en-US" b="1" u="sng" dirty="0" smtClean="0"/>
              <a:t>H</a:t>
            </a:r>
            <a:r>
              <a:rPr lang="en-US" b="1" u="sng" baseline="-25000" dirty="0" smtClean="0"/>
              <a:t>12	</a:t>
            </a:r>
            <a:r>
              <a:rPr lang="en-US" b="1" baseline="-25000" dirty="0" smtClean="0"/>
              <a:t>    </a:t>
            </a:r>
            <a:r>
              <a:rPr lang="ru-RU" b="1" baseline="-25000" dirty="0" smtClean="0"/>
              <a:t>       </a:t>
            </a:r>
            <a:r>
              <a:rPr lang="en-US" b="1" baseline="-25000" dirty="0" smtClean="0"/>
              <a:t> </a:t>
            </a:r>
            <a:r>
              <a:rPr lang="en-US" b="1" u="sng" dirty="0" smtClean="0"/>
              <a:t>C</a:t>
            </a:r>
            <a:r>
              <a:rPr lang="en-US" b="1" u="sng" baseline="-25000" dirty="0" smtClean="0"/>
              <a:t>6</a:t>
            </a:r>
            <a:r>
              <a:rPr lang="en-US" b="1" u="sng" dirty="0" smtClean="0"/>
              <a:t>H</a:t>
            </a:r>
            <a:r>
              <a:rPr lang="en-US" b="1" u="sng" baseline="-25000" dirty="0" smtClean="0"/>
              <a:t>10</a:t>
            </a:r>
            <a:r>
              <a:rPr lang="ru-RU" b="1" u="sng" baseline="-25000" dirty="0" smtClean="0"/>
              <a:t>	</a:t>
            </a:r>
            <a:r>
              <a:rPr lang="ru-RU" b="1" baseline="-25000" dirty="0" smtClean="0"/>
              <a:t> </a:t>
            </a:r>
            <a:r>
              <a:rPr lang="ru-RU" b="1" dirty="0" smtClean="0"/>
              <a:t>         </a:t>
            </a:r>
            <a:r>
              <a:rPr lang="en-US" b="1" u="sng" dirty="0" smtClean="0"/>
              <a:t>C</a:t>
            </a:r>
            <a:r>
              <a:rPr lang="en-US" b="1" u="sng" baseline="-25000" dirty="0" smtClean="0"/>
              <a:t>6</a:t>
            </a:r>
            <a:r>
              <a:rPr lang="en-US" b="1" u="sng" dirty="0" smtClean="0"/>
              <a:t>H</a:t>
            </a:r>
            <a:r>
              <a:rPr lang="en-US" b="1" u="sng" baseline="-25000" dirty="0" smtClean="0"/>
              <a:t>10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Гексан</a:t>
            </a:r>
            <a:r>
              <a:rPr lang="ru-RU" b="1" dirty="0" smtClean="0"/>
              <a:t>			</a:t>
            </a:r>
            <a:r>
              <a:rPr lang="ru-RU" b="1" dirty="0" err="1" smtClean="0"/>
              <a:t>Гексен</a:t>
            </a:r>
            <a:r>
              <a:rPr lang="ru-RU" b="1" dirty="0" smtClean="0"/>
              <a:t>       </a:t>
            </a:r>
            <a:r>
              <a:rPr lang="ru-RU" b="1" dirty="0" err="1" smtClean="0"/>
              <a:t>Гексин</a:t>
            </a:r>
            <a:r>
              <a:rPr lang="ru-RU" b="1" dirty="0" smtClean="0"/>
              <a:t>           </a:t>
            </a:r>
            <a:r>
              <a:rPr lang="ru-RU" b="1" dirty="0" err="1" smtClean="0"/>
              <a:t>Гексадиен</a:t>
            </a:r>
            <a:endParaRPr lang="ru-RU" b="1" dirty="0" smtClean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571604" y="928670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86380" y="1000108"/>
            <a:ext cx="107157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964381" y="303609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4321967" y="2821777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5464975" y="2964653"/>
            <a:ext cx="85725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000892" y="2500306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786580" y="485696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3821901" y="4893479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5393537" y="4893479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7215206" y="485776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Comic Sans MS" pitchFamily="66" charset="0"/>
              </a:rPr>
              <a:t>Майкл Фарадей</a:t>
            </a:r>
            <a:br>
              <a:rPr lang="ru-RU" sz="4400" dirty="0" smtClean="0">
                <a:latin typeface="Comic Sans MS" pitchFamily="66" charset="0"/>
              </a:rPr>
            </a:br>
            <a:r>
              <a:rPr lang="ru-RU" sz="4400" dirty="0" smtClean="0">
                <a:latin typeface="Comic Sans MS" pitchFamily="66" charset="0"/>
              </a:rPr>
              <a:t>(1791 - 1867)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70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>
                <a:latin typeface="Comic Sans MS" pitchFamily="66" charset="0"/>
              </a:rPr>
              <a:t>Английский физик и химик, член Лондонского королевского общества. Один из основателей количественной электрохимии. В 1823 г. впервые получил жидкие хлор, сероводород, оксид углерода(IV), аммиак, оксид азота(IV). В 1825 г. открыл бензол, изучил его физические и некоторые химические свойства. Положил начало исследованиям каучука. В 1833 - 1836 гг. установил количественные законы электролиза.</a:t>
            </a:r>
            <a:endParaRPr lang="ru-RU" sz="18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643438" y="1500174"/>
          <a:ext cx="4045889" cy="5072098"/>
        </p:xfrm>
        <a:graphic>
          <a:graphicData uri="http://schemas.openxmlformats.org/presentationml/2006/ole">
            <p:oleObj spid="_x0000_s1026" name="Точечный рисунок" r:id="rId3" imgW="4285714" imgH="5229955" progId="Paint.Picture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Comic Sans MS" pitchFamily="66" charset="0"/>
              </a:rPr>
              <a:t>Фридрих Август </a:t>
            </a:r>
            <a:r>
              <a:rPr lang="ru-RU" sz="4400" dirty="0" err="1" smtClean="0">
                <a:latin typeface="Comic Sans MS" pitchFamily="66" charset="0"/>
              </a:rPr>
              <a:t>Кекуле</a:t>
            </a:r>
            <a:r>
              <a:rPr lang="ru-RU" sz="4400" dirty="0" smtClean="0">
                <a:latin typeface="Comic Sans MS" pitchFamily="66" charset="0"/>
              </a:rPr>
              <a:t/>
            </a:r>
            <a:br>
              <a:rPr lang="ru-RU" sz="4400" dirty="0" smtClean="0">
                <a:latin typeface="Comic Sans MS" pitchFamily="66" charset="0"/>
              </a:rPr>
            </a:br>
            <a:r>
              <a:rPr lang="ru-RU" sz="4400" dirty="0" smtClean="0">
                <a:latin typeface="Comic Sans MS" pitchFamily="66" charset="0"/>
              </a:rPr>
              <a:t>1829 - 1896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71924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Немецкий химик-органик. Предложил структурную формулу молекулы бензола. С целью проверки гипотезы о равноценности всех шести атомов водорода в молекуле бензола получил его галоген-, нитро-, </a:t>
            </a:r>
            <a:r>
              <a:rPr lang="ru-RU" sz="2000" dirty="0" err="1" smtClean="0"/>
              <a:t>амино</a:t>
            </a:r>
            <a:r>
              <a:rPr lang="ru-RU" sz="2000" dirty="0" smtClean="0"/>
              <a:t>-, и </a:t>
            </a:r>
            <a:r>
              <a:rPr lang="ru-RU" sz="2000" dirty="0" err="1" smtClean="0"/>
              <a:t>карбоксипроизводные</a:t>
            </a:r>
            <a:r>
              <a:rPr lang="ru-RU" sz="2000" dirty="0" smtClean="0"/>
              <a:t>. Открыл перегруппировку </a:t>
            </a:r>
            <a:r>
              <a:rPr lang="ru-RU" sz="2000" dirty="0" err="1" smtClean="0"/>
              <a:t>диазоамино</a:t>
            </a:r>
            <a:r>
              <a:rPr lang="ru-RU" sz="2000" dirty="0" smtClean="0"/>
              <a:t>- в </a:t>
            </a:r>
            <a:r>
              <a:rPr lang="ru-RU" sz="2000" dirty="0" err="1" smtClean="0"/>
              <a:t>азоаминобензол</a:t>
            </a:r>
            <a:r>
              <a:rPr lang="ru-RU" sz="2000" dirty="0" smtClean="0"/>
              <a:t>, синтезировал </a:t>
            </a:r>
            <a:r>
              <a:rPr lang="ru-RU" sz="2000" dirty="0" err="1" smtClean="0"/>
              <a:t>трифенилметан</a:t>
            </a:r>
            <a:r>
              <a:rPr lang="ru-RU" sz="2000" dirty="0" smtClean="0"/>
              <a:t> и </a:t>
            </a:r>
            <a:r>
              <a:rPr lang="ru-RU" sz="2000" dirty="0" err="1" smtClean="0"/>
              <a:t>антрахинол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Picture 8" descr="p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530350"/>
            <a:ext cx="3887788" cy="53276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57166"/>
            <a:ext cx="4929222" cy="3005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286124"/>
            <a:ext cx="4929222" cy="3267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Углеводороды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18859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7786710" y="4429132"/>
            <a:ext cx="900090" cy="18802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500174"/>
            <a:ext cx="143827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1500174"/>
            <a:ext cx="1438275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48808" y="1498357"/>
            <a:ext cx="1714500" cy="2365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6143636" y="1214422"/>
            <a:ext cx="1714124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Непредельные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7422" y="928670"/>
            <a:ext cx="22860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Прямая со стрелкой 15"/>
          <p:cNvCxnSpPr/>
          <p:nvPr/>
        </p:nvCxnSpPr>
        <p:spPr>
          <a:xfrm rot="10800000" flipV="1">
            <a:off x="1500166" y="642918"/>
            <a:ext cx="1357322" cy="50006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215074" y="857232"/>
            <a:ext cx="1200152" cy="41433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3428992" y="785794"/>
            <a:ext cx="571504" cy="57150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892943" y="1821645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2750331" y="1821645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 flipV="1">
            <a:off x="5429256" y="1500174"/>
            <a:ext cx="785818" cy="42862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6572264" y="1785926"/>
            <a:ext cx="428628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H="1">
            <a:off x="7786710" y="1500174"/>
            <a:ext cx="428628" cy="42862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857224" y="2857496"/>
            <a:ext cx="428628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2714612" y="2857496"/>
            <a:ext cx="428628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4929190" y="2714620"/>
            <a:ext cx="428628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6465107" y="2750339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7750991" y="2750339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</TotalTime>
  <Words>341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Апекс</vt:lpstr>
      <vt:lpstr>Точечный рисунок</vt:lpstr>
      <vt:lpstr>Задача </vt:lpstr>
      <vt:lpstr>Задача </vt:lpstr>
      <vt:lpstr>Углеводороды </vt:lpstr>
      <vt:lpstr>Майкл Фарадей (1791 - 1867)</vt:lpstr>
      <vt:lpstr>Фридрих Август Кекуле 1829 - 1896</vt:lpstr>
      <vt:lpstr>Слайд 6</vt:lpstr>
      <vt:lpstr>Углеводороды </vt:lpstr>
    </vt:vector>
  </TitlesOfParts>
  <Company>mshome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MORFEI</dc:creator>
  <cp:lastModifiedBy>MORFEI</cp:lastModifiedBy>
  <cp:revision>10</cp:revision>
  <dcterms:created xsi:type="dcterms:W3CDTF">2010-05-20T03:52:18Z</dcterms:created>
  <dcterms:modified xsi:type="dcterms:W3CDTF">2010-05-20T11:45:50Z</dcterms:modified>
</cp:coreProperties>
</file>