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0003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Тема урока: Издержки фирм и их влияние на себестоимость продукции в условиях рыночной экономики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105400"/>
            <a:ext cx="7072362" cy="1752600"/>
          </a:xfrm>
        </p:spPr>
        <p:txBody>
          <a:bodyPr/>
          <a:lstStyle/>
          <a:p>
            <a:r>
              <a:rPr lang="ru-RU" dirty="0" smtClean="0"/>
              <a:t>учитель экономики: Андронова О.В., учитель информатики: Демченко Т.Ю.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Продолжи фразу…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229600" cy="4525963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сегодня я узнал…</a:t>
            </a:r>
          </a:p>
          <a:p>
            <a:r>
              <a:rPr lang="ru-RU" sz="2000" dirty="0" smtClean="0"/>
              <a:t>было интересно…</a:t>
            </a:r>
          </a:p>
          <a:p>
            <a:r>
              <a:rPr lang="ru-RU" sz="2000" dirty="0" smtClean="0"/>
              <a:t>было трудно…</a:t>
            </a:r>
          </a:p>
          <a:p>
            <a:r>
              <a:rPr lang="ru-RU" sz="2000" dirty="0" smtClean="0"/>
              <a:t>я выполнял задания…</a:t>
            </a:r>
          </a:p>
          <a:p>
            <a:r>
              <a:rPr lang="ru-RU" sz="2000" dirty="0" smtClean="0"/>
              <a:t>я понял, что…</a:t>
            </a:r>
          </a:p>
          <a:p>
            <a:r>
              <a:rPr lang="ru-RU" sz="2000" dirty="0" smtClean="0"/>
              <a:t>теперь я могу…</a:t>
            </a:r>
          </a:p>
          <a:p>
            <a:r>
              <a:rPr lang="ru-RU" sz="2000" dirty="0" smtClean="0"/>
              <a:t>я почувствовал, что…</a:t>
            </a:r>
          </a:p>
          <a:p>
            <a:r>
              <a:rPr lang="ru-RU" sz="2000" dirty="0" smtClean="0"/>
              <a:t>я приобрел…</a:t>
            </a:r>
          </a:p>
          <a:p>
            <a:r>
              <a:rPr lang="ru-RU" sz="2000" dirty="0" smtClean="0"/>
              <a:t>я научился…</a:t>
            </a:r>
          </a:p>
          <a:p>
            <a:r>
              <a:rPr lang="ru-RU" sz="2000" dirty="0" smtClean="0"/>
              <a:t>у меня получилось …</a:t>
            </a:r>
          </a:p>
          <a:p>
            <a:r>
              <a:rPr lang="ru-RU" sz="2000" dirty="0" smtClean="0"/>
              <a:t>я смог…</a:t>
            </a:r>
          </a:p>
          <a:p>
            <a:r>
              <a:rPr lang="ru-RU" sz="2000" dirty="0" smtClean="0"/>
              <a:t>я попробую…</a:t>
            </a:r>
          </a:p>
          <a:p>
            <a:r>
              <a:rPr lang="ru-RU" sz="2000" dirty="0" smtClean="0"/>
              <a:t>меня удивило…</a:t>
            </a:r>
          </a:p>
          <a:p>
            <a:r>
              <a:rPr lang="ru-RU" sz="2000" dirty="0" smtClean="0"/>
              <a:t>урок дал мне для жизни…</a:t>
            </a:r>
          </a:p>
          <a:p>
            <a:r>
              <a:rPr lang="ru-RU" sz="2000" dirty="0" smtClean="0"/>
              <a:t>мне захотелось…</a:t>
            </a:r>
          </a:p>
          <a:p>
            <a:endParaRPr lang="ru-RU" sz="20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Цель урока: повторение и практическое применение знаний по издержкам производства и себестоимости продукции, моделирование в трехмерном пространстве.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Повторение: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Что такое модель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Что такое моделирование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Что такое формализация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Приведите примеры программных средств для работы с компьютерными моделями.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К каким моделям, изученным вами, можно отнести:</a:t>
            </a:r>
          </a:p>
          <a:p>
            <a:pPr marL="514350" lvl="0" indent="26988">
              <a:buFont typeface="Wingdings" pitchFamily="2" charset="2"/>
              <a:buChar char="ü"/>
            </a:pPr>
            <a:r>
              <a:rPr lang="ru-RU" dirty="0" smtClean="0"/>
              <a:t>рисунок, выполненный на компьютере </a:t>
            </a:r>
          </a:p>
          <a:p>
            <a:pPr marL="514350" lvl="0" indent="26988">
              <a:buFont typeface="Wingdings" pitchFamily="2" charset="2"/>
              <a:buChar char="ü"/>
            </a:pPr>
            <a:r>
              <a:rPr lang="ru-RU" dirty="0" smtClean="0"/>
              <a:t>киноафишу </a:t>
            </a:r>
          </a:p>
          <a:p>
            <a:pPr marL="514350" lvl="0" indent="26988">
              <a:buFont typeface="Wingdings" pitchFamily="2" charset="2"/>
              <a:buChar char="ü"/>
            </a:pPr>
            <a:r>
              <a:rPr lang="ru-RU" dirty="0" smtClean="0"/>
              <a:t>анатомический муляж </a:t>
            </a:r>
          </a:p>
          <a:p>
            <a:pPr marL="514350" lvl="0" indent="26988">
              <a:buFont typeface="Wingdings" pitchFamily="2" charset="2"/>
              <a:buChar char="ü"/>
            </a:pPr>
            <a:r>
              <a:rPr lang="ru-RU" dirty="0" smtClean="0"/>
              <a:t>расписание уроков 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Построение трехмерных моделей в среде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SketchUp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</a:t>
            </a:r>
            <a:b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8229600" cy="452596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Выбрать инструмент</a:t>
            </a:r>
            <a:r>
              <a:rPr lang="ru-RU" b="1" dirty="0" smtClean="0"/>
              <a:t> Прямоугольник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Начертить произвольный прямоугольник на плоскости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6471" t="4902" r="90294" b="90980"/>
          <a:stretch>
            <a:fillRect/>
          </a:stretch>
        </p:blipFill>
        <p:spPr bwMode="auto">
          <a:xfrm>
            <a:off x="7215206" y="1571612"/>
            <a:ext cx="9286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r="17059" b="19020"/>
          <a:stretch>
            <a:fillRect/>
          </a:stretch>
        </p:blipFill>
        <p:spPr bwMode="auto">
          <a:xfrm>
            <a:off x="3214678" y="2928934"/>
            <a:ext cx="500066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 startAt="3"/>
            </a:pPr>
            <a:r>
              <a:rPr lang="ru-RU" dirty="0" smtClean="0"/>
              <a:t>С помощью инструмента           можно переместить объект      </a:t>
            </a:r>
          </a:p>
          <a:p>
            <a:pPr marL="514350" lvl="0" indent="-514350">
              <a:buFont typeface="+mj-lt"/>
              <a:buAutoNum type="arabicPeriod" startAt="3"/>
            </a:pPr>
            <a:r>
              <a:rPr lang="ru-RU" dirty="0" smtClean="0"/>
              <a:t>С помощью инструмента </a:t>
            </a:r>
            <a:r>
              <a:rPr lang="ru-RU" b="1" dirty="0" smtClean="0"/>
              <a:t>Тяни/Толкай</a:t>
            </a:r>
            <a:r>
              <a:rPr lang="ru-RU" dirty="0" smtClean="0"/>
              <a:t>  придайте объем объекту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29265" t="5686" r="67794" b="90785"/>
          <a:stretch>
            <a:fillRect/>
          </a:stretch>
        </p:blipFill>
        <p:spPr bwMode="auto">
          <a:xfrm>
            <a:off x="5572132" y="1643050"/>
            <a:ext cx="6429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26765" t="5490" r="70441" b="91177"/>
          <a:stretch>
            <a:fillRect/>
          </a:stretch>
        </p:blipFill>
        <p:spPr bwMode="auto">
          <a:xfrm>
            <a:off x="7715272" y="2714620"/>
            <a:ext cx="7143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Построение трехмерных моделей в среде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SketchUp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</a:t>
            </a:r>
            <a:b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3906" t="32986" r="8854" b="16667"/>
          <a:stretch>
            <a:fillRect/>
          </a:stretch>
        </p:blipFill>
        <p:spPr bwMode="auto">
          <a:xfrm>
            <a:off x="1214414" y="3857628"/>
            <a:ext cx="6436792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8229600" cy="5143536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5"/>
            </a:pPr>
            <a:r>
              <a:rPr lang="ru-RU" dirty="0" smtClean="0"/>
              <a:t>Откройте инструмент </a:t>
            </a:r>
            <a:r>
              <a:rPr lang="ru-RU" b="1" dirty="0" smtClean="0"/>
              <a:t>Заливка </a:t>
            </a:r>
            <a:r>
              <a:rPr lang="ru-RU" dirty="0" smtClean="0"/>
              <a:t>и выберите материал фундамента (древесина, кирпич, плитка и т.д.)</a:t>
            </a:r>
          </a:p>
          <a:p>
            <a:pPr marL="514350" lvl="0" indent="-514350">
              <a:buFont typeface="+mj-lt"/>
              <a:buAutoNum type="arabicPeriod" startAt="5"/>
            </a:pPr>
            <a:endParaRPr lang="ru-RU" dirty="0" smtClean="0"/>
          </a:p>
          <a:p>
            <a:pPr marL="514350" lvl="0" indent="-514350">
              <a:buFont typeface="+mj-lt"/>
              <a:buAutoNum type="arabicPeriod" startAt="5"/>
            </a:pPr>
            <a:endParaRPr lang="ru-RU" dirty="0" smtClean="0"/>
          </a:p>
          <a:p>
            <a:pPr marL="514350" lvl="0" indent="-514350">
              <a:buFont typeface="+mj-lt"/>
              <a:buAutoNum type="arabicPeriod" startAt="5"/>
            </a:pPr>
            <a:endParaRPr lang="ru-RU" dirty="0" smtClean="0"/>
          </a:p>
          <a:p>
            <a:pPr marL="514350" lvl="0" indent="-514350">
              <a:buFont typeface="+mj-lt"/>
              <a:buAutoNum type="arabicPeriod" startAt="5"/>
            </a:pPr>
            <a:endParaRPr lang="ru-RU" dirty="0" smtClean="0"/>
          </a:p>
          <a:p>
            <a:pPr marL="514350" lvl="0" indent="-514350">
              <a:buFont typeface="+mj-lt"/>
              <a:buAutoNum type="arabicPeriod" startAt="5"/>
            </a:pPr>
            <a:r>
              <a:rPr lang="ru-RU" dirty="0" smtClean="0"/>
              <a:t>Измерьте  площадь фундамента  инструментом рулетка                   </a:t>
            </a:r>
          </a:p>
          <a:p>
            <a:pPr marL="514350" indent="-514350">
              <a:buFont typeface="+mj-lt"/>
              <a:buAutoNum type="arabicPeriod" startAt="5"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Построение трехмерных моделей в среде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SketchUp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</a:t>
            </a:r>
            <a:b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2353" t="4902" r="73382" b="45686"/>
          <a:stretch>
            <a:fillRect/>
          </a:stretch>
        </p:blipFill>
        <p:spPr bwMode="auto">
          <a:xfrm>
            <a:off x="2928926" y="2643182"/>
            <a:ext cx="178595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 l="20736" t="5490" r="76176" b="90196"/>
          <a:stretch>
            <a:fillRect/>
          </a:stretch>
        </p:blipFill>
        <p:spPr bwMode="auto">
          <a:xfrm>
            <a:off x="4572000" y="6072206"/>
            <a:ext cx="6429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Расчеты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229600" cy="45259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Подсчитайте объем работ: 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Подсчитайте количество материалов, которые понадобятся для фундамента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Возьмите затраты на продукцию по </a:t>
            </a:r>
            <a:r>
              <a:rPr lang="ru-RU" dirty="0" err="1" smtClean="0"/>
              <a:t>прайс</a:t>
            </a:r>
            <a:r>
              <a:rPr lang="ru-RU" dirty="0" smtClean="0"/>
              <a:t> –листу: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 Определите постоянные затраты –они неизменны и пусть составляют  5000 руб. (электричество, аренда техники и т.д.)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1500174"/>
            <a:ext cx="1857388" cy="430370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3571876"/>
            <a:ext cx="1804749" cy="428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501090" cy="4525963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 startAt="5"/>
            </a:pPr>
            <a:r>
              <a:rPr lang="ru-RU" dirty="0" smtClean="0"/>
              <a:t>Условно возьмите, что фундамент сооружают 2 человека за 3 рабочих дня, работая по 8 часов. Ставка заработной платы  равна 100  </a:t>
            </a:r>
            <a:r>
              <a:rPr lang="ru-RU" dirty="0" err="1" smtClean="0"/>
              <a:t>руб</a:t>
            </a:r>
            <a:r>
              <a:rPr lang="ru-RU" dirty="0" smtClean="0"/>
              <a:t>/час. Суммируйте заработную плату работников к переменным затратам: </a:t>
            </a:r>
          </a:p>
          <a:p>
            <a:pPr marL="514350" lvl="0" indent="-514350">
              <a:buFont typeface="+mj-lt"/>
              <a:buAutoNum type="arabicPeriod" startAt="5"/>
            </a:pPr>
            <a:r>
              <a:rPr lang="ru-RU" dirty="0" smtClean="0"/>
              <a:t>Узнайте общие затраты на постройку фундамента веранды по формуле:</a:t>
            </a:r>
          </a:p>
          <a:p>
            <a:pPr marL="514350" lvl="0" indent="-514350">
              <a:buNone/>
            </a:pPr>
            <a:r>
              <a:rPr lang="ru-RU" dirty="0" smtClean="0"/>
              <a:t> </a:t>
            </a:r>
          </a:p>
          <a:p>
            <a:pPr marL="514350" lvl="0" indent="-514350">
              <a:buNone/>
            </a:pPr>
            <a:r>
              <a:rPr lang="ru-RU" dirty="0" smtClean="0"/>
              <a:t>7. Зная площадь фундамента, определите себестоимость : </a:t>
            </a:r>
          </a:p>
          <a:p>
            <a:pPr marL="514350" indent="-514350">
              <a:buNone/>
            </a:pPr>
            <a:endParaRPr lang="ru-RU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3214686"/>
            <a:ext cx="2481531" cy="428628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Расчеты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4572008"/>
            <a:ext cx="2838721" cy="357190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5572140"/>
            <a:ext cx="2030343" cy="428628"/>
          </a:xfrm>
          <a:prstGeom prst="rect">
            <a:avLst/>
          </a:prstGeom>
          <a:noFill/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5572140"/>
            <a:ext cx="571504" cy="361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8358214" cy="45259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8"/>
            </a:pPr>
            <a:r>
              <a:rPr lang="ru-RU" dirty="0" smtClean="0"/>
              <a:t>Сравните полученные результаты друг с другом внесите все результаты в таблицу</a:t>
            </a:r>
          </a:p>
          <a:p>
            <a:pPr marL="514350" lvl="0" indent="-514350">
              <a:buFont typeface="+mj-lt"/>
              <a:buAutoNum type="arabicPeriod" startAt="8"/>
            </a:pPr>
            <a:endParaRPr lang="ru-RU" dirty="0" smtClean="0"/>
          </a:p>
          <a:p>
            <a:pPr marL="514350" lvl="0" indent="-514350">
              <a:buFont typeface="+mj-lt"/>
              <a:buAutoNum type="arabicPeriod" startAt="8"/>
            </a:pPr>
            <a:endParaRPr lang="ru-RU" dirty="0" smtClean="0"/>
          </a:p>
          <a:p>
            <a:pPr marL="514350" lvl="0" indent="-514350">
              <a:buFont typeface="+mj-lt"/>
              <a:buAutoNum type="arabicPeriod" startAt="8"/>
            </a:pPr>
            <a:endParaRPr lang="ru-RU" dirty="0" smtClean="0"/>
          </a:p>
          <a:p>
            <a:pPr marL="514350" lvl="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9. Сделайте вывод: из какого материала себестоимость        будет выше и почему.</a:t>
            </a:r>
          </a:p>
          <a:p>
            <a:pPr marL="514350" indent="-514350">
              <a:buFont typeface="+mj-lt"/>
              <a:buAutoNum type="arabicPeriod" startAt="8"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Расчеты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6" y="2643182"/>
          <a:ext cx="8215369" cy="2143140"/>
        </p:xfrm>
        <a:graphic>
          <a:graphicData uri="http://schemas.openxmlformats.org/drawingml/2006/table">
            <a:tbl>
              <a:tblPr/>
              <a:tblGrid>
                <a:gridCol w="1500196"/>
                <a:gridCol w="1357322"/>
                <a:gridCol w="1249773"/>
                <a:gridCol w="1369097"/>
                <a:gridCol w="1369097"/>
                <a:gridCol w="1369884"/>
              </a:tblGrid>
              <a:tr h="1714512"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250190" algn="l"/>
                        </a:tabLst>
                      </a:pPr>
                      <a:r>
                        <a:rPr lang="ru-RU" sz="2400" spc="-90" dirty="0">
                          <a:latin typeface="Times New Roman"/>
                          <a:ea typeface="Times New Roman"/>
                        </a:rPr>
                        <a:t>Размеры фундамента веранды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250190" algn="l"/>
                        </a:tabLst>
                      </a:pPr>
                      <a:r>
                        <a:rPr lang="ru-RU" sz="2400" spc="-90">
                          <a:latin typeface="Times New Roman"/>
                          <a:ea typeface="Times New Roman"/>
                        </a:rPr>
                        <a:t>Вид материала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250190" algn="l"/>
                        </a:tabLst>
                      </a:pPr>
                      <a:r>
                        <a:rPr lang="ru-RU" sz="2400" spc="-90">
                          <a:latin typeface="Times New Roman"/>
                          <a:ea typeface="Times New Roman"/>
                        </a:rPr>
                        <a:t>Объем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250190" algn="l"/>
                        </a:tabLst>
                      </a:pPr>
                      <a:r>
                        <a:rPr lang="en-US" sz="2400" spc="-90">
                          <a:latin typeface="Times New Roman"/>
                          <a:ea typeface="Times New Roman"/>
                        </a:rPr>
                        <a:t>FC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250190" algn="l"/>
                        </a:tabLst>
                      </a:pPr>
                      <a:r>
                        <a:rPr lang="en-US" sz="2400" spc="-90">
                          <a:latin typeface="Times New Roman"/>
                          <a:ea typeface="Times New Roman"/>
                        </a:rPr>
                        <a:t>VC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250190" algn="l"/>
                        </a:tabLst>
                      </a:pPr>
                      <a:r>
                        <a:rPr lang="en-US" sz="2400" spc="-90">
                          <a:latin typeface="Times New Roman"/>
                          <a:ea typeface="Times New Roman"/>
                        </a:rPr>
                        <a:t>TC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250190" algn="l"/>
                        </a:tabLst>
                      </a:pPr>
                      <a:endParaRPr lang="ru-RU" sz="2400" spc="-90">
                        <a:latin typeface="Times New Roman"/>
                        <a:ea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250190" algn="l"/>
                        </a:tabLst>
                      </a:pPr>
                      <a:endParaRPr lang="ru-RU" sz="2400" spc="-90">
                        <a:latin typeface="Times New Roman"/>
                        <a:ea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250190" algn="l"/>
                        </a:tabLst>
                      </a:pPr>
                      <a:endParaRPr lang="ru-RU" sz="2400" spc="-90" dirty="0">
                        <a:latin typeface="Times New Roman"/>
                        <a:ea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250190" algn="l"/>
                        </a:tabLst>
                      </a:pPr>
                      <a:endParaRPr lang="ru-RU" sz="2400" spc="-90">
                        <a:latin typeface="Times New Roman"/>
                        <a:ea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250190" algn="l"/>
                        </a:tabLst>
                      </a:pPr>
                      <a:endParaRPr lang="ru-RU" sz="2400" spc="-90">
                        <a:latin typeface="Times New Roman"/>
                        <a:ea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250190" algn="l"/>
                        </a:tabLst>
                      </a:pPr>
                      <a:endParaRPr lang="ru-RU" sz="2400" spc="-90" dirty="0">
                        <a:latin typeface="Times New Roman"/>
                        <a:ea typeface="Times New Roman"/>
                      </a:endParaRPr>
                    </a:p>
                  </a:txBody>
                  <a:tcPr marL="63165" marR="63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5572140"/>
            <a:ext cx="642942" cy="407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345</Words>
  <PresentationFormat>Экран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Тема урока: Издержки фирм и их влияние на себестоимость продукции в условиях рыночной экономики </vt:lpstr>
      <vt:lpstr>Слайд 2</vt:lpstr>
      <vt:lpstr>Повторение:</vt:lpstr>
      <vt:lpstr>Построение трехмерных моделей в среде Google SketchUp 7 </vt:lpstr>
      <vt:lpstr>Построение трехмерных моделей в среде Google SketchUp 7 </vt:lpstr>
      <vt:lpstr>Построение трехмерных моделей в среде Google SketchUp 7 </vt:lpstr>
      <vt:lpstr>Расчеты </vt:lpstr>
      <vt:lpstr>Расчеты </vt:lpstr>
      <vt:lpstr>Расчеты </vt:lpstr>
      <vt:lpstr>Продолжи фразу…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Издержки фирм и их влияние на себестоимость продукции в условиях рыночной экономики </dc:title>
  <cp:lastModifiedBy>Admin</cp:lastModifiedBy>
  <cp:revision>9</cp:revision>
  <dcterms:modified xsi:type="dcterms:W3CDTF">2010-12-26T11:40:14Z</dcterms:modified>
</cp:coreProperties>
</file>