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2.jpeg"/><Relationship Id="rId7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44;&#1086;&#1082;&#1083;&#1072;&#1076;%20&#1056;&#1072;&#1076;&#1091;&#1075;&#1072;%20&#1095;&#1072;&#1103;..docx" TargetMode="External"/><Relationship Id="rId5" Type="http://schemas.openxmlformats.org/officeDocument/2006/relationships/hyperlink" Target="&#1058;&#1088;&#1072;&#1076;&#1080;&#1094;&#1080;&#1080;%20&#1095;&#1072;&#1077;&#1087;&#1080;&#1090;&#1080;&#1103;%20&#1091;%20&#1088;&#1072;&#1079;&#1085;&#1099;&#1093;%20&#1085;&#1072;&#1088;&#1086;&#1076;&#1086;&#1074;%20&#1084;&#1080;&#1088;&#1072;.pptx" TargetMode="External"/><Relationship Id="rId4" Type="http://schemas.openxmlformats.org/officeDocument/2006/relationships/hyperlink" Target="&#1044;&#1086;&#1083;&#1075;&#1080;&#1081;%20&#1087;&#1091;&#1090;&#1100;%20&#1095;&#1072;&#1103;%20&#1074;%20&#1056;&#1086;&#1089;&#1089;&#1080;&#1102;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&#1095;&#1072;&#1081;%20&#1087;&#1100;&#1077;&#1096;&#1100;%20-%20&#1079;&#1076;&#1086;&#1088;&#1086;&#1074;&#1100;&#1077;%20&#1073;&#1077;&#1088;&#1077;&#1078;&#1077;&#1096;&#1100;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2051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1428728" y="2000240"/>
            <a:ext cx="58932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Проект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«Чайная гостиная»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478632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Участники проекта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: учащиеся 2 Б класса МОУ ПСОШ «НОК»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Руководитель проекта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: Кравченко Галина Алексеевна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2" descr="C:\Documents and Settings\Owner\Рабочий стол\эмблема но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285728"/>
            <a:ext cx="1666859" cy="12501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0" y="-24"/>
              <a:ext cx="9144000" cy="6858024"/>
              <a:chOff x="0" y="-24"/>
              <a:chExt cx="9144000" cy="6858024"/>
            </a:xfrm>
          </p:grpSpPr>
          <p:pic>
            <p:nvPicPr>
              <p:cNvPr id="3" name="Picture 3" descr="E:\Mmedia\Фон\17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-24"/>
                <a:ext cx="9144000" cy="6858024"/>
              </a:xfrm>
              <a:prstGeom prst="rect">
                <a:avLst/>
              </a:prstGeom>
              <a:noFill/>
            </p:spPr>
          </p:pic>
          <p:pic>
            <p:nvPicPr>
              <p:cNvPr id="4" name="Picture 2" descr="C:\Documents and Settings\Owner\Мои документы\фоны\Копия smile58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4282" y="214290"/>
                <a:ext cx="8715436" cy="6357982"/>
              </a:xfrm>
              <a:prstGeom prst="rect">
                <a:avLst/>
              </a:prstGeom>
              <a:noFill/>
            </p:spPr>
          </p:pic>
        </p:grpSp>
        <p:sp>
          <p:nvSpPr>
            <p:cNvPr id="6" name="Прямоугольник 5"/>
            <p:cNvSpPr/>
            <p:nvPr/>
          </p:nvSpPr>
          <p:spPr>
            <a:xfrm>
              <a:off x="2143108" y="428604"/>
              <a:ext cx="4643470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Содержание.</a:t>
              </a:r>
              <a:endParaRPr lang="ru-RU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571472" y="1928802"/>
              <a:ext cx="3000396" cy="571504"/>
            </a:xfrm>
            <a:prstGeom prst="homePlate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ятиугольник 7"/>
            <p:cNvSpPr/>
            <p:nvPr/>
          </p:nvSpPr>
          <p:spPr>
            <a:xfrm>
              <a:off x="571472" y="2714620"/>
              <a:ext cx="3000396" cy="571504"/>
            </a:xfrm>
            <a:prstGeom prst="homePlate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ятиугольник 8"/>
            <p:cNvSpPr/>
            <p:nvPr/>
          </p:nvSpPr>
          <p:spPr>
            <a:xfrm>
              <a:off x="571472" y="3429000"/>
              <a:ext cx="3000396" cy="571504"/>
            </a:xfrm>
            <a:prstGeom prst="homePlate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ятиугольник 9"/>
            <p:cNvSpPr/>
            <p:nvPr/>
          </p:nvSpPr>
          <p:spPr>
            <a:xfrm>
              <a:off x="571472" y="4214818"/>
              <a:ext cx="3000396" cy="571504"/>
            </a:xfrm>
            <a:prstGeom prst="homePlate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910" y="2000240"/>
              <a:ext cx="2643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hlinkClick r:id="rId5" action="ppaction://hlinksldjump"/>
                </a:rPr>
                <a:t>О проекте</a:t>
              </a:r>
              <a:endParaRPr lang="ru-RU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4348" y="2786058"/>
              <a:ext cx="2500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hlinkClick r:id="rId6" action="ppaction://hlinksldjump"/>
                </a:rPr>
                <a:t>Учителю</a:t>
              </a:r>
              <a:endParaRPr lang="ru-RU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4348" y="3500438"/>
              <a:ext cx="2571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hlinkClick r:id="rId7" action="ppaction://hlinksldjump"/>
                </a:rPr>
                <a:t>Учащимся</a:t>
              </a:r>
              <a:endParaRPr lang="ru-RU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4348" y="4286256"/>
              <a:ext cx="2500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hlinkClick r:id="rId8" action="ppaction://hlinksldjump"/>
                </a:rPr>
                <a:t>Выводы</a:t>
              </a:r>
              <a:endParaRPr lang="ru-RU" sz="2400" b="1" dirty="0"/>
            </a:p>
          </p:txBody>
        </p:sp>
        <p:sp>
          <p:nvSpPr>
            <p:cNvPr id="15" name="Пятиугольник 14"/>
            <p:cNvSpPr/>
            <p:nvPr/>
          </p:nvSpPr>
          <p:spPr>
            <a:xfrm>
              <a:off x="571472" y="5000636"/>
              <a:ext cx="3000396" cy="571504"/>
            </a:xfrm>
            <a:prstGeom prst="homePlate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5786" y="5072074"/>
              <a:ext cx="2286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Ресурсы</a:t>
              </a: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2643174" y="428604"/>
            <a:ext cx="3411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проекте.</a:t>
            </a:r>
            <a:endParaRPr lang="ru-RU" sz="5400" b="1" cap="none" spc="0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643050"/>
            <a:ext cx="70009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008000"/>
                </a:solidFill>
              </a:rPr>
              <a:t>Тема проекта</a:t>
            </a:r>
            <a:r>
              <a:rPr lang="ru-RU" dirty="0" smtClean="0">
                <a:solidFill>
                  <a:srgbClr val="008000"/>
                </a:solidFill>
              </a:rPr>
              <a:t>:</a:t>
            </a:r>
            <a:r>
              <a:rPr lang="ru-RU" dirty="0" smtClean="0"/>
              <a:t> Традиции чаепития на Руси  и в других странах.</a:t>
            </a:r>
          </a:p>
          <a:p>
            <a:endParaRPr lang="ru-RU" dirty="0" smtClean="0"/>
          </a:p>
          <a:p>
            <a:r>
              <a:rPr lang="ru-RU" sz="2000" b="1" u="sng" dirty="0" smtClean="0">
                <a:solidFill>
                  <a:srgbClr val="008000"/>
                </a:solidFill>
              </a:rPr>
              <a:t>Цель</a:t>
            </a:r>
            <a:r>
              <a:rPr lang="ru-RU" sz="2000" b="1" dirty="0" smtClean="0">
                <a:solidFill>
                  <a:srgbClr val="008000"/>
                </a:solidFill>
              </a:rPr>
              <a:t>:</a:t>
            </a:r>
            <a:r>
              <a:rPr lang="ru-RU" sz="2000" dirty="0" smtClean="0"/>
              <a:t>                 </a:t>
            </a:r>
            <a:r>
              <a:rPr lang="ru-RU" dirty="0" smtClean="0"/>
              <a:t>Воспитание патриотизма учащихся через познание                    	           традиций русского чаепития.</a:t>
            </a:r>
          </a:p>
          <a:p>
            <a:r>
              <a:rPr lang="ru-RU" sz="2000" b="1" u="sng" dirty="0" smtClean="0">
                <a:solidFill>
                  <a:srgbClr val="008000"/>
                </a:solidFill>
              </a:rPr>
              <a:t>Задач</a:t>
            </a:r>
            <a:r>
              <a:rPr lang="ru-RU" b="1" u="sng" dirty="0" smtClean="0">
                <a:solidFill>
                  <a:srgbClr val="008000"/>
                </a:solidFill>
              </a:rPr>
              <a:t>и</a:t>
            </a:r>
            <a:r>
              <a:rPr lang="ru-RU" b="1" dirty="0" smtClean="0">
                <a:solidFill>
                  <a:srgbClr val="008000"/>
                </a:solidFill>
              </a:rPr>
              <a:t>:</a:t>
            </a:r>
            <a:r>
              <a:rPr lang="ru-RU" b="1" dirty="0" smtClean="0"/>
              <a:t>               </a:t>
            </a:r>
            <a:r>
              <a:rPr lang="ru-RU" dirty="0" smtClean="0"/>
              <a:t>-ознакомление учащихся с историей происхождения 	              чая;</a:t>
            </a:r>
          </a:p>
          <a:p>
            <a:r>
              <a:rPr lang="ru-RU" dirty="0" smtClean="0"/>
              <a:t>	            -формирование знаний обычаев и  народных 	      	             традиций через этнографическую направленность 	             чаепития разных народов мира;</a:t>
            </a:r>
          </a:p>
          <a:p>
            <a:r>
              <a:rPr lang="ru-RU" dirty="0" smtClean="0"/>
              <a:t>	             -привитие потребности в здоровом образе жизни, 	              правильном питании;</a:t>
            </a:r>
          </a:p>
          <a:p>
            <a:r>
              <a:rPr lang="ru-RU" dirty="0" smtClean="0"/>
              <a:t>	             - формирование культуры чаепития и 		                	              гостеприимства.</a:t>
            </a:r>
          </a:p>
          <a:p>
            <a:endParaRPr lang="ru-RU" dirty="0" smtClean="0"/>
          </a:p>
          <a:p>
            <a:r>
              <a:rPr lang="ru-RU" sz="2400" b="1" u="sng" dirty="0" smtClean="0">
                <a:solidFill>
                  <a:srgbClr val="008000"/>
                </a:solidFill>
              </a:rPr>
              <a:t>Основополагающий вопрос</a:t>
            </a:r>
            <a:r>
              <a:rPr lang="ru-RU" sz="2400" b="1" dirty="0" smtClean="0">
                <a:solidFill>
                  <a:srgbClr val="008000"/>
                </a:solidFill>
              </a:rPr>
              <a:t>: </a:t>
            </a:r>
          </a:p>
          <a:p>
            <a:r>
              <a:rPr lang="ru-RU" sz="2400" b="1" i="1" dirty="0" smtClean="0">
                <a:solidFill>
                  <a:srgbClr val="008000"/>
                </a:solidFill>
              </a:rPr>
              <a:t>Каковы традиции чаепития на Руси?</a:t>
            </a:r>
          </a:p>
          <a:p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8215338" y="6286520"/>
            <a:ext cx="35719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1357290" y="357166"/>
            <a:ext cx="5763116" cy="646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Этапы реализации проекта.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71546"/>
            <a:ext cx="75724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Подготовительный этап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(сентябрь-октябрь)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Определение темы проекта.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Формирование рабочих групп, распределение работы по группам.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Посещение центральной детской библиотеки и школьного музея.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/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2.Содержательный этап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(ноябрь – январь)</a:t>
            </a:r>
          </a:p>
          <a:p>
            <a:pPr marL="342900" indent="-34290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Исследовательская работа.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Что обозначает слово «чай»?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Как чай появился в России?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Какова история русского самовара?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Как готовят чайный напиток в России и в других странах?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Чем полезен чай?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Какие существуют традиции чаепития в разных странах?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Как правильно организовать чаепитие?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714348" y="428604"/>
            <a:ext cx="7286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Сбор информации, ее обработка и анализ полученных результатов.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Подготовка докладов на заданные темы.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Сбор упаковок из-под чая разных сортов. Выставка упаковок.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Изготовление чайной чашки в технике папье-маше.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Выставка получившихся изделий.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Поиск пословиц, поговорок, стихотворений о чае в художественной литературе.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. Завершающий этап.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Работа по созданию презентации.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Подготовка к участию в ученической конференции.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Подготовка к выступлению на творческом отчете.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Оформление выставочного стола в стиле русского чаепития.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Рефлексия.</a:t>
            </a:r>
          </a:p>
          <a:p>
            <a:endParaRPr lang="ru-RU" dirty="0"/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8429652" y="6143644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357158" y="948690"/>
            <a:ext cx="80724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1 группа  </a:t>
            </a:r>
            <a:r>
              <a:rPr lang="ru-RU" b="1" dirty="0" smtClean="0">
                <a:solidFill>
                  <a:srgbClr val="C00000"/>
                </a:solidFill>
              </a:rPr>
              <a:t>«Историки»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Задача:</a:t>
            </a:r>
            <a:r>
              <a:rPr lang="ru-RU" dirty="0" smtClean="0"/>
              <a:t>   </a:t>
            </a:r>
            <a:r>
              <a:rPr lang="ru-RU" dirty="0" smtClean="0">
                <a:solidFill>
                  <a:schemeClr val="tx2"/>
                </a:solidFill>
              </a:rPr>
              <a:t>найти информацию об истории происхождения чая; о том, как и где                      	выращивают чайное растение; как чай появился в России; об истории 	русского самовара.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Представить результаты </a:t>
            </a:r>
            <a:r>
              <a:rPr lang="ru-RU" dirty="0" smtClean="0">
                <a:solidFill>
                  <a:schemeClr val="tx2"/>
                </a:solidFill>
              </a:rPr>
              <a:t>в форме докладов и презентации «</a:t>
            </a:r>
            <a:r>
              <a:rPr lang="ru-RU" dirty="0" smtClean="0">
                <a:solidFill>
                  <a:schemeClr val="tx2"/>
                </a:solidFill>
                <a:hlinkClick r:id="rId4" action="ppaction://hlinkpres?slideindex=1&amp;slidetitle="/>
              </a:rPr>
              <a:t>Долгий путь чая в 	Россию».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2 группа  </a:t>
            </a:r>
            <a:r>
              <a:rPr lang="ru-RU" b="1" dirty="0" smtClean="0">
                <a:solidFill>
                  <a:srgbClr val="C00000"/>
                </a:solidFill>
              </a:rPr>
              <a:t>«Исследователи»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Задача:   </a:t>
            </a:r>
            <a:r>
              <a:rPr lang="ru-RU" dirty="0" smtClean="0">
                <a:solidFill>
                  <a:schemeClr val="tx2"/>
                </a:solidFill>
              </a:rPr>
              <a:t>провести  социологический опрос людей разновозрастных групп с 	целью выяснить, какой напиток из предложенных  они предпочитают; 	выяснить традиции чаепития в разных странах (Китай, Япония, 	Тибет, Англия ),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Представить результаты </a:t>
            </a:r>
            <a:r>
              <a:rPr lang="ru-RU" dirty="0" smtClean="0">
                <a:solidFill>
                  <a:schemeClr val="tx2"/>
                </a:solidFill>
              </a:rPr>
              <a:t>в виде диаграммы и презентации «</a:t>
            </a:r>
            <a:r>
              <a:rPr lang="ru-RU" dirty="0" smtClean="0">
                <a:solidFill>
                  <a:schemeClr val="tx2"/>
                </a:solidFill>
                <a:hlinkClick r:id="rId5" action="ppaction://hlinkpres?slideindex=1&amp;slidetitle="/>
              </a:rPr>
              <a:t>Традиции чаепития 	у разных народов мира»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3 группа  </a:t>
            </a:r>
            <a:r>
              <a:rPr lang="ru-RU" b="1" dirty="0" smtClean="0">
                <a:solidFill>
                  <a:srgbClr val="C00000"/>
                </a:solidFill>
              </a:rPr>
              <a:t>«Технологи»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Задача:</a:t>
            </a:r>
            <a:r>
              <a:rPr lang="ru-RU" dirty="0" smtClean="0">
                <a:solidFill>
                  <a:schemeClr val="tx2"/>
                </a:solidFill>
              </a:rPr>
              <a:t>   выяснить, какие существуют виды чая;  чем отличаются черный чай и 	зеленый; кто такой титестер;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Представить результаты </a:t>
            </a:r>
            <a:r>
              <a:rPr lang="ru-RU" dirty="0" smtClean="0">
                <a:solidFill>
                  <a:schemeClr val="tx2"/>
                </a:solidFill>
              </a:rPr>
              <a:t>в виде </a:t>
            </a:r>
            <a:r>
              <a:rPr lang="ru-RU" dirty="0" smtClean="0">
                <a:solidFill>
                  <a:schemeClr val="tx2"/>
                </a:solidFill>
                <a:hlinkClick r:id="rId6" action="ppaction://hlinkfile"/>
              </a:rPr>
              <a:t>доклада</a:t>
            </a:r>
            <a:r>
              <a:rPr lang="ru-RU" b="1" dirty="0" smtClean="0">
                <a:solidFill>
                  <a:schemeClr val="tx2"/>
                </a:solidFill>
                <a:hlinkClick r:id="rId6" action="ppaction://hlinkfile"/>
              </a:rPr>
              <a:t> </a:t>
            </a:r>
            <a:r>
              <a:rPr lang="ru-RU" dirty="0" smtClean="0">
                <a:solidFill>
                  <a:schemeClr val="tx2"/>
                </a:solidFill>
                <a:hlinkClick r:id="rId6" action="ppaction://hlinkfile"/>
              </a:rPr>
              <a:t>«Радуга чая».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85728"/>
            <a:ext cx="5809796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Организация работы в группах.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4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5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2" name="Прямоугольник 1"/>
          <p:cNvSpPr/>
          <p:nvPr/>
        </p:nvSpPr>
        <p:spPr>
          <a:xfrm>
            <a:off x="571472" y="50004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4 группа </a:t>
            </a:r>
            <a:r>
              <a:rPr lang="ru-RU" b="1" dirty="0" smtClean="0">
                <a:solidFill>
                  <a:srgbClr val="C00000"/>
                </a:solidFill>
              </a:rPr>
              <a:t>«Медики»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Задача:   </a:t>
            </a:r>
            <a:r>
              <a:rPr lang="ru-RU" dirty="0" smtClean="0">
                <a:solidFill>
                  <a:schemeClr val="tx2"/>
                </a:solidFill>
              </a:rPr>
              <a:t>узнать, есть ли в чае витамины; можно ли использовать чай как 	лекарство.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Представить результаты </a:t>
            </a:r>
            <a:r>
              <a:rPr lang="ru-RU" dirty="0" smtClean="0">
                <a:solidFill>
                  <a:schemeClr val="tx2"/>
                </a:solidFill>
              </a:rPr>
              <a:t>в виде презентации </a:t>
            </a:r>
            <a:r>
              <a:rPr lang="ru-RU" dirty="0" smtClean="0">
                <a:solidFill>
                  <a:schemeClr val="tx2"/>
                </a:solidFill>
                <a:hlinkClick r:id="rId4" action="ppaction://hlinkpres?slideindex=1&amp;slidetitle="/>
              </a:rPr>
              <a:t>«Чай пьешь – здоровье 	 	бережешь».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5 группа </a:t>
            </a:r>
            <a:r>
              <a:rPr lang="ru-RU" b="1" dirty="0" smtClean="0">
                <a:solidFill>
                  <a:srgbClr val="C00000"/>
                </a:solidFill>
              </a:rPr>
              <a:t>«Культурологи»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Задача:</a:t>
            </a:r>
            <a:r>
              <a:rPr lang="ru-RU" dirty="0" smtClean="0">
                <a:solidFill>
                  <a:schemeClr val="tx2"/>
                </a:solidFill>
              </a:rPr>
              <a:t> выяснить, как правильно сервировать стол для чаепития; какую 	функцию выполняет хозяйка; в чем особенности чаепития в 	России;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Представить результаты </a:t>
            </a:r>
            <a:r>
              <a:rPr lang="ru-RU" dirty="0" smtClean="0">
                <a:solidFill>
                  <a:schemeClr val="tx2"/>
                </a:solidFill>
              </a:rPr>
              <a:t>в виде оформленного стола в стиле русского 	чаепития.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Все учащиеся класса </a:t>
            </a:r>
            <a:r>
              <a:rPr lang="ru-RU" dirty="0" smtClean="0">
                <a:solidFill>
                  <a:schemeClr val="tx2"/>
                </a:solidFill>
              </a:rPr>
              <a:t>изготавливают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чайную чашку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	технике папье-маше; собирают упаковки от разных видов чая.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Управляющая кнопка: назад 5">
            <a:hlinkClick r:id="rId5" action="ppaction://hlinksldjump" highlightClick="1"/>
          </p:cNvPr>
          <p:cNvSpPr/>
          <p:nvPr/>
        </p:nvSpPr>
        <p:spPr>
          <a:xfrm>
            <a:off x="8358214" y="6215082"/>
            <a:ext cx="428628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785786" y="1785926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Чай – прекрасный, полезный , богатый витаминами напиток, который утоляет жажду, снимает усталость, придает бодрость, поднимает настроение.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В каждой стране любят чай, но у каждого народа есть свои традиции чаепития.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В России сложились свои национальные обычаи чаепития. Один из них – это собираться всей семьей за чаем из самовара, вести дружеские разговоры.</a:t>
            </a:r>
          </a:p>
          <a:p>
            <a:pPr marL="0"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Люди всех возрастов отдают предпочтение чаю наравне с натуральным соком. Нашему здоровью это  только на пользу. </a:t>
            </a:r>
          </a:p>
          <a:p>
            <a:pPr marL="0"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При некоторых болезнях чай с различными травами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smtClean="0">
                <a:solidFill>
                  <a:srgbClr val="002060"/>
                </a:solidFill>
              </a:rPr>
              <a:t>и ягодами </a:t>
            </a:r>
            <a:r>
              <a:rPr lang="ru-RU" sz="2000" b="1" dirty="0" smtClean="0">
                <a:solidFill>
                  <a:srgbClr val="002060"/>
                </a:solidFill>
              </a:rPr>
              <a:t>используют в качестве лекарства.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428604"/>
            <a:ext cx="2850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Выводы: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24"/>
            <a:chOff x="0" y="-24"/>
            <a:chExt cx="9144000" cy="6858024"/>
          </a:xfrm>
        </p:grpSpPr>
        <p:pic>
          <p:nvPicPr>
            <p:cNvPr id="3" name="Picture 3" descr="E:\Mmedia\Фон\1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4"/>
              <a:ext cx="9144000" cy="6858024"/>
            </a:xfrm>
            <a:prstGeom prst="rect">
              <a:avLst/>
            </a:prstGeom>
            <a:noFill/>
          </p:spPr>
        </p:pic>
        <p:pic>
          <p:nvPicPr>
            <p:cNvPr id="4" name="Picture 2" descr="C:\Documents and Settings\Owner\Мои документы\фоны\Копия smile5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8715436" cy="6357982"/>
            </a:xfrm>
            <a:prstGeom prst="rect">
              <a:avLst/>
            </a:prstGeom>
            <a:noFill/>
          </p:spPr>
        </p:pic>
      </p:grpSp>
      <p:sp>
        <p:nvSpPr>
          <p:cNvPr id="5" name="Прямоугольник 4"/>
          <p:cNvSpPr/>
          <p:nvPr/>
        </p:nvSpPr>
        <p:spPr>
          <a:xfrm>
            <a:off x="1785918" y="357166"/>
            <a:ext cx="5000660" cy="7858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Информационные ресурсы.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500174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Большая советская энциклопедия;</a:t>
            </a:r>
          </a:p>
          <a:p>
            <a:r>
              <a:rPr lang="ru-RU" dirty="0" smtClean="0"/>
              <a:t>Журнал «Начальная школа»  №12 2008г</a:t>
            </a:r>
          </a:p>
          <a:p>
            <a:r>
              <a:rPr lang="ru-RU" dirty="0" smtClean="0"/>
              <a:t>Журнал «Воспитание школьников» № 4,5 2001г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428868"/>
            <a:ext cx="3985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http://www.tea4you.ru/preparing3.html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786058"/>
            <a:ext cx="2003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http://www.tea.ru/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500438"/>
            <a:ext cx="2848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http://www.worldoftea.ru/#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3143248"/>
            <a:ext cx="258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http://www.dizelbox.net/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929066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http://abirus.ru/content/564/623/625/646/661/11042.html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4357694"/>
            <a:ext cx="424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http://www.worldoftea.ru/aroma_tea.html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407</Words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Owner</cp:lastModifiedBy>
  <cp:revision>36</cp:revision>
  <dcterms:modified xsi:type="dcterms:W3CDTF">2011-01-04T08:35:34Z</dcterms:modified>
</cp:coreProperties>
</file>