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8" r:id="rId3"/>
    <p:sldId id="259" r:id="rId4"/>
    <p:sldId id="276" r:id="rId5"/>
    <p:sldId id="282" r:id="rId6"/>
    <p:sldId id="313" r:id="rId7"/>
    <p:sldId id="296" r:id="rId8"/>
    <p:sldId id="284" r:id="rId9"/>
    <p:sldId id="285" r:id="rId10"/>
    <p:sldId id="287" r:id="rId11"/>
    <p:sldId id="288" r:id="rId12"/>
    <p:sldId id="291" r:id="rId13"/>
    <p:sldId id="294" r:id="rId14"/>
    <p:sldId id="295" r:id="rId15"/>
    <p:sldId id="298" r:id="rId16"/>
    <p:sldId id="301" r:id="rId17"/>
    <p:sldId id="316" r:id="rId18"/>
    <p:sldId id="299" r:id="rId19"/>
    <p:sldId id="300" r:id="rId20"/>
    <p:sldId id="302" r:id="rId21"/>
    <p:sldId id="303" r:id="rId22"/>
    <p:sldId id="260" r:id="rId23"/>
    <p:sldId id="304" r:id="rId24"/>
    <p:sldId id="305" r:id="rId25"/>
    <p:sldId id="306" r:id="rId26"/>
    <p:sldId id="311" r:id="rId27"/>
    <p:sldId id="31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17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539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2171D-5A36-46E2-957A-ED16C4C988A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6C4A907-2E13-41DE-9923-1B107921AC41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i="1" dirty="0" smtClean="0"/>
            <a:t>А.С. Пушкин  -  г</a:t>
          </a:r>
          <a:r>
            <a:rPr lang="ru-RU" sz="2400" i="1" dirty="0" smtClean="0"/>
            <a:t>ород трагической красоты и безумия</a:t>
          </a:r>
          <a:endParaRPr lang="ru-RU" sz="2400" i="1" dirty="0"/>
        </a:p>
      </dgm:t>
    </dgm:pt>
    <dgm:pt modelId="{95531DC1-E618-4631-BD6A-1C4E3CC7B7F4}" type="parTrans" cxnId="{23B0B414-2B39-4415-B219-FAEF0F3ABCD7}">
      <dgm:prSet/>
      <dgm:spPr/>
      <dgm:t>
        <a:bodyPr/>
        <a:lstStyle/>
        <a:p>
          <a:endParaRPr lang="ru-RU"/>
        </a:p>
      </dgm:t>
    </dgm:pt>
    <dgm:pt modelId="{40136C33-28F5-47AC-8057-DFE19468C4D3}" type="sibTrans" cxnId="{23B0B414-2B39-4415-B219-FAEF0F3ABCD7}">
      <dgm:prSet/>
      <dgm:spPr/>
      <dgm:t>
        <a:bodyPr/>
        <a:lstStyle/>
        <a:p>
          <a:endParaRPr lang="ru-RU"/>
        </a:p>
      </dgm:t>
    </dgm:pt>
    <dgm:pt modelId="{931FBA1D-261D-445B-8778-DCCFBE3A82D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400" b="1" i="1" dirty="0" smtClean="0"/>
            <a:t>Н.В. Гоголь  -  </a:t>
          </a:r>
          <a:r>
            <a:rPr lang="ru-RU" sz="2400" b="0" i="1" dirty="0" smtClean="0"/>
            <a:t>г</a:t>
          </a:r>
          <a:r>
            <a:rPr lang="ru-RU" sz="2400" i="1" dirty="0" smtClean="0"/>
            <a:t>ород-призрак</a:t>
          </a:r>
          <a:endParaRPr lang="ru-RU" sz="2400" i="1" dirty="0"/>
        </a:p>
      </dgm:t>
    </dgm:pt>
    <dgm:pt modelId="{9E635E84-226A-4A1D-B8E5-DF189AD829FE}" type="parTrans" cxnId="{D4D526A8-ABB6-408D-AB95-5F9F2A4DA4D8}">
      <dgm:prSet/>
      <dgm:spPr/>
      <dgm:t>
        <a:bodyPr/>
        <a:lstStyle/>
        <a:p>
          <a:endParaRPr lang="ru-RU"/>
        </a:p>
      </dgm:t>
    </dgm:pt>
    <dgm:pt modelId="{BE0DE898-30D0-4DB9-B1B7-A01AA1432876}" type="sibTrans" cxnId="{D4D526A8-ABB6-408D-AB95-5F9F2A4DA4D8}">
      <dgm:prSet/>
      <dgm:spPr/>
      <dgm:t>
        <a:bodyPr/>
        <a:lstStyle/>
        <a:p>
          <a:endParaRPr lang="ru-RU"/>
        </a:p>
      </dgm:t>
    </dgm:pt>
    <dgm:pt modelId="{BC40A6EA-4129-49D0-8083-90DA91A8C39F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000" b="1" i="1" dirty="0" smtClean="0"/>
            <a:t>Н.А. Некрасов  -  г</a:t>
          </a:r>
          <a:r>
            <a:rPr lang="ru-RU" sz="2000" i="1" dirty="0" smtClean="0"/>
            <a:t>ород чердаков и подвалов, город тружеников и бедняков</a:t>
          </a:r>
          <a:endParaRPr lang="ru-RU" sz="2000" i="1" dirty="0"/>
        </a:p>
      </dgm:t>
    </dgm:pt>
    <dgm:pt modelId="{8DC4122A-2E0A-4108-8853-8B853D19B8EE}" type="parTrans" cxnId="{8E36C3A2-BB1F-417C-B0C4-765822767FA3}">
      <dgm:prSet/>
      <dgm:spPr/>
      <dgm:t>
        <a:bodyPr/>
        <a:lstStyle/>
        <a:p>
          <a:endParaRPr lang="ru-RU"/>
        </a:p>
      </dgm:t>
    </dgm:pt>
    <dgm:pt modelId="{C4146E32-D0B8-46EE-919C-F2E4955BFD2A}" type="sibTrans" cxnId="{8E36C3A2-BB1F-417C-B0C4-765822767FA3}">
      <dgm:prSet/>
      <dgm:spPr/>
      <dgm:t>
        <a:bodyPr/>
        <a:lstStyle/>
        <a:p>
          <a:endParaRPr lang="ru-RU"/>
        </a:p>
      </dgm:t>
    </dgm:pt>
    <dgm:pt modelId="{1E353B4A-1467-45EB-860F-47E953E9326C}">
      <dgm:prSet/>
      <dgm:spPr>
        <a:solidFill>
          <a:schemeClr val="bg2">
            <a:lumMod val="75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b="1" i="1" dirty="0" smtClean="0"/>
            <a:t>Ф.М. Достоевский  - ???</a:t>
          </a:r>
          <a:endParaRPr lang="ru-RU" b="1" i="1" dirty="0"/>
        </a:p>
      </dgm:t>
    </dgm:pt>
    <dgm:pt modelId="{C2069124-D1BE-4887-885A-77F120D3A23A}" type="parTrans" cxnId="{56F9740A-C019-437A-BDFC-C6D2227EB2ED}">
      <dgm:prSet/>
      <dgm:spPr/>
      <dgm:t>
        <a:bodyPr/>
        <a:lstStyle/>
        <a:p>
          <a:endParaRPr lang="ru-RU"/>
        </a:p>
      </dgm:t>
    </dgm:pt>
    <dgm:pt modelId="{B901352A-61FC-4ED9-B05E-25E9D572CC78}" type="sibTrans" cxnId="{56F9740A-C019-437A-BDFC-C6D2227EB2ED}">
      <dgm:prSet/>
      <dgm:spPr/>
      <dgm:t>
        <a:bodyPr/>
        <a:lstStyle/>
        <a:p>
          <a:endParaRPr lang="ru-RU"/>
        </a:p>
      </dgm:t>
    </dgm:pt>
    <dgm:pt modelId="{F48EC07E-29E8-485A-8C4C-276F698A3BCA}" type="pres">
      <dgm:prSet presAssocID="{1EE2171D-5A36-46E2-957A-ED16C4C988A6}" presName="compositeShape" presStyleCnt="0">
        <dgm:presLayoutVars>
          <dgm:dir/>
          <dgm:resizeHandles/>
        </dgm:presLayoutVars>
      </dgm:prSet>
      <dgm:spPr/>
    </dgm:pt>
    <dgm:pt modelId="{408A1479-74A9-4FA2-ACBB-2E71F57039D1}" type="pres">
      <dgm:prSet presAssocID="{1EE2171D-5A36-46E2-957A-ED16C4C988A6}" presName="pyramid" presStyleLbl="node1" presStyleIdx="0" presStyleCnt="1"/>
      <dgm:spPr>
        <a:solidFill>
          <a:schemeClr val="accent5">
            <a:lumMod val="10000"/>
          </a:schemeClr>
        </a:solidFill>
        <a:ln>
          <a:solidFill>
            <a:srgbClr val="002060"/>
          </a:solidFill>
        </a:ln>
      </dgm:spPr>
    </dgm:pt>
    <dgm:pt modelId="{0EE1CE46-B91D-4A9B-9D32-F37DAA6D5A74}" type="pres">
      <dgm:prSet presAssocID="{1EE2171D-5A36-46E2-957A-ED16C4C988A6}" presName="theList" presStyleCnt="0"/>
      <dgm:spPr/>
    </dgm:pt>
    <dgm:pt modelId="{10351682-29C6-499F-9985-515A1F34D7B0}" type="pres">
      <dgm:prSet presAssocID="{76C4A907-2E13-41DE-9923-1B107921AC41}" presName="aNode" presStyleLbl="fgAcc1" presStyleIdx="0" presStyleCnt="4" custScaleY="10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271BA-52AA-4427-86D2-83EF23DADF4B}" type="pres">
      <dgm:prSet presAssocID="{76C4A907-2E13-41DE-9923-1B107921AC41}" presName="aSpace" presStyleCnt="0"/>
      <dgm:spPr/>
    </dgm:pt>
    <dgm:pt modelId="{F5D68D61-7420-4419-B25D-4521119FF314}" type="pres">
      <dgm:prSet presAssocID="{931FBA1D-261D-445B-8778-DCCFBE3A82D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37691-C2E1-49D4-89D1-D8DEDAF5C32A}" type="pres">
      <dgm:prSet presAssocID="{931FBA1D-261D-445B-8778-DCCFBE3A82DA}" presName="aSpace" presStyleCnt="0"/>
      <dgm:spPr/>
    </dgm:pt>
    <dgm:pt modelId="{E6267F28-6C3C-42BE-93E5-23C1AD1C4915}" type="pres">
      <dgm:prSet presAssocID="{BC40A6EA-4129-49D0-8083-90DA91A8C39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D5172-032E-4F20-A62B-95B7ADF3C065}" type="pres">
      <dgm:prSet presAssocID="{BC40A6EA-4129-49D0-8083-90DA91A8C39F}" presName="aSpace" presStyleCnt="0"/>
      <dgm:spPr/>
    </dgm:pt>
    <dgm:pt modelId="{F8E1C39F-0617-4095-8D72-E3F1858DC6A0}" type="pres">
      <dgm:prSet presAssocID="{1E353B4A-1467-45EB-860F-47E953E9326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70040-07DB-4B72-B599-97D3AD1C3DCC}" type="pres">
      <dgm:prSet presAssocID="{1E353B4A-1467-45EB-860F-47E953E9326C}" presName="aSpace" presStyleCnt="0"/>
      <dgm:spPr/>
    </dgm:pt>
  </dgm:ptLst>
  <dgm:cxnLst>
    <dgm:cxn modelId="{23B0B414-2B39-4415-B219-FAEF0F3ABCD7}" srcId="{1EE2171D-5A36-46E2-957A-ED16C4C988A6}" destId="{76C4A907-2E13-41DE-9923-1B107921AC41}" srcOrd="0" destOrd="0" parTransId="{95531DC1-E618-4631-BD6A-1C4E3CC7B7F4}" sibTransId="{40136C33-28F5-47AC-8057-DFE19468C4D3}"/>
    <dgm:cxn modelId="{8E36C3A2-BB1F-417C-B0C4-765822767FA3}" srcId="{1EE2171D-5A36-46E2-957A-ED16C4C988A6}" destId="{BC40A6EA-4129-49D0-8083-90DA91A8C39F}" srcOrd="2" destOrd="0" parTransId="{8DC4122A-2E0A-4108-8853-8B853D19B8EE}" sibTransId="{C4146E32-D0B8-46EE-919C-F2E4955BFD2A}"/>
    <dgm:cxn modelId="{D4D526A8-ABB6-408D-AB95-5F9F2A4DA4D8}" srcId="{1EE2171D-5A36-46E2-957A-ED16C4C988A6}" destId="{931FBA1D-261D-445B-8778-DCCFBE3A82DA}" srcOrd="1" destOrd="0" parTransId="{9E635E84-226A-4A1D-B8E5-DF189AD829FE}" sibTransId="{BE0DE898-30D0-4DB9-B1B7-A01AA1432876}"/>
    <dgm:cxn modelId="{79EEE3E2-D99A-4F8B-8884-C96C2D9B4F22}" type="presOf" srcId="{1E353B4A-1467-45EB-860F-47E953E9326C}" destId="{F8E1C39F-0617-4095-8D72-E3F1858DC6A0}" srcOrd="0" destOrd="0" presId="urn:microsoft.com/office/officeart/2005/8/layout/pyramid2"/>
    <dgm:cxn modelId="{121AFA5A-8864-446A-9A4F-9C6324B14503}" type="presOf" srcId="{BC40A6EA-4129-49D0-8083-90DA91A8C39F}" destId="{E6267F28-6C3C-42BE-93E5-23C1AD1C4915}" srcOrd="0" destOrd="0" presId="urn:microsoft.com/office/officeart/2005/8/layout/pyramid2"/>
    <dgm:cxn modelId="{A6915630-C4AC-47AD-A466-C1464DE79029}" type="presOf" srcId="{931FBA1D-261D-445B-8778-DCCFBE3A82DA}" destId="{F5D68D61-7420-4419-B25D-4521119FF314}" srcOrd="0" destOrd="0" presId="urn:microsoft.com/office/officeart/2005/8/layout/pyramid2"/>
    <dgm:cxn modelId="{56F9740A-C019-437A-BDFC-C6D2227EB2ED}" srcId="{1EE2171D-5A36-46E2-957A-ED16C4C988A6}" destId="{1E353B4A-1467-45EB-860F-47E953E9326C}" srcOrd="3" destOrd="0" parTransId="{C2069124-D1BE-4887-885A-77F120D3A23A}" sibTransId="{B901352A-61FC-4ED9-B05E-25E9D572CC78}"/>
    <dgm:cxn modelId="{87DCEA87-6FA0-4D04-B602-168E78589A3E}" type="presOf" srcId="{1EE2171D-5A36-46E2-957A-ED16C4C988A6}" destId="{F48EC07E-29E8-485A-8C4C-276F698A3BCA}" srcOrd="0" destOrd="0" presId="urn:microsoft.com/office/officeart/2005/8/layout/pyramid2"/>
    <dgm:cxn modelId="{75E6415F-552E-4541-B806-62BB0F1FFE28}" type="presOf" srcId="{76C4A907-2E13-41DE-9923-1B107921AC41}" destId="{10351682-29C6-499F-9985-515A1F34D7B0}" srcOrd="0" destOrd="0" presId="urn:microsoft.com/office/officeart/2005/8/layout/pyramid2"/>
    <dgm:cxn modelId="{AF7D0269-478A-4AE1-8D2A-B8E8461FBE20}" type="presParOf" srcId="{F48EC07E-29E8-485A-8C4C-276F698A3BCA}" destId="{408A1479-74A9-4FA2-ACBB-2E71F57039D1}" srcOrd="0" destOrd="0" presId="urn:microsoft.com/office/officeart/2005/8/layout/pyramid2"/>
    <dgm:cxn modelId="{DB25AD20-9BDE-4B02-B306-F82CEDF4F018}" type="presParOf" srcId="{F48EC07E-29E8-485A-8C4C-276F698A3BCA}" destId="{0EE1CE46-B91D-4A9B-9D32-F37DAA6D5A74}" srcOrd="1" destOrd="0" presId="urn:microsoft.com/office/officeart/2005/8/layout/pyramid2"/>
    <dgm:cxn modelId="{415802A0-901C-43DC-8662-0237A6BDFB64}" type="presParOf" srcId="{0EE1CE46-B91D-4A9B-9D32-F37DAA6D5A74}" destId="{10351682-29C6-499F-9985-515A1F34D7B0}" srcOrd="0" destOrd="0" presId="urn:microsoft.com/office/officeart/2005/8/layout/pyramid2"/>
    <dgm:cxn modelId="{77F2E689-F04F-41B6-8B7E-B2A005C3E527}" type="presParOf" srcId="{0EE1CE46-B91D-4A9B-9D32-F37DAA6D5A74}" destId="{72E271BA-52AA-4427-86D2-83EF23DADF4B}" srcOrd="1" destOrd="0" presId="urn:microsoft.com/office/officeart/2005/8/layout/pyramid2"/>
    <dgm:cxn modelId="{FED125D9-9F12-4F45-A012-D09C137F8142}" type="presParOf" srcId="{0EE1CE46-B91D-4A9B-9D32-F37DAA6D5A74}" destId="{F5D68D61-7420-4419-B25D-4521119FF314}" srcOrd="2" destOrd="0" presId="urn:microsoft.com/office/officeart/2005/8/layout/pyramid2"/>
    <dgm:cxn modelId="{B40BDB70-AADB-4ECE-986C-9FA19E8E124F}" type="presParOf" srcId="{0EE1CE46-B91D-4A9B-9D32-F37DAA6D5A74}" destId="{88237691-C2E1-49D4-89D1-D8DEDAF5C32A}" srcOrd="3" destOrd="0" presId="urn:microsoft.com/office/officeart/2005/8/layout/pyramid2"/>
    <dgm:cxn modelId="{A8224A2D-89EF-4398-B190-85E8268C8436}" type="presParOf" srcId="{0EE1CE46-B91D-4A9B-9D32-F37DAA6D5A74}" destId="{E6267F28-6C3C-42BE-93E5-23C1AD1C4915}" srcOrd="4" destOrd="0" presId="urn:microsoft.com/office/officeart/2005/8/layout/pyramid2"/>
    <dgm:cxn modelId="{0036C73C-2C18-428B-B268-CD2A06400385}" type="presParOf" srcId="{0EE1CE46-B91D-4A9B-9D32-F37DAA6D5A74}" destId="{D5AD5172-032E-4F20-A62B-95B7ADF3C065}" srcOrd="5" destOrd="0" presId="urn:microsoft.com/office/officeart/2005/8/layout/pyramid2"/>
    <dgm:cxn modelId="{FC9AAC91-C212-407A-8E9B-512D33BB1F4B}" type="presParOf" srcId="{0EE1CE46-B91D-4A9B-9D32-F37DAA6D5A74}" destId="{F8E1C39F-0617-4095-8D72-E3F1858DC6A0}" srcOrd="6" destOrd="0" presId="urn:microsoft.com/office/officeart/2005/8/layout/pyramid2"/>
    <dgm:cxn modelId="{33DBB06D-2B0A-4E56-A06E-2C615692DCFB}" type="presParOf" srcId="{0EE1CE46-B91D-4A9B-9D32-F37DAA6D5A74}" destId="{C9C70040-07DB-4B72-B599-97D3AD1C3DCC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2D1C17-8575-4E45-8C02-0F08B27FDEF2}" type="datetimeFigureOut">
              <a:rPr lang="ru-RU"/>
              <a:pPr>
                <a:defRPr/>
              </a:pPr>
              <a:t>20.12.2010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97B212-6282-4086-8E81-ACB9907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1520-2726-4D9C-87D5-EBBC776CE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4B73-6363-4513-A4A2-81AA60510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3490-71F2-4A36-B474-5ADFEDC0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286A-9389-4752-A045-5B16A12C1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24CD-87DD-4D31-8493-71A4C0433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1393-1E76-4351-9A50-EFCFF950B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FADD-7733-48CE-B728-28A654410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53D7-6B63-4975-9416-007F4696B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29AB-7527-4BA7-B21F-7872162D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924E-9763-4E45-A998-D077808B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60C9-CCA2-4202-9F51-9193FFAB0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DB5A04-A278-46FF-B04D-3AE4E6C08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s59.radikal.ru/i166/0811/9e/c6a7b3545b7b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43.radikal.ru/i099/0811/3e/23119a7c4eec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Фото-0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23850" y="1500188"/>
            <a:ext cx="8534400" cy="33575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3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Образ   Петербурга   в   русской литературе.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Петербург   Достоевского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33800" y="4929198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ПЕТРОВА  Е.Ф.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СУВОРОВСКОЕ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ВОЕННОЕ УЧИЛИЩЕ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Г. Екатеринбург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0880725" y="575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64386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 </a:t>
            </a:r>
            <a:r>
              <a:rPr lang="ru-RU" sz="2800" b="1" dirty="0" smtClean="0"/>
              <a:t>Н.В. ГОГОЛЬ О ПЕТЕРБУРГЕ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          </a:t>
            </a:r>
            <a:r>
              <a:rPr lang="ru-RU" sz="2400" b="1" i="1" dirty="0" smtClean="0"/>
              <a:t>Все мы вышли из его шинели.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                                                                                 Ф. Достоевский                                                                                                                          </a:t>
            </a:r>
            <a:endParaRPr lang="ru-RU" sz="2400" dirty="0" smtClean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4857750" y="428625"/>
            <a:ext cx="3829050" cy="6072188"/>
          </a:xfrm>
        </p:spPr>
        <p:txBody>
          <a:bodyPr/>
          <a:lstStyle/>
          <a:p>
            <a:pPr algn="l"/>
            <a:r>
              <a:rPr lang="ru-RU" sz="2200" dirty="0" smtClean="0"/>
              <a:t>   В произведениях Н.В. Гоголя образ Петербурга меняется: великолепие отступает перед проблемами обезличивания человека. </a:t>
            </a:r>
            <a:br>
              <a:rPr lang="ru-RU" sz="2200" dirty="0" smtClean="0"/>
            </a:br>
            <a:r>
              <a:rPr lang="ru-RU" sz="2200" dirty="0" smtClean="0"/>
              <a:t>    В «Петербургских повестях» автор создаёт загадочный и таинственный образ столицы.    </a:t>
            </a:r>
            <a:br>
              <a:rPr lang="ru-RU" sz="2200" dirty="0" smtClean="0"/>
            </a:br>
            <a:r>
              <a:rPr lang="ru-RU" sz="2200" dirty="0" smtClean="0"/>
              <a:t>    Здесь сходят с ума, трагически ошибаются, кончают жизнь самоубийством, просто умирают. </a:t>
            </a:r>
            <a:br>
              <a:rPr lang="ru-RU" sz="2200" dirty="0" smtClean="0"/>
            </a:br>
            <a:r>
              <a:rPr lang="ru-RU" sz="2200" dirty="0" smtClean="0"/>
              <a:t>      Холодный, равнодушный, бюрократический Петербург враждебен человеку и порождает страшные, зловещие фантазии.</a:t>
            </a:r>
            <a:br>
              <a:rPr lang="ru-RU" sz="2200" dirty="0" smtClean="0"/>
            </a:br>
            <a:endParaRPr lang="ru-RU" sz="2200" dirty="0" smtClean="0"/>
          </a:p>
        </p:txBody>
      </p:sp>
      <p:pic>
        <p:nvPicPr>
          <p:cNvPr id="5" name="Содержимое 4" descr="Гоголь Петербургские повести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813" y="857250"/>
            <a:ext cx="3500437" cy="5072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85794"/>
            <a:ext cx="8496300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214313" y="500063"/>
            <a:ext cx="8572500" cy="1714500"/>
          </a:xfrm>
        </p:spPr>
        <p:txBody>
          <a:bodyPr/>
          <a:lstStyle/>
          <a:p>
            <a:r>
              <a:rPr lang="ru-RU" sz="3200" dirty="0" smtClean="0"/>
              <a:t>Н.А. НЕКРАСОВ  О  ПЕТЕРБУРГЕ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	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</a:t>
            </a:r>
            <a:r>
              <a:rPr lang="ru-RU" sz="2000" b="1" i="1" dirty="0" smtClean="0"/>
              <a:t>Улица имени Н.А. Некрасова в Петербурге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/>
          <a:srcRect t="14203" r="9593" b="11817"/>
          <a:stretch>
            <a:fillRect/>
          </a:stretch>
        </p:blipFill>
        <p:spPr>
          <a:xfrm>
            <a:off x="3143240" y="2071678"/>
            <a:ext cx="5715008" cy="442915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3168396" cy="3520440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8"/>
          <p:cNvSpPr>
            <a:spLocks noGrp="1"/>
          </p:cNvSpPr>
          <p:nvPr>
            <p:ph type="title"/>
          </p:nvPr>
        </p:nvSpPr>
        <p:spPr>
          <a:xfrm>
            <a:off x="4500563" y="714375"/>
            <a:ext cx="4186237" cy="5929313"/>
          </a:xfrm>
        </p:spPr>
        <p:txBody>
          <a:bodyPr/>
          <a:lstStyle/>
          <a:p>
            <a:pPr algn="l"/>
            <a:r>
              <a:rPr lang="ru-RU" sz="2800" b="1" i="1" dirty="0" smtClean="0"/>
              <a:t>«…И я спустился в душные подвалы, поднялся под крыши высоких домов и увидел нищету, падающую и падшую нищету, стыдливо прикрывавшую лохмотья свои, и нищету, с отвратительным расчетом выносящую их на показ».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                       Н.В. Гоголь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1" name="imgCropper" descr="http://img-2005-10.photosight.ru/19/10888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714776" cy="593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571480"/>
          <a:ext cx="77153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Graphic spid="2" grpId="3">
        <p:bldAsOne/>
      </p:bldGraphic>
      <p:bldGraphic spid="2" grpId="4">
        <p:bldAsOne/>
      </p:bldGraphic>
      <p:bldGraphic spid="2" grpId="5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b="1" dirty="0" smtClean="0"/>
              <a:t>Петербург Достоевского</a:t>
            </a:r>
            <a:endParaRPr lang="ru-RU" dirty="0" smtClean="0"/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286000" y="1714500"/>
            <a:ext cx="6072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   Редко где найдется столько мрачных,  резких и страшных влияний на душу человека,  как  в  Петербурге.</a:t>
            </a:r>
            <a:r>
              <a:rPr lang="ru-RU" i="1" dirty="0"/>
              <a:t> </a:t>
            </a:r>
          </a:p>
          <a:p>
            <a:r>
              <a:rPr lang="ru-RU" i="1" dirty="0"/>
              <a:t>                                                               Свидригайлов</a:t>
            </a:r>
          </a:p>
        </p:txBody>
      </p:sp>
      <p:pic>
        <p:nvPicPr>
          <p:cNvPr id="5" name="Picture 4" descr="collage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214313" y="3786188"/>
            <a:ext cx="8715375" cy="180816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dist="102391" dir="4972499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5" grpId="0"/>
      <p:bldP spid="184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Медный всад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3" name="Содержимое 5" descr="Медный всад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5244" y="2952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28625" y="785813"/>
            <a:ext cx="54292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 ... люблю тебя, Петра творенье. Виноват, не люблю его. </a:t>
            </a:r>
            <a:br>
              <a:rPr lang="ru-RU" b="1" i="1" dirty="0"/>
            </a:br>
            <a:r>
              <a:rPr lang="ru-RU" b="1" i="1" dirty="0"/>
              <a:t>                          Ф. Достоевский</a:t>
            </a:r>
            <a:br>
              <a:rPr lang="ru-RU" b="1" i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        </a:t>
            </a:r>
            <a:r>
              <a:rPr lang="ru-RU" b="1" i="1" dirty="0"/>
              <a:t>Редко где найдётся столько мрачных, резких и странных влияний на душу человека, как в Петербурге.                                                                          </a:t>
            </a:r>
            <a:br>
              <a:rPr lang="ru-RU" b="1" i="1" dirty="0"/>
            </a:br>
            <a:r>
              <a:rPr lang="ru-RU" b="1" i="1" dirty="0"/>
              <a:t>                           Ф.  Достоевский  </a:t>
            </a:r>
            <a:br>
              <a:rPr lang="ru-RU" b="1" i="1" dirty="0"/>
            </a:br>
            <a:r>
              <a:rPr lang="ru-RU" b="1" i="1" dirty="0"/>
              <a:t>                           «Преступление и наказание»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стоевский Портрет со свечой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3500462" cy="5643602"/>
          </a:xfrm>
          <a:effectLst>
            <a:softEdge rad="112500"/>
          </a:effectLst>
        </p:spPr>
      </p:pic>
      <p:pic>
        <p:nvPicPr>
          <p:cNvPr id="5" name="Рисунок 4" descr="http://s59.radikal.ru/i166/0811/9e/c6a7b3545b7b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642918"/>
            <a:ext cx="492922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571500" y="500063"/>
            <a:ext cx="8358188" cy="1571625"/>
          </a:xfrm>
        </p:spPr>
        <p:txBody>
          <a:bodyPr/>
          <a:lstStyle/>
          <a:p>
            <a:r>
              <a:rPr lang="ru-RU" sz="2000" b="1" i="1" dirty="0" smtClean="0"/>
              <a:t>Образ Петербурга занимает видное место и в творчестве Ф.М.Достоевского. Около тридцати лет прожил Достоевский в Петербурге. Здесь создавалась большая часть его произведений, в том числе и романы “Записки из мертвого дома”, “Униженные и оскорбленные”, “Преступление и наказание”, “Братья Карамазовы”.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pic>
        <p:nvPicPr>
          <p:cNvPr id="6" name="Содержимое 7" descr="http://www.pereplet.ru/portfel/glazunov/klassika_pic/dostoev/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728" y="2143116"/>
            <a:ext cx="6469380" cy="417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6286544"/>
          </a:xfrm>
        </p:spPr>
        <p:txBody>
          <a:bodyPr/>
          <a:lstStyle/>
          <a:p>
            <a:pPr algn="l"/>
            <a:r>
              <a:rPr lang="ru-RU" sz="2400" b="1" i="1" u="sng" dirty="0" smtClean="0"/>
              <a:t>ТЕМА :  Образ Петербурга в русской литературе.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Петербург Ф. Достоевского</a:t>
            </a:r>
            <a:br>
              <a:rPr lang="ru-RU" sz="2400" b="1" i="1" u="sng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ЦЕЛЬ:  </a:t>
            </a:r>
            <a:r>
              <a:rPr lang="ru-RU" sz="2400" i="1" dirty="0" smtClean="0"/>
              <a:t>Рассмотреть образ Петербурга в русской литературе (А. Пушкин, Н. Гоголь, Н. Некрасов); постараться  не только увидеть Петербург Достоевского, скученность, удушающую тесноту человеческого существования, но и проникнуться сочувствием к страдающим людям</a:t>
            </a:r>
            <a:br>
              <a:rPr lang="ru-RU" sz="2400" i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u="sng" dirty="0" smtClean="0"/>
              <a:t>ПЛАН: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Образ Петербурга в литературе 18 века. Легенда города. </a:t>
            </a:r>
            <a:br>
              <a:rPr lang="ru-RU" sz="2400" dirty="0" smtClean="0"/>
            </a:br>
            <a:r>
              <a:rPr lang="ru-RU" sz="2400" dirty="0" smtClean="0"/>
              <a:t>Петербург в описании А.Пушкина. </a:t>
            </a:r>
            <a:br>
              <a:rPr lang="ru-RU" sz="2400" dirty="0" smtClean="0"/>
            </a:br>
            <a:r>
              <a:rPr lang="ru-RU" sz="2400" dirty="0" smtClean="0"/>
              <a:t>Петербург в описании Н. Гоголя.</a:t>
            </a:r>
            <a:br>
              <a:rPr lang="ru-RU" sz="2400" dirty="0" smtClean="0"/>
            </a:br>
            <a:r>
              <a:rPr lang="ru-RU" sz="2400" dirty="0" smtClean="0"/>
              <a:t>Петербург в описании Н. Некрасова.</a:t>
            </a:r>
            <a:br>
              <a:rPr lang="ru-RU" sz="2400" dirty="0" smtClean="0"/>
            </a:br>
            <a:r>
              <a:rPr lang="ru-RU" sz="2400" dirty="0" smtClean="0"/>
              <a:t>Петербург в описании Ф. Достоевского.</a:t>
            </a:r>
            <a:br>
              <a:rPr lang="ru-RU" sz="2400" dirty="0" smtClean="0"/>
            </a:br>
            <a:r>
              <a:rPr lang="ru-RU" sz="2400" dirty="0" smtClean="0"/>
              <a:t>Образ города в современной литературе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214688" cy="5786437"/>
          </a:xfrm>
        </p:spPr>
        <p:txBody>
          <a:bodyPr/>
          <a:lstStyle/>
          <a:p>
            <a:pPr algn="l"/>
            <a:r>
              <a:rPr lang="ru-RU" sz="2400" b="1" i="1" dirty="0" smtClean="0"/>
              <a:t>Многие места в Петербурге связаны с именем великого писателя. Среди них – дом в центре города на углу Кузнечного переулка, где в 1846 году и с 1878 по день смерти 09 февраля 1881 года жил Ф.М.Достоевский.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" name="Рисунок 2" descr="http://alex585.narod.ru/images/d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4462272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/>
          <a:lstStyle/>
          <a:p>
            <a:r>
              <a:rPr lang="ru-RU" sz="4000" dirty="0" smtClean="0"/>
              <a:t>Сенная площадь</a:t>
            </a:r>
          </a:p>
        </p:txBody>
      </p:sp>
      <p:pic>
        <p:nvPicPr>
          <p:cNvPr id="3" name="Picture 4" descr="Сенная площад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642918"/>
            <a:ext cx="6408737" cy="462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14313" y="54292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Сенная всегда была многолюдна, грязна, славилась низкопробными заведениями, трактирами и кабаками. Этот район считался самым злачным местом Петербурга. Здесь было сосредоточено множество публичных домов, ночлежек. Сенная входила в маршруты прогулок Ф.М.Достоевского. 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6" grpId="0"/>
      <p:bldP spid="235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Фото-0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00125"/>
            <a:ext cx="9144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357188"/>
            <a:ext cx="7772400" cy="646112"/>
          </a:xfrm>
          <a:noFill/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Arial" charset="0"/>
              </a:rPr>
              <a:t>Петербургский  роман</a:t>
            </a:r>
          </a:p>
        </p:txBody>
      </p:sp>
      <p:sp>
        <p:nvSpPr>
          <p:cNvPr id="2458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572500" cy="5000625"/>
          </a:xfrm>
        </p:spPr>
        <p:txBody>
          <a:bodyPr/>
          <a:lstStyle/>
          <a:p>
            <a:r>
              <a:rPr lang="ru-RU" dirty="0" smtClean="0"/>
              <a:t>Роман Достоевского “Преступление и наказание” многие критики называют “петербургским романом”. На страницах “Преступления и наказания” автор запечатлел всю прозу жизни столицы России 60-х годов XIX столетия - города доходных домов, банкирских контор и торговых лавок, города мрачного, грязного, но в тоже время по-своему прекрасного.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 build="p"/>
      <p:bldP spid="24580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4714875" y="285750"/>
            <a:ext cx="4286250" cy="6429375"/>
          </a:xfrm>
        </p:spPr>
        <p:txBody>
          <a:bodyPr/>
          <a:lstStyle/>
          <a:p>
            <a:r>
              <a:rPr lang="ru-RU" sz="2400" dirty="0" smtClean="0"/>
              <a:t> В романе «Преступление и наказание» мы попадаем на черные лестницы, облитые помоями, во  дворы – колодцы, напоминающие душегубку, в город облупленных стен, невыносимой духоты и зловония. Это город, где невозможно оставаться здоровым, бодрым, полным сил. Он душит и давит. Он – соучастник преступлений, тот, кто порождает в душе человека бредовые идеи и теории.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9" name="Рисунок 8" descr="http://s43.radikal.ru/i099/0811/3e/23119a7c4eec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52"/>
            <a:ext cx="433959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357188"/>
          </a:xfrm>
        </p:spPr>
        <p:txBody>
          <a:bodyPr/>
          <a:lstStyle/>
          <a:p>
            <a:r>
              <a:rPr lang="ru-RU" sz="4000" dirty="0" smtClean="0"/>
              <a:t>Дом Раскольникова</a:t>
            </a:r>
          </a:p>
        </p:txBody>
      </p:sp>
      <p:sp>
        <p:nvSpPr>
          <p:cNvPr id="2662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50" y="5643563"/>
            <a:ext cx="8501063" cy="928687"/>
          </a:xfrm>
        </p:spPr>
        <p:txBody>
          <a:bodyPr/>
          <a:lstStyle/>
          <a:p>
            <a:r>
              <a:rPr lang="ru-RU" sz="2000" dirty="0" smtClean="0">
                <a:solidFill>
                  <a:schemeClr val="tx2"/>
                </a:solidFill>
              </a:rPr>
              <a:t>В Столярном переулке, в доме №19/5 Достоевский поселил Раскольникова. «Во внутреннем дворе, справа, есть парадная. Там, на последнем этаже, тринадцать ступеней ведут наверх, в квартиру Раскольникова». </a:t>
            </a:r>
          </a:p>
          <a:p>
            <a:endParaRPr lang="ru-RU" sz="2400" dirty="0" smtClean="0"/>
          </a:p>
        </p:txBody>
      </p:sp>
      <p:pic>
        <p:nvPicPr>
          <p:cNvPr id="6" name="Picture 6" descr="Столярный переулок, угол 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343775" cy="482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/>
      <p:bldP spid="26627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ет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4500563" cy="3213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19812" dir="3479677" algn="ctr" rotWithShape="0">
              <a:schemeClr val="tx2">
                <a:alpha val="50000"/>
              </a:schemeClr>
            </a:outerShdw>
          </a:effec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642938"/>
            <a:ext cx="42116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20650" y="3500438"/>
          <a:ext cx="1858963" cy="3097212"/>
        </p:xfrm>
        <a:graphic>
          <a:graphicData uri="http://schemas.openxmlformats.org/presentationml/2006/ole">
            <p:oleObj spid="_x0000_s2050" name="Image" r:id="rId6" imgW="4698413" imgH="7834921" progId="">
              <p:embed/>
            </p:oleObj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3500438"/>
            <a:ext cx="24368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9"/>
          <p:cNvSpPr>
            <a:spLocks noGrp="1"/>
          </p:cNvSpPr>
          <p:nvPr>
            <p:ph type="ctrTitle"/>
          </p:nvPr>
        </p:nvSpPr>
        <p:spPr>
          <a:xfrm>
            <a:off x="285750" y="5786438"/>
            <a:ext cx="6000750" cy="642937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 ВАСИЛЬЕВ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современный  писатель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86375" y="285750"/>
            <a:ext cx="3857625" cy="5353050"/>
          </a:xfrm>
        </p:spPr>
        <p:txBody>
          <a:bodyPr/>
          <a:lstStyle/>
          <a:p>
            <a:pPr algn="l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 каков   Петербург сегодня? </a:t>
            </a:r>
          </a:p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Прочитайте…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14290"/>
            <a:ext cx="4229100" cy="5351463"/>
          </a:xfrm>
          <a:effectLst>
            <a:softEdge rad="112500"/>
          </a:effectLst>
        </p:spPr>
      </p:pic>
      <p:sp>
        <p:nvSpPr>
          <p:cNvPr id="5" name="Стрелка влево 4"/>
          <p:cNvSpPr/>
          <p:nvPr/>
        </p:nvSpPr>
        <p:spPr>
          <a:xfrm>
            <a:off x="5786438" y="4143375"/>
            <a:ext cx="2192337" cy="984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  <p:bldP spid="27651" grpId="0" build="p"/>
      <p:bldP spid="27651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28875" y="285750"/>
            <a:ext cx="4327525" cy="609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Фото-0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7188" y="369888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                                                                            </a:t>
            </a:r>
            <a:endParaRPr lang="ru-RU" sz="2000"/>
          </a:p>
          <a:p>
            <a:pPr algn="ctr"/>
            <a:endParaRPr lang="ru-RU" sz="1200"/>
          </a:p>
        </p:txBody>
      </p:sp>
      <p:sp>
        <p:nvSpPr>
          <p:cNvPr id="6148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73"/>
          </a:xfrm>
        </p:spPr>
        <p:txBody>
          <a:bodyPr/>
          <a:lstStyle/>
          <a:p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каждой эпохи свой 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 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Петербурга</a:t>
            </a:r>
          </a:p>
        </p:txBody>
      </p:sp>
      <p:sp>
        <p:nvSpPr>
          <p:cNvPr id="6149" name="Содержимое 5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714776"/>
          </a:xfrm>
        </p:spPr>
        <p:txBody>
          <a:bodyPr/>
          <a:lstStyle/>
          <a:p>
            <a:pPr>
              <a:buFontTx/>
              <a:buNone/>
            </a:pPr>
            <a:r>
              <a:rPr lang="ru-RU" i="1" dirty="0" smtClean="0"/>
              <a:t>    </a:t>
            </a:r>
            <a:r>
              <a:rPr lang="ru-RU" i="1" dirty="0" smtClean="0"/>
              <a:t>           </a:t>
            </a:r>
            <a:r>
              <a:rPr lang="ru-RU" b="1" i="1" dirty="0" smtClean="0"/>
              <a:t>Для </a:t>
            </a:r>
            <a:r>
              <a:rPr lang="ru-RU" b="1" i="1" dirty="0" smtClean="0"/>
              <a:t>поэтов XVIII века: Ломоносова, Сумарокова, Державина – Петербург предстает как “</a:t>
            </a:r>
            <a:r>
              <a:rPr lang="ru-RU" b="1" i="1" dirty="0" err="1" smtClean="0"/>
              <a:t>преславный</a:t>
            </a:r>
            <a:r>
              <a:rPr lang="ru-RU" b="1" i="1" dirty="0" smtClean="0"/>
              <a:t> град”, “Северный Рим”, “Северная Пальмира”. Им чуждо видеть в городе будущего какое-то трагическое предзнаменование. 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8" grpId="1"/>
      <p:bldP spid="6149" grpId="0" build="p"/>
      <p:bldP spid="614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500188"/>
          </a:xfrm>
        </p:spPr>
        <p:txBody>
          <a:bodyPr/>
          <a:lstStyle/>
          <a:p>
            <a:r>
              <a:rPr lang="ru-RU" sz="2400" i="1" dirty="0" smtClean="0"/>
              <a:t>Только в X</a:t>
            </a:r>
            <a:r>
              <a:rPr lang="en-US" sz="2400" i="1" dirty="0" smtClean="0"/>
              <a:t>IX</a:t>
            </a:r>
            <a:r>
              <a:rPr lang="ru-RU" sz="2400" i="1" dirty="0" smtClean="0"/>
              <a:t> веке появляется город-призрак, город-фантасмагория, где соседствует странное и повседневное, реальное и фантастическое. Эта традиция изображения Петербурга открывается в русской литературе именами Пушкина и Гоголя.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4" name="Содержимое 3" descr="http://cs4121.vkontakte.ru/u19833520/99315358/x_21ce0f7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8629" y="2143116"/>
            <a:ext cx="7786742" cy="4357717"/>
          </a:xfrm>
          <a:effectLst>
            <a:softEdge rad="112500"/>
          </a:effectLst>
        </p:spPr>
      </p:pic>
    </p:spTree>
  </p:cSld>
  <p:clrMapOvr>
    <a:masterClrMapping/>
  </p:clrMapOvr>
  <p:transition spd="slow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72063" y="357188"/>
            <a:ext cx="3929062" cy="4143375"/>
          </a:xfrm>
        </p:spPr>
        <p:txBody>
          <a:bodyPr/>
          <a:lstStyle/>
          <a:p>
            <a:pPr algn="l"/>
            <a:r>
              <a:rPr lang="ru-RU" sz="2400" b="1" dirty="0" smtClean="0"/>
              <a:t>А.С. ПУШКИН О ПЕТЕРБУРГЕ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Город пышный, город бедный, Дух неволи, стройный вид,</a:t>
            </a:r>
            <a:br>
              <a:rPr lang="ru-RU" sz="2000" b="1" i="1" dirty="0" smtClean="0"/>
            </a:br>
            <a:r>
              <a:rPr lang="ru-RU" sz="2000" b="1" i="1" dirty="0" smtClean="0"/>
              <a:t>Свод небес зелено-бледный, Сказка, холод и гранит...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</a:t>
            </a:r>
            <a:r>
              <a:rPr lang="ru-RU" sz="2000" i="1" dirty="0" smtClean="0"/>
              <a:t>А. С. Пушкин</a:t>
            </a:r>
            <a:endParaRPr lang="ru-RU" sz="2000" dirty="0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285728"/>
            <a:ext cx="4572032" cy="628654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85813"/>
          </a:xfrm>
        </p:spPr>
        <p:txBody>
          <a:bodyPr/>
          <a:lstStyle/>
          <a:p>
            <a:r>
              <a:rPr lang="ru-RU" sz="2400" b="1" dirty="0" smtClean="0"/>
              <a:t>Петербург для поэта – воплощение петровского духа, «Петра творенье», символ созидательных сил России.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00" y="1142984"/>
            <a:ext cx="7152640" cy="5364480"/>
          </a:xfrm>
          <a:effectLst>
            <a:softEdge rad="112500"/>
          </a:effectLst>
        </p:spPr>
      </p:pic>
    </p:spTree>
  </p:cSld>
  <p:clrMapOvr>
    <a:masterClrMapping/>
  </p:clrMapOvr>
  <p:transition spd="slow"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071938" y="274638"/>
            <a:ext cx="4614862" cy="1582737"/>
          </a:xfrm>
        </p:spPr>
        <p:txBody>
          <a:bodyPr/>
          <a:lstStyle/>
          <a:p>
            <a:pPr algn="l"/>
            <a:r>
              <a:rPr lang="ru-RU" sz="2000" b="1" i="1" dirty="0" smtClean="0"/>
              <a:t>Люблю тебя, Петра творенье,                                                                                                              Люблю твой строгий, стройный вид,                                                                                      Невы державное теченье,                                                                                                  Береговой её гранит…</a:t>
            </a:r>
            <a:br>
              <a:rPr lang="ru-RU" sz="2000" b="1" i="1" dirty="0" smtClean="0"/>
            </a:br>
            <a:r>
              <a:rPr lang="ru-RU" sz="2000" i="1" dirty="0" smtClean="0"/>
              <a:t>            А.С. Пушкин «Медный всадник»</a:t>
            </a:r>
            <a:endParaRPr lang="ru-RU" sz="2000" dirty="0" smtClean="0"/>
          </a:p>
        </p:txBody>
      </p:sp>
      <p:pic>
        <p:nvPicPr>
          <p:cNvPr id="10243" name="Содержимое 3" descr=" 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8813" y="2214563"/>
            <a:ext cx="5334000" cy="4024312"/>
          </a:xfrm>
        </p:spPr>
      </p:pic>
    </p:spTree>
  </p:cSld>
  <p:clrMapOvr>
    <a:masterClrMapping/>
  </p:clrMapOvr>
  <p:transition spd="slow">
    <p:pull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215063" y="714375"/>
            <a:ext cx="2928937" cy="5857875"/>
          </a:xfrm>
        </p:spPr>
        <p:txBody>
          <a:bodyPr/>
          <a:lstStyle/>
          <a:p>
            <a:pPr algn="l"/>
            <a:r>
              <a:rPr lang="ru-RU" sz="2800" b="1" dirty="0" smtClean="0"/>
              <a:t>Однако Пушкин чувствовал, что Петербург – город контрастов, и вот уже по затопленной столице,  преследуемый Медным всадником, мчится несчастный сумасшедший Евгений…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285750"/>
            <a:ext cx="5500687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85737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Arial Narrow" pitchFamily="34" charset="0"/>
              </a:rPr>
              <a:t>Образы Петербурга и его творца Петра в поэме двойственны. Петербург — город величия и славы, но в то же время это город суеты, забот, по­вседневных тревог «маленького человека».</a:t>
            </a:r>
            <a:endParaRPr lang="ru-RU" sz="2800" dirty="0" smtClean="0">
              <a:ea typeface="Calibri" pitchFamily="34" charset="0"/>
              <a:cs typeface="Arial Narrow" pitchFamily="34" charset="0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1"/>
          </p:nvPr>
        </p:nvGraphicFramePr>
        <p:xfrm>
          <a:off x="357188" y="3071813"/>
          <a:ext cx="8388350" cy="2714625"/>
        </p:xfrm>
        <a:graphic>
          <a:graphicData uri="http://schemas.openxmlformats.org/presentationml/2006/ole">
            <p:oleObj spid="_x0000_s1026" name="Image" r:id="rId4" imgW="13003175" imgH="3746032" progId="">
              <p:embed/>
            </p:oleObj>
          </a:graphicData>
        </a:graphic>
      </p:graphicFrame>
    </p:spTree>
  </p:cSld>
  <p:clrMapOvr>
    <a:masterClrMapping/>
  </p:clrMapOvr>
  <p:transition spd="slow">
    <p:pull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7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642</Words>
  <Application>Microsoft Office PowerPoint</Application>
  <PresentationFormat>Экран (4:3)</PresentationFormat>
  <Paragraphs>39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Оформление по умолчанию</vt:lpstr>
      <vt:lpstr>Image</vt:lpstr>
      <vt:lpstr>Слайд 1</vt:lpstr>
      <vt:lpstr>ТЕМА :  Образ Петербурга в русской литературе.  Петербург Ф. Достоевского  ЦЕЛЬ:  Рассмотреть образ Петербурга в русской литературе (А. Пушкин, Н. Гоголь, Н. Некрасов); постараться  не только увидеть Петербург Достоевского, скученность, удушающую тесноту человеческого существования, но и проникнуться сочувствием к страдающим людям  ПЛАН: Образ Петербурга в литературе 18 века. Легенда города.  Петербург в описании А.Пушкина.  Петербург в описании Н. Гоголя. Петербург в описании Н. Некрасова. Петербург в описании Ф. Достоевского. Образ города в современной литературе </vt:lpstr>
      <vt:lpstr>У каждой эпохи свой  образ Петербурга</vt:lpstr>
      <vt:lpstr>Только в XIX веке появляется город-призрак, город-фантасмагория, где соседствует странное и повседневное, реальное и фантастическое. Эта традиция изображения Петербурга открывается в русской литературе именами Пушкина и Гоголя. </vt:lpstr>
      <vt:lpstr>А.С. ПУШКИН О ПЕТЕРБУРГЕ    Город пышный, город бедный, Дух неволи, стройный вид, Свод небес зелено-бледный, Сказка, холод и гранит...                                      А. С. Пушкин</vt:lpstr>
      <vt:lpstr>Петербург для поэта – воплощение петровского духа, «Петра творенье», символ созидательных сил России.</vt:lpstr>
      <vt:lpstr>Люблю тебя, Петра творенье,                                                                                                              Люблю твой строгий, стройный вид,                                                                                      Невы державное теченье,                                                                                                  Береговой её гранит…             А.С. Пушкин «Медный всадник»</vt:lpstr>
      <vt:lpstr>Однако Пушкин чувствовал, что Петербург – город контрастов, и вот уже по затопленной столице,  преследуемый Медным всадником, мчится несчастный сумасшедший Евгений… </vt:lpstr>
      <vt:lpstr>Образы Петербурга и его творца Петра в поэме двойственны. Петербург — город величия и славы, но в то же время это город суеты, забот, по­вседневных тревог «маленького человека».</vt:lpstr>
      <vt:lpstr>  Н.В. ГОГОЛЬ О ПЕТЕРБУРГЕ                                                Все мы вышли из его шинели.                                                                                    Ф. Достоевский                                                                                                                          </vt:lpstr>
      <vt:lpstr>   В произведениях Н.В. Гоголя образ Петербурга меняется: великолепие отступает перед проблемами обезличивания человека.      В «Петербургских повестях» автор создаёт загадочный и таинственный образ столицы.         Здесь сходят с ума, трагически ошибаются, кончают жизнь самоубийством, просто умирают.        Холодный, равнодушный, бюрократический Петербург враждебен человеку и порождает страшные, зловещие фантазии. </vt:lpstr>
      <vt:lpstr>Слайд 12</vt:lpstr>
      <vt:lpstr>Н.А. НЕКРАСОВ  О  ПЕТЕРБУРГЕ                                                                                                                        Улица имени Н.А. Некрасова в Петербурге  </vt:lpstr>
      <vt:lpstr>«…И я спустился в душные подвалы, поднялся под крыши высоких домов и увидел нищету, падающую и падшую нищету, стыдливо прикрывавшую лохмотья свои, и нищету, с отвратительным расчетом выносящую их на показ».                         Н.В. Гоголь </vt:lpstr>
      <vt:lpstr>Слайд 15</vt:lpstr>
      <vt:lpstr>Петербург Достоевского</vt:lpstr>
      <vt:lpstr>Слайд 17</vt:lpstr>
      <vt:lpstr>Слайд 18</vt:lpstr>
      <vt:lpstr>Образ Петербурга занимает видное место и в творчестве Ф.М.Достоевского. Около тридцати лет прожил Достоевский в Петербурге. Здесь создавалась большая часть его произведений, в том числе и романы “Записки из мертвого дома”, “Униженные и оскорбленные”, “Преступление и наказание”, “Братья Карамазовы”. </vt:lpstr>
      <vt:lpstr>Многие места в Петербурге связаны с именем великого писателя. Среди них – дом в центре города на углу Кузнечного переулка, где в 1846 году и с 1878 по день смерти 09 февраля 1881 года жил Ф.М.Достоевский. </vt:lpstr>
      <vt:lpstr>Сенная площадь</vt:lpstr>
      <vt:lpstr>Петербургский  роман</vt:lpstr>
      <vt:lpstr> В романе «Преступление и наказание» мы попадаем на черные лестницы, облитые помоями, во  дворы – колодцы, напоминающие душегубку, в город облупленных стен, невыносимой духоты и зловония. Это город, где невозможно оставаться здоровым, бодрым, полным сил. Он душит и давит. Он – соучастник преступлений, тот, кто порождает в душе человека бредовые идеи и теории. </vt:lpstr>
      <vt:lpstr>Дом Раскольникова</vt:lpstr>
      <vt:lpstr>Слайд 25</vt:lpstr>
      <vt:lpstr>В. ВАСИЛЬЕВ,  современный  писатель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110</cp:revision>
  <dcterms:created xsi:type="dcterms:W3CDTF">2007-05-22T18:48:41Z</dcterms:created>
  <dcterms:modified xsi:type="dcterms:W3CDTF">2010-12-20T14:42:11Z</dcterms:modified>
</cp:coreProperties>
</file>