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93" r:id="rId5"/>
    <p:sldId id="289" r:id="rId6"/>
    <p:sldId id="263" r:id="rId7"/>
    <p:sldId id="265" r:id="rId8"/>
    <p:sldId id="266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A7B32-6BB1-4AAA-AA64-034E624B2838}" type="datetimeFigureOut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D0882A-5F5C-4AD9-A189-65FF887D6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9BDC50-CB90-4B73-B131-A8FD00D9B6D0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305BC3F-810F-476B-B00F-439AF7AA9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277D-2078-4E90-B907-50DA2A4B4A14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1C7C-9A1E-4EA6-9439-6C175B58D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9A00-4871-466B-8507-3EFDCEE7D320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7096-6718-4BFA-A819-5EF015C0C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DD7C-5811-49DA-A6E8-D3F19292EDE2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A1E2-DAFC-4D17-A4DB-7DDB926AC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A6A361-3ED9-4C80-A54A-1106933135FE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811F35-15B7-440D-8F40-AB480F6FD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E7D48D-CD49-4081-9B13-EB711A1CC75B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A02135-E1A1-4139-A01E-46C34CAAF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E68FD9-A5A9-4986-95B3-236A6B1AE103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8B791F-617D-4ACA-AF5D-5D0D7A744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76B864-8407-4CE5-93DE-9FC1075561AB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3F58BF-9BC1-4665-9D59-904CE8305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E046-4E62-4B63-86CC-589497130494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120E-274F-4E0C-AD16-21F84BA00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81488-E4E2-4DA5-9CC4-241DE5E5ED62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FA3870-2290-498A-B04F-C5FF422B8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295041-B1D4-4096-A0F4-3C74D6BE5198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29DD5A8-DCC7-409A-A2A5-64CC62C3B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B58294F-3AB9-4E68-8CCF-B8BE57070A1C}" type="datetime1">
              <a:rPr lang="ru-RU"/>
              <a:pPr>
                <a:defRPr/>
              </a:pPr>
              <a:t>16.05.2010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D4E5678-8B9F-4E30-9410-4074474A9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858312" cy="1428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Лауреаты Нобелевской премии 2009</a:t>
            </a:r>
            <a:endParaRPr lang="ru-RU" sz="4000" i="1" dirty="0"/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95120-6F87-451A-B4AD-44503132E2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928802"/>
            <a:ext cx="26431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6248" y="1857364"/>
            <a:ext cx="42862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i="1" dirty="0">
                <a:ea typeface="Calibri" pitchFamily="34" charset="0"/>
                <a:cs typeface="Times New Roman" pitchFamily="18" charset="0"/>
              </a:rPr>
              <a:t>«Я нажил несметное богатство. 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800" i="1" dirty="0">
                <a:ea typeface="Calibri" pitchFamily="34" charset="0"/>
                <a:cs typeface="Times New Roman" pitchFamily="18" charset="0"/>
              </a:rPr>
              <a:t>Пора отдавать его людям, потомкам»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800" b="1" i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Альфред Нобель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14282" y="5715016"/>
            <a:ext cx="657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Lucida Sans Unicode" pitchFamily="34" charset="0"/>
              </a:rPr>
              <a:t>21 октября 1833 г. – 10 декабря 1896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28625"/>
            <a:ext cx="32908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57188" y="4357688"/>
            <a:ext cx="35004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Элинор Ольстрем </a:t>
            </a:r>
            <a:r>
              <a:rPr lang="ru-RU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удостоена награды «за исследование экономической организации, особенно в части коллективной собственности»</a:t>
            </a:r>
          </a:p>
        </p:txBody>
      </p:sp>
      <p:pic>
        <p:nvPicPr>
          <p:cNvPr id="32772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336550"/>
            <a:ext cx="34290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0" y="474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10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4" name="Прямоугольник 7"/>
          <p:cNvSpPr>
            <a:spLocks noChangeArrowheads="1"/>
          </p:cNvSpPr>
          <p:nvPr/>
        </p:nvSpPr>
        <p:spPr bwMode="auto">
          <a:xfrm>
            <a:off x="5214938" y="4429125"/>
            <a:ext cx="3714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Lucida Sans Unicode" pitchFamily="34" charset="0"/>
              </a:rPr>
              <a:t>Оливер Уильямсон </a:t>
            </a:r>
            <a:r>
              <a:rPr lang="ru-RU">
                <a:latin typeface="Lucida Sans Unicode" pitchFamily="34" charset="0"/>
              </a:rPr>
              <a:t>известный специалист в области транзакционных затрат (издержек, связанных с заключением контрактов, в широком понимании)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42852"/>
            <a:ext cx="67810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Лауреаты Нобелевской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премии По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экономике</a:t>
            </a:r>
          </a:p>
        </p:txBody>
      </p:sp>
      <p:sp>
        <p:nvSpPr>
          <p:cNvPr id="34824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97D1E-4557-494C-922B-D1EB200657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286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Лауреаты альтернативной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Нобелевской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премии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«За достойный образ жизни»</a:t>
            </a: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6215074" y="3286124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b="1" dirty="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Рене </a:t>
            </a:r>
            <a:r>
              <a:rPr lang="ru-RU" b="1" dirty="0" err="1" smtClean="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Нгонго</a:t>
            </a:r>
            <a:endParaRPr lang="ru-RU" dirty="0"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928670"/>
            <a:ext cx="29289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00108"/>
            <a:ext cx="2857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7"/>
          <p:cNvSpPr>
            <a:spLocks noChangeArrowheads="1"/>
          </p:cNvSpPr>
          <p:nvPr/>
        </p:nvSpPr>
        <p:spPr bwMode="auto">
          <a:xfrm>
            <a:off x="428596" y="3143248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Lucida Sans Unicode" pitchFamily="34" charset="0"/>
              </a:rPr>
              <a:t>Дэвид </a:t>
            </a:r>
            <a:r>
              <a:rPr lang="ru-RU" dirty="0" err="1">
                <a:latin typeface="Lucida Sans Unicode" pitchFamily="34" charset="0"/>
              </a:rPr>
              <a:t>Сузуки</a:t>
            </a:r>
            <a:r>
              <a:rPr lang="ru-RU" dirty="0">
                <a:latin typeface="Lucida Sans Unicode" pitchFamily="34" charset="0"/>
              </a:rPr>
              <a:t>, </a:t>
            </a:r>
          </a:p>
        </p:txBody>
      </p:sp>
      <p:sp>
        <p:nvSpPr>
          <p:cNvPr id="35847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2B8D3-74DE-451E-B81A-558BE270F8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643314"/>
            <a:ext cx="2643187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28596" y="5929330"/>
            <a:ext cx="2286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Lucida Sans Unicode" pitchFamily="34" charset="0"/>
              </a:rPr>
              <a:t>Эйлин</a:t>
            </a:r>
            <a:r>
              <a:rPr lang="ru-RU" b="1" dirty="0">
                <a:latin typeface="Lucida Sans Unicode" pitchFamily="34" charset="0"/>
              </a:rPr>
              <a:t> </a:t>
            </a:r>
            <a:r>
              <a:rPr lang="ru-RU" b="1" dirty="0" err="1" smtClean="0">
                <a:latin typeface="Lucida Sans Unicode" pitchFamily="34" charset="0"/>
              </a:rPr>
              <a:t>Вейр</a:t>
            </a:r>
            <a:endParaRPr lang="ru-RU" dirty="0">
              <a:latin typeface="Lucida Sans Unicode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3714752"/>
            <a:ext cx="3333771" cy="25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143372" y="6286520"/>
            <a:ext cx="2285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err="1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Кэтрин</a:t>
            </a:r>
            <a:r>
              <a:rPr lang="ru-RU" b="1" dirty="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Хэмлин</a:t>
            </a:r>
            <a:r>
              <a:rPr lang="ru-RU" b="1" dirty="0" smtClean="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285750" y="571480"/>
            <a:ext cx="885825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cs typeface="Times New Roman" pitchFamily="18" charset="0"/>
              </a:rPr>
              <a:t>1904 г. - по физиологии и медицине - физиолог Иван Петрович Павлов.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1908 г. - по физиологии и медицине - Илья Ильич Мечников. 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1933 г. - в области литературы Иван Алексеевич Бунин. Без гражданства.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1956 г. в области химии Николай Николаевич Семенов. 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1958 г. - по физике Павел Алексеевич Черенков, Илья Михайлович Франк и Игорь Евгеньевич Тамм.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1958 г.- в области литературы Борис Леонидович Пастернак. От премии отказался.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1962 г. - по физике Лев Давидович Ландау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r>
              <a:rPr lang="ru-RU" dirty="0" smtClean="0">
                <a:cs typeface="Times New Roman" pitchFamily="18" charset="0"/>
              </a:rPr>
              <a:t>1964 г. - в области физики Николай Геннадьевич Басов, Александр Михайлович Прохоров.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1965 г. - по литературе Михаил Александрович Шолохов.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1970 г. - в области литературы Александр Исаевич Солженицын. 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1975 г. - мира Андрей Дмитриевич Сахаров. 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1975 г. - по экономике Леонид Витальевич Канторович.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1978 г. - по физике Петр Леонидович Капица.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1987 г. - в области литературы Иосиф Бродский. Гражданин США.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1990 г. - мира Михаил Сергеевич Горбачев. 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2000 г. - по физике Жорес Иванович Алферов.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2003 г. - по физике Алексей Алексеевич Абрикосов и Виталий </a:t>
            </a:r>
            <a:r>
              <a:rPr lang="ru-RU" dirty="0" err="1" smtClean="0">
                <a:cs typeface="Times New Roman" pitchFamily="18" charset="0"/>
              </a:rPr>
              <a:t>Лазаревич</a:t>
            </a:r>
            <a:r>
              <a:rPr lang="ru-RU" dirty="0" smtClean="0">
                <a:cs typeface="Times New Roman" pitchFamily="18" charset="0"/>
              </a:rPr>
              <a:t> Гинзбург.</a:t>
            </a:r>
            <a:endParaRPr lang="ru-RU" dirty="0" smtClean="0"/>
          </a:p>
          <a:p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34" y="214290"/>
            <a:ext cx="909896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Лауреаты Нобелевской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премии, Представители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СССР и России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9D084-A665-4E61-ACBB-C1B94A09332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142875"/>
            <a:ext cx="3571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7000875" y="1857375"/>
            <a:ext cx="1735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Дом в России</a:t>
            </a: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285750" y="2357438"/>
            <a:ext cx="4214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Lucida Sans Unicode" pitchFamily="34" charset="0"/>
              </a:rPr>
              <a:t>А. Нобель родился 21 октября 1833 года в Стокгольме в семье талантливого изобретателя-самоучки Иммануила Нобеля</a:t>
            </a:r>
          </a:p>
        </p:txBody>
      </p:sp>
      <p:pic>
        <p:nvPicPr>
          <p:cNvPr id="11269" name="Рисунок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2786063"/>
            <a:ext cx="19288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Прямоугольник 10"/>
          <p:cNvSpPr>
            <a:spLocks noChangeArrowheads="1"/>
          </p:cNvSpPr>
          <p:nvPr/>
        </p:nvSpPr>
        <p:spPr bwMode="auto">
          <a:xfrm>
            <a:off x="4429125" y="44291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Ударная морская мина конструкции Эммануэля Нобеля времен Крымской войны. </a:t>
            </a:r>
          </a:p>
        </p:txBody>
      </p:sp>
      <p:pic>
        <p:nvPicPr>
          <p:cNvPr id="11271" name="Рисунок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143000"/>
            <a:ext cx="43211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"/>
          <p:cNvSpPr>
            <a:spLocks noChangeArrowheads="1"/>
          </p:cNvSpPr>
          <p:nvPr/>
        </p:nvSpPr>
        <p:spPr bwMode="auto">
          <a:xfrm>
            <a:off x="0" y="428625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Родители Альфреда Нобеля и его братья</a:t>
            </a:r>
          </a:p>
        </p:txBody>
      </p:sp>
      <p:pic>
        <p:nvPicPr>
          <p:cNvPr id="11273" name="Рисунок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3643313"/>
            <a:ext cx="21002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Прямоугольник 12"/>
          <p:cNvSpPr>
            <a:spLocks noChangeArrowheads="1"/>
          </p:cNvSpPr>
          <p:nvPr/>
        </p:nvSpPr>
        <p:spPr bwMode="auto">
          <a:xfrm>
            <a:off x="142875" y="5429250"/>
            <a:ext cx="22828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Дом в Стокгольме</a:t>
            </a:r>
          </a:p>
        </p:txBody>
      </p:sp>
      <p:sp>
        <p:nvSpPr>
          <p:cNvPr id="11275" name="Номер слайда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851A8-8868-4277-9DC4-49C640DB5E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42852"/>
            <a:ext cx="4000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2440770" cy="342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D5C34-71A0-43A3-9D77-C0DDDE79624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2857496"/>
            <a:ext cx="2071703" cy="312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643314"/>
            <a:ext cx="2512174" cy="27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D5708-CFFA-4B96-8C0A-85C3EC72D56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42852"/>
            <a:ext cx="31380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500562" y="2500306"/>
            <a:ext cx="350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Lucida Sans Unicode" pitchFamily="34" charset="0"/>
              </a:rPr>
              <a:t>Вилла А.Нобеля в Сан Ремо</a:t>
            </a:r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928934"/>
            <a:ext cx="3683541" cy="278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43504" y="5929330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Lucida Sans Unicode" pitchFamily="34" charset="0"/>
              </a:rPr>
              <a:t>Монумент А.Нобелю в Австрии</a:t>
            </a: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5429264"/>
            <a:ext cx="171481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14290"/>
            <a:ext cx="3143244" cy="413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28596" y="4000504"/>
            <a:ext cx="30718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Lucida Sans Unicode" pitchFamily="34" charset="0"/>
              </a:rPr>
              <a:t>Собственноручная запись предсмертного пожелания Альфреда Нобеля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36433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428596" y="3000372"/>
            <a:ext cx="800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В Стокгольме церемония чествования проходит в Концертном зале в присутствии около 1200 человек. Премии в области физики, химии, физиологии и медицины, литературы и экономики вручаются королем Швеции после краткого изложения достижений лауреата представителями присуждающих награды ассамблей. Празднование завершается организуемым Нобелевским фондом банкетом в зале городской ратуши.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E3222-CC9C-4351-A330-48EB33C43C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85728"/>
            <a:ext cx="3473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28596" y="5143512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Lucida Sans Unicode" pitchFamily="34" charset="0"/>
              </a:rPr>
              <a:t>В Осло церемония вручения Нобелевской премии мира проводится в университете, в зале ассамблей, в присутствии короля Норвегии и членов королевской семьи. Лауреат получает награду из рук председателя Норвежского нобелевского комитета.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143000"/>
            <a:ext cx="21891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0"/>
            <a:ext cx="32861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215063" y="4071938"/>
            <a:ext cx="29289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10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Открытие </a:t>
            </a:r>
            <a:r>
              <a:rPr lang="ru-RU" sz="2000" b="1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Вилларда Бойла </a:t>
            </a:r>
            <a:r>
              <a:rPr lang="ru-RU" sz="200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помогло получить современные </a:t>
            </a:r>
          </a:p>
          <a:p>
            <a:pPr algn="ctr"/>
            <a:r>
              <a:rPr lang="ru-RU" sz="200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CCD-матрицы</a:t>
            </a: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285750" y="4143375"/>
            <a:ext cx="27860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Lucida Sans Unicode" pitchFamily="34" charset="0"/>
              </a:rPr>
              <a:t>Чарльз Као </a:t>
            </a:r>
            <a:r>
              <a:rPr lang="ru-RU" sz="2000">
                <a:latin typeface="Lucida Sans Unicode" pitchFamily="34" charset="0"/>
              </a:rPr>
              <a:t>получил премию за разработку оптических систем передачи данных</a:t>
            </a:r>
          </a:p>
        </p:txBody>
      </p:sp>
      <p:pic>
        <p:nvPicPr>
          <p:cNvPr id="27654" name="Рисунок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500063"/>
            <a:ext cx="31480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10"/>
          <p:cNvSpPr>
            <a:spLocks noChangeArrowheads="1"/>
          </p:cNvSpPr>
          <p:nvPr/>
        </p:nvSpPr>
        <p:spPr bwMode="auto">
          <a:xfrm>
            <a:off x="3071813" y="4643438"/>
            <a:ext cx="32146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Lucida Sans Unicode" pitchFamily="34" charset="0"/>
              </a:rPr>
              <a:t>Джордж Смит</a:t>
            </a:r>
            <a:r>
              <a:rPr lang="ru-RU" sz="2000">
                <a:latin typeface="Lucida Sans Unicode" pitchFamily="34" charset="0"/>
              </a:rPr>
              <a:t> внес вклад в открытие оптических полупроводниковых сенсоров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0"/>
            <a:ext cx="807249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Лауреаты Нобелевской премии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физике</a:t>
            </a:r>
          </a:p>
        </p:txBody>
      </p:sp>
      <p:sp>
        <p:nvSpPr>
          <p:cNvPr id="28681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60B39-0392-4DD0-BE56-27B4480815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1480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-214313" y="3571875"/>
            <a:ext cx="3429001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Lucida Sans Unicode" pitchFamily="34" charset="0"/>
              </a:rPr>
              <a:t>Элизабет Блэкберн </a:t>
            </a:r>
            <a:r>
              <a:rPr lang="ru-RU">
                <a:latin typeface="Lucida Sans Unicode" pitchFamily="34" charset="0"/>
              </a:rPr>
              <a:t>удостоена престижной награды за работы по изучению механизмов клеточного старения</a:t>
            </a:r>
          </a:p>
        </p:txBody>
      </p:sp>
      <p:pic>
        <p:nvPicPr>
          <p:cNvPr id="28676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642938"/>
            <a:ext cx="31480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2928938" y="4500563"/>
            <a:ext cx="3071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Lucida Sans Unicode" pitchFamily="34" charset="0"/>
              </a:rPr>
              <a:t>Исследования </a:t>
            </a:r>
            <a:r>
              <a:rPr lang="ru-RU" b="1">
                <a:latin typeface="Lucida Sans Unicode" pitchFamily="34" charset="0"/>
              </a:rPr>
              <a:t>Карол Грейдер</a:t>
            </a:r>
            <a:r>
              <a:rPr lang="ru-RU">
                <a:latin typeface="Lucida Sans Unicode" pitchFamily="34" charset="0"/>
              </a:rPr>
              <a:t> могут стать ключом к вечной молодости</a:t>
            </a:r>
          </a:p>
        </p:txBody>
      </p:sp>
      <p:pic>
        <p:nvPicPr>
          <p:cNvPr id="28678" name="Рисунок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0"/>
            <a:ext cx="32861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Прямоугольник 6"/>
          <p:cNvSpPr>
            <a:spLocks noChangeArrowheads="1"/>
          </p:cNvSpPr>
          <p:nvPr/>
        </p:nvSpPr>
        <p:spPr bwMode="auto">
          <a:xfrm>
            <a:off x="6143625" y="3786188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Lucida Sans Unicode" pitchFamily="34" charset="0"/>
              </a:rPr>
              <a:t>Джеку Шостаку </a:t>
            </a:r>
            <a:r>
              <a:rPr lang="ru-RU">
                <a:latin typeface="Lucida Sans Unicode" pitchFamily="34" charset="0"/>
              </a:rPr>
              <a:t>вместе с коллегами удалось раскрыть природу энзима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42852"/>
            <a:ext cx="664797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Лауреаты Нобелевской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премии По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медицине</a:t>
            </a:r>
          </a:p>
        </p:txBody>
      </p:sp>
      <p:sp>
        <p:nvSpPr>
          <p:cNvPr id="307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81C341-2443-4192-B85F-6E97D20D19F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1956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0" y="3571875"/>
            <a:ext cx="3071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Lucida Sans Unicode" pitchFamily="34" charset="0"/>
              </a:rPr>
              <a:t>Открытия </a:t>
            </a:r>
            <a:r>
              <a:rPr lang="ru-RU" b="1">
                <a:latin typeface="Lucida Sans Unicode" pitchFamily="34" charset="0"/>
              </a:rPr>
              <a:t>Венкатрамана Рамакришнана </a:t>
            </a:r>
            <a:r>
              <a:rPr lang="ru-RU">
                <a:latin typeface="Lucida Sans Unicode" pitchFamily="34" charset="0"/>
              </a:rPr>
              <a:t>помогут в разработке новых антибиотиков</a:t>
            </a:r>
          </a:p>
        </p:txBody>
      </p:sp>
      <p:pic>
        <p:nvPicPr>
          <p:cNvPr id="29700" name="Рисунок 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50" y="642938"/>
            <a:ext cx="31003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2928938" y="4214813"/>
            <a:ext cx="3000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Lucida Sans Unicode" pitchFamily="34" charset="0"/>
              </a:rPr>
              <a:t>Ада Йонат </a:t>
            </a:r>
            <a:r>
              <a:rPr lang="ru-RU">
                <a:latin typeface="Lucida Sans Unicode" pitchFamily="34" charset="0"/>
              </a:rPr>
              <a:t>занимается исследованиями ДНК, которые являются важными для основных процессов жизнедеятельности</a:t>
            </a:r>
          </a:p>
        </p:txBody>
      </p:sp>
      <p:pic>
        <p:nvPicPr>
          <p:cNvPr id="29702" name="Рисунок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95988" y="0"/>
            <a:ext cx="31480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8"/>
          <p:cNvSpPr>
            <a:spLocks noChangeArrowheads="1"/>
          </p:cNvSpPr>
          <p:nvPr/>
        </p:nvSpPr>
        <p:spPr bwMode="auto">
          <a:xfrm>
            <a:off x="6143625" y="3571875"/>
            <a:ext cx="2857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Lucida Sans Unicode" pitchFamily="34" charset="0"/>
              </a:rPr>
              <a:t>Томас Штайц </a:t>
            </a:r>
            <a:r>
              <a:rPr lang="ru-RU">
                <a:latin typeface="Lucida Sans Unicode" pitchFamily="34" charset="0"/>
              </a:rPr>
              <a:t>получил премию за исследование структуры и принципов работы рибосомы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85728"/>
            <a:ext cx="61382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Лауреаты Нобелевской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премии По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химии</a:t>
            </a:r>
          </a:p>
        </p:txBody>
      </p:sp>
      <p:sp>
        <p:nvSpPr>
          <p:cNvPr id="31753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D1758-90B7-40AB-AD4B-CBB3F5124B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642918"/>
            <a:ext cx="32861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71480"/>
            <a:ext cx="3500438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14282" y="52149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Lucida Sans Unicode" pitchFamily="34" charset="0"/>
              </a:rPr>
              <a:t>Герта</a:t>
            </a:r>
            <a:r>
              <a:rPr lang="ru-RU" b="1" dirty="0">
                <a:latin typeface="Lucida Sans Unicode" pitchFamily="34" charset="0"/>
              </a:rPr>
              <a:t> Мюллер</a:t>
            </a:r>
            <a:r>
              <a:rPr lang="ru-RU" dirty="0">
                <a:latin typeface="Lucida Sans Unicode" pitchFamily="34" charset="0"/>
              </a:rPr>
              <a:t>, охарактеризована жюри как автор, который «изображает жизнь обездоленных»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42852"/>
            <a:ext cx="45079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Лауреат Нобелевской премии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 литературе</a:t>
            </a:r>
          </a:p>
        </p:txBody>
      </p:sp>
      <p:sp>
        <p:nvSpPr>
          <p:cNvPr id="32773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724602-6478-450C-8AA2-47B8A43D04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36036" y="142852"/>
            <a:ext cx="45079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Лауреат Нобелевской премии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мира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572000" y="4714884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Lucida Sans Unicode" pitchFamily="34" charset="0"/>
              </a:rPr>
              <a:t>Барак </a:t>
            </a:r>
            <a:r>
              <a:rPr lang="ru-RU" b="1" dirty="0" err="1">
                <a:latin typeface="Lucida Sans Unicode" pitchFamily="34" charset="0"/>
              </a:rPr>
              <a:t>Обама</a:t>
            </a:r>
            <a:r>
              <a:rPr lang="ru-RU" b="1" dirty="0">
                <a:latin typeface="Lucida Sans Unicode" pitchFamily="34" charset="0"/>
              </a:rPr>
              <a:t> </a:t>
            </a:r>
            <a:r>
              <a:rPr lang="ru-RU" dirty="0">
                <a:latin typeface="Lucida Sans Unicode" pitchFamily="34" charset="0"/>
              </a:rPr>
              <a:t>получил нобелевскую премию мира за вклад в борьбу за нераспространение ядерного оружия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574</TotalTime>
  <Words>405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Лауреаты Нобелевской премии 2009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Лауреаты Нобелевской премии 2009</dc:title>
  <dc:creator>Мама</dc:creator>
  <cp:lastModifiedBy>www.PHILka.RU</cp:lastModifiedBy>
  <cp:revision>64</cp:revision>
  <dcterms:created xsi:type="dcterms:W3CDTF">2009-12-06T09:58:15Z</dcterms:created>
  <dcterms:modified xsi:type="dcterms:W3CDTF">2010-05-16T09:27:17Z</dcterms:modified>
</cp:coreProperties>
</file>