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13" r:id="rId2"/>
    <p:sldId id="314" r:id="rId3"/>
    <p:sldId id="348" r:id="rId4"/>
    <p:sldId id="363" r:id="rId5"/>
    <p:sldId id="364" r:id="rId6"/>
    <p:sldId id="315" r:id="rId7"/>
    <p:sldId id="347" r:id="rId8"/>
    <p:sldId id="257" r:id="rId9"/>
    <p:sldId id="259" r:id="rId10"/>
    <p:sldId id="261" r:id="rId11"/>
    <p:sldId id="263" r:id="rId12"/>
    <p:sldId id="359" r:id="rId13"/>
    <p:sldId id="266" r:id="rId14"/>
    <p:sldId id="361" r:id="rId15"/>
    <p:sldId id="362" r:id="rId16"/>
    <p:sldId id="267" r:id="rId17"/>
    <p:sldId id="268" r:id="rId18"/>
    <p:sldId id="335" r:id="rId19"/>
    <p:sldId id="358" r:id="rId20"/>
    <p:sldId id="350" r:id="rId21"/>
    <p:sldId id="318" r:id="rId22"/>
    <p:sldId id="352" r:id="rId23"/>
    <p:sldId id="320" r:id="rId24"/>
    <p:sldId id="354" r:id="rId25"/>
    <p:sldId id="322" r:id="rId26"/>
    <p:sldId id="356" r:id="rId27"/>
    <p:sldId id="324" r:id="rId28"/>
    <p:sldId id="346" r:id="rId29"/>
    <p:sldId id="287" r:id="rId30"/>
    <p:sldId id="31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190" autoAdjust="0"/>
    <p:restoredTop sz="94702" autoAdjust="0"/>
  </p:normalViewPr>
  <p:slideViewPr>
    <p:cSldViewPr>
      <p:cViewPr varScale="1">
        <p:scale>
          <a:sx n="70" d="100"/>
          <a:sy n="70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7541-4EA9-4B79-A70D-70735A685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D46F-A7B5-4D74-8EA6-B5660F6E4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9191-429C-435D-92B8-FC7112A3B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5A15-AE07-4816-96C7-938E290B6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B769-8ABA-4BDC-A0C2-94CEBA145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3BC5-A18E-4B43-89DB-30A289356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6F5F-1889-4F8E-A49C-E0677436B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C0A0-1E66-4CAE-B2A6-328C17DC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2256C-4FFD-43BA-B241-5D3217612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924A-6F3F-4BA6-905F-B850C7002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6656-20E4-4482-A331-8F82B08FA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317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17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17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</p:grpSp>
        <p:sp>
          <p:nvSpPr>
            <p:cNvPr id="317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317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6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2D49B81-9B16-46C0-AD2C-FCD2FE7B4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0"/>
      <p:bldP spid="3176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7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7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7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7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7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chemeClr val="hlink"/>
                </a:solidFill>
              </a:rPr>
              <a:t>ПРЕДМЕТ «ТЕХНОЛОГИЯ»</a:t>
            </a:r>
            <a:br>
              <a:rPr lang="ru-RU" sz="2400" smtClean="0">
                <a:solidFill>
                  <a:schemeClr val="hlink"/>
                </a:solidFill>
              </a:rPr>
            </a:br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Из опыта работы</a:t>
            </a:r>
          </a:p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В преподавании образовательной области с русским компонентом</a:t>
            </a:r>
          </a:p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«Русский традиционный костюм»</a:t>
            </a:r>
          </a:p>
          <a:p>
            <a:pPr algn="ctr" eaLnBrk="1" hangingPunct="1"/>
            <a:endParaRPr lang="ru-RU" sz="2800" b="1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Метод творческих проектов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chemeClr val="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969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69215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accent2"/>
                </a:solidFill>
              </a:rPr>
              <a:t>Перстень. Камень. Резьба</a:t>
            </a:r>
            <a:r>
              <a:rPr lang="ru-RU" smtClean="0"/>
              <a:t>.</a:t>
            </a:r>
          </a:p>
        </p:txBody>
      </p:sp>
      <p:pic>
        <p:nvPicPr>
          <p:cNvPr id="24581" name="Picture 4" descr="od03-0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908050"/>
            <a:ext cx="3168650" cy="3151188"/>
          </a:xfrm>
        </p:spPr>
      </p:pic>
      <p:pic>
        <p:nvPicPr>
          <p:cNvPr id="25605" name="Picture 4" descr="uzbek-jewelr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738" y="1844675"/>
            <a:ext cx="27606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516563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Подвеска. Металл. Камни.</a:t>
            </a:r>
          </a:p>
        </p:txBody>
      </p:sp>
    </p:spTree>
  </p:cSld>
  <p:clrMapOvr>
    <a:masterClrMapping/>
  </p:clrMapOvr>
  <p:transition advTm="343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y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16113"/>
            <a:ext cx="29400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288" y="404813"/>
            <a:ext cx="82184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chemeClr val="hlink"/>
                </a:solidFill>
              </a:rPr>
              <a:t>Подвески</a:t>
            </a:r>
            <a:r>
              <a:rPr lang="ru-RU" sz="4400">
                <a:solidFill>
                  <a:schemeClr val="tx2"/>
                </a:solidFill>
              </a:rPr>
              <a:t> </a:t>
            </a:r>
            <a:r>
              <a:rPr lang="ru-RU" sz="4400">
                <a:solidFill>
                  <a:schemeClr val="hlink"/>
                </a:solidFill>
              </a:rPr>
              <a:t>к головному убору.</a:t>
            </a:r>
            <a:br>
              <a:rPr lang="ru-RU" sz="4400">
                <a:solidFill>
                  <a:schemeClr val="hlink"/>
                </a:solidFill>
              </a:rPr>
            </a:br>
            <a:r>
              <a:rPr lang="ru-RU" sz="4400">
                <a:solidFill>
                  <a:schemeClr val="hlink"/>
                </a:solidFill>
              </a:rPr>
              <a:t>Металл. Ковка.</a:t>
            </a:r>
          </a:p>
        </p:txBody>
      </p:sp>
    </p:spTree>
    <p:custDataLst>
      <p:tags r:id="rId1"/>
    </p:custDataLst>
  </p:cSld>
  <p:clrMapOvr>
    <a:masterClrMapping/>
  </p:clrMapOvr>
  <p:transition advTm="7125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</a:rPr>
              <a:t>Нагрудное украшение. Плетение</a:t>
            </a:r>
          </a:p>
        </p:txBody>
      </p:sp>
      <p:pic>
        <p:nvPicPr>
          <p:cNvPr id="27650" name="Picture 4" descr="normal_%E1%EE%F0%EE%E4%E0%7E0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73238"/>
            <a:ext cx="7416800" cy="4629150"/>
          </a:xfrm>
        </p:spPr>
      </p:pic>
    </p:spTree>
  </p:cSld>
  <p:clrMapOvr>
    <a:masterClrMapping/>
  </p:clrMapOvr>
  <p:transition advTm="38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effectLst/>
              </a:rPr>
              <a:t>Подвеска. Тесьма. Бисер.</a:t>
            </a:r>
            <a:br>
              <a:rPr lang="ru-RU" smtClean="0">
                <a:solidFill>
                  <a:schemeClr val="hlink"/>
                </a:solidFill>
                <a:effectLst/>
              </a:rPr>
            </a:br>
            <a:r>
              <a:rPr lang="ru-RU" smtClean="0">
                <a:solidFill>
                  <a:schemeClr val="hlink"/>
                </a:solidFill>
                <a:effectLst/>
              </a:rPr>
              <a:t>Плетение шерстяными нитями</a:t>
            </a:r>
            <a:br>
              <a:rPr lang="ru-RU" smtClean="0">
                <a:solidFill>
                  <a:schemeClr val="hlink"/>
                </a:solidFill>
                <a:effectLst/>
              </a:rPr>
            </a:br>
            <a:endParaRPr lang="ru-RU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28677" name="Picture 4" descr="9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95513" y="1557338"/>
            <a:ext cx="3259137" cy="4495800"/>
          </a:xfrm>
        </p:spPr>
      </p:pic>
    </p:spTree>
    <p:custDataLst>
      <p:tags r:id="rId1"/>
    </p:custDataLst>
  </p:cSld>
  <p:clrMapOvr>
    <a:masterClrMapping/>
  </p:clrMapOvr>
  <p:transition advTm="1001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28600"/>
            <a:ext cx="8291512" cy="1831975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hlink"/>
                </a:solidFill>
                <a:effectLst/>
              </a:rPr>
              <a:t>Нагрудное украшение.</a:t>
            </a:r>
            <a:br>
              <a:rPr lang="ru-RU" sz="4000" smtClean="0">
                <a:solidFill>
                  <a:schemeClr val="hlink"/>
                </a:solidFill>
                <a:effectLst/>
              </a:rPr>
            </a:br>
            <a:r>
              <a:rPr lang="ru-RU" sz="4000" smtClean="0">
                <a:solidFill>
                  <a:schemeClr val="hlink"/>
                </a:solidFill>
                <a:effectLst/>
              </a:rPr>
              <a:t>Деревянные кольца.</a:t>
            </a:r>
            <a:br>
              <a:rPr lang="ru-RU" sz="4000" smtClean="0">
                <a:solidFill>
                  <a:schemeClr val="hlink"/>
                </a:solidFill>
                <a:effectLst/>
              </a:rPr>
            </a:br>
            <a:r>
              <a:rPr lang="ru-RU" sz="4000" smtClean="0">
                <a:solidFill>
                  <a:schemeClr val="hlink"/>
                </a:solidFill>
                <a:effectLst/>
              </a:rPr>
              <a:t>Плетение шерстяными нитями</a:t>
            </a:r>
            <a:br>
              <a:rPr lang="ru-RU" sz="4000" smtClean="0">
                <a:solidFill>
                  <a:schemeClr val="hlink"/>
                </a:solidFill>
                <a:effectLst/>
              </a:rPr>
            </a:br>
            <a:endParaRPr lang="ru-RU" sz="400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2363" y="1412875"/>
            <a:ext cx="4211637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2388" y="1989138"/>
            <a:ext cx="33210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31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92150"/>
            <a:ext cx="7859712" cy="679450"/>
          </a:xfrm>
          <a:noFill/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hlink"/>
                </a:solidFill>
                <a:effectLst/>
              </a:rPr>
              <a:t>Бусы. Плетеный пояс.</a:t>
            </a:r>
            <a:br>
              <a:rPr lang="ru-RU" sz="3600" smtClean="0">
                <a:solidFill>
                  <a:schemeClr val="hlink"/>
                </a:solidFill>
                <a:effectLst/>
              </a:rPr>
            </a:br>
            <a:r>
              <a:rPr lang="ru-RU" sz="3600" smtClean="0">
                <a:solidFill>
                  <a:schemeClr val="hlink"/>
                </a:solidFill>
                <a:effectLst/>
              </a:rPr>
              <a:t>Точеное дерево.</a:t>
            </a:r>
            <a:br>
              <a:rPr lang="ru-RU" sz="3600" smtClean="0">
                <a:solidFill>
                  <a:schemeClr val="hlink"/>
                </a:solidFill>
                <a:effectLst/>
              </a:rPr>
            </a:br>
            <a:r>
              <a:rPr lang="ru-RU" sz="3600" smtClean="0">
                <a:solidFill>
                  <a:schemeClr val="hlink"/>
                </a:solidFill>
                <a:effectLst/>
              </a:rPr>
              <a:t>Нить шерстяная крашенная</a:t>
            </a:r>
            <a:br>
              <a:rPr lang="ru-RU" sz="3600" smtClean="0">
                <a:solidFill>
                  <a:schemeClr val="hlink"/>
                </a:solidFill>
                <a:effectLst/>
              </a:rPr>
            </a:br>
            <a:endParaRPr lang="ru-RU" sz="360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1673225"/>
            <a:ext cx="37385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2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1052513"/>
            <a:ext cx="4067175" cy="5043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Шейное украшение.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Пояс.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Вышивка.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Бусы, бисер.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Вязание с орнаментом.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6513"/>
            <a:ext cx="5076825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577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412875"/>
            <a:ext cx="4284662" cy="3529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Карман –лакомник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на плетенном поясе с кистями.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Вышивка.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Шерстяные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нити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407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0" y="228600"/>
            <a:ext cx="3924300" cy="51450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</a:rPr>
              <a:t>Пояса в технике «Тканьё»</a:t>
            </a:r>
          </a:p>
        </p:txBody>
      </p:sp>
      <p:pic>
        <p:nvPicPr>
          <p:cNvPr id="3379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5148263" cy="6881813"/>
          </a:xfrm>
        </p:spPr>
      </p:pic>
    </p:spTree>
    <p:custDataLst>
      <p:tags r:id="rId1"/>
    </p:custDataLst>
  </p:cSld>
  <p:clrMapOvr>
    <a:masterClrMapping/>
  </p:clrMapOvr>
  <p:transition advTm="5157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  <a:effectLst/>
              </a:rPr>
              <a:t>Это были работы мастеров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ru-RU" sz="4000" smtClean="0">
                <a:solidFill>
                  <a:schemeClr val="hlink"/>
                </a:solidFill>
              </a:rPr>
              <a:t>А вот как проходил</a:t>
            </a:r>
          </a:p>
          <a:p>
            <a:pPr algn="ctr">
              <a:buFontTx/>
              <a:buNone/>
            </a:pPr>
            <a:r>
              <a:rPr lang="ru-RU" sz="4000" smtClean="0">
                <a:solidFill>
                  <a:schemeClr val="hlink"/>
                </a:solidFill>
              </a:rPr>
              <a:t> творческий процесс у</a:t>
            </a:r>
            <a:r>
              <a:rPr lang="ru-RU" smtClean="0">
                <a:solidFill>
                  <a:schemeClr val="hlink"/>
                </a:solidFill>
              </a:rPr>
              <a:t> </a:t>
            </a:r>
            <a:r>
              <a:rPr lang="ru-RU" sz="4000" smtClean="0">
                <a:solidFill>
                  <a:schemeClr val="hlink"/>
                </a:solidFill>
              </a:rPr>
              <a:t>нас</a:t>
            </a:r>
          </a:p>
        </p:txBody>
      </p:sp>
    </p:spTree>
    <p:custDataLst>
      <p:tags r:id="rId1"/>
    </p:custDataLst>
  </p:cSld>
  <p:clrMapOvr>
    <a:masterClrMapping/>
  </p:clrMapOvr>
  <p:transition advTm="6375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5527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hlink"/>
                </a:solidFill>
              </a:rPr>
              <a:t>Творческий проект</a:t>
            </a:r>
            <a:br>
              <a:rPr lang="ru-RU" sz="2800" smtClean="0">
                <a:solidFill>
                  <a:schemeClr val="hlink"/>
                </a:solidFill>
              </a:rPr>
            </a:br>
            <a:r>
              <a:rPr lang="ru-RU" sz="2800" smtClean="0">
                <a:solidFill>
                  <a:schemeClr val="hlink"/>
                </a:solidFill>
              </a:rPr>
              <a:t>«Украшения к традиционному костюму»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48958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algn="ctr" eaLnBrk="1" hangingPunct="1">
              <a:buFontTx/>
              <a:buNone/>
            </a:pPr>
            <a:endParaRPr lang="ru-RU" smtClean="0">
              <a:solidFill>
                <a:schemeClr val="hlink"/>
              </a:solidFill>
            </a:endParaRPr>
          </a:p>
          <a:p>
            <a:pPr algn="ctr" eaLnBrk="1" hangingPunct="1"/>
            <a:endParaRPr lang="ru-RU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Преподаватель: Кузнецова Ирина Александровна</a:t>
            </a:r>
          </a:p>
          <a:p>
            <a:pPr algn="ctr" eaLnBrk="1" hangingPunct="1"/>
            <a:endParaRPr lang="ru-RU" sz="2800" b="1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6-й класс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девочки</a:t>
            </a:r>
          </a:p>
        </p:txBody>
      </p:sp>
    </p:spTree>
    <p:custDataLst>
      <p:tags r:id="rId1"/>
    </p:custDataLst>
  </p:cSld>
  <p:clrMapOvr>
    <a:masterClrMapping/>
  </p:clrMapOvr>
  <p:transition advTm="6532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5516563"/>
            <a:ext cx="3384550" cy="1584325"/>
          </a:xfrm>
        </p:spPr>
        <p:txBody>
          <a:bodyPr/>
          <a:lstStyle/>
          <a:p>
            <a:pPr eaLnBrk="1" hangingPunct="1"/>
            <a:r>
              <a:rPr lang="ru-RU" sz="2000" smtClean="0"/>
              <a:t>Праздничная девичья повязка на голову с пушками</a:t>
            </a:r>
            <a:br>
              <a:rPr lang="ru-RU" sz="2000" smtClean="0"/>
            </a:br>
            <a:r>
              <a:rPr lang="ru-RU" sz="2000" smtClean="0"/>
              <a:t>материалы: шерстяная нить, бусинки</a:t>
            </a:r>
            <a:br>
              <a:rPr lang="ru-RU" sz="2000" smtClean="0"/>
            </a:br>
            <a:r>
              <a:rPr lang="ru-RU" sz="2000" smtClean="0"/>
              <a:t>техника исполнения: тканье на дощечках</a:t>
            </a:r>
            <a:br>
              <a:rPr lang="ru-RU" sz="20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3200" smtClean="0"/>
          </a:p>
        </p:txBody>
      </p:sp>
      <p:pic>
        <p:nvPicPr>
          <p:cNvPr id="38915" name="Picture 4" descr="P12309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95738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P12309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492375"/>
            <a:ext cx="4211638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427538" y="836613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Нарядный пояс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материалы: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Шерстяные нити, бусинки 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Плетение на бердышке</a:t>
            </a:r>
          </a:p>
        </p:txBody>
      </p:sp>
    </p:spTree>
  </p:cSld>
  <p:clrMapOvr>
    <a:masterClrMapping/>
  </p:clrMapOvr>
  <p:transition advTm="95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P12309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525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P12309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3159125"/>
            <a:ext cx="49323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07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5478463"/>
            <a:ext cx="4427537" cy="13795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Украшения к поясу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цветной лоскут, бисер, бусинки, тесьма</a:t>
            </a:r>
          </a:p>
        </p:txBody>
      </p:sp>
      <p:pic>
        <p:nvPicPr>
          <p:cNvPr id="43011" name="Picture 4" descr="P12309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432117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P12309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1557338"/>
            <a:ext cx="39243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572000" y="188913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Карман-лакомник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Материалы: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цветной лоскут, тесьма, кружево бусы</a:t>
            </a:r>
          </a:p>
        </p:txBody>
      </p:sp>
    </p:spTree>
    <p:custDataLst>
      <p:tags r:id="rId1"/>
    </p:custDataLst>
  </p:cSld>
  <p:clrMapOvr>
    <a:masterClrMapping/>
  </p:clrMapOvr>
  <p:transition advTm="804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4" descr="P12309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P12309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051175"/>
            <a:ext cx="50768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44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11188" y="4686300"/>
            <a:ext cx="3024187" cy="198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Ожерелье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Материалы: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Кожа, бусинки, деревянные кольца, нитки льняные, строчка по коже </a:t>
            </a:r>
          </a:p>
        </p:txBody>
      </p:sp>
      <p:pic>
        <p:nvPicPr>
          <p:cNvPr id="47107" name="Picture 4" descr="P12309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36353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P12309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2060575"/>
            <a:ext cx="3671887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356100" y="26035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Нагрудное украшение 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серьги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материалы: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бисер, леска, швенза</a:t>
            </a:r>
          </a:p>
        </p:txBody>
      </p:sp>
    </p:spTree>
    <p:custDataLst>
      <p:tags r:id="rId1"/>
    </p:custDataLst>
  </p:cSld>
  <p:clrMapOvr>
    <a:masterClrMapping/>
  </p:clrMapOvr>
  <p:transition advTm="128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 descr="P12309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64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P12309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3213100"/>
            <a:ext cx="48593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56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581525"/>
            <a:ext cx="3995738" cy="21002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Бусы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Материалы: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цветной лоскут,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бусы, ракушки,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леска</a:t>
            </a:r>
          </a:p>
        </p:txBody>
      </p:sp>
      <p:pic>
        <p:nvPicPr>
          <p:cNvPr id="51203" name="Picture 4" descr="P12309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385127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 descr="P12309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2060575"/>
            <a:ext cx="35687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651500" y="404813"/>
            <a:ext cx="3132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Ожерелье материалы: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деревянные пуговицы, бусинки,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льняная нить</a:t>
            </a:r>
          </a:p>
        </p:txBody>
      </p:sp>
    </p:spTree>
    <p:custDataLst>
      <p:tags r:id="rId1"/>
    </p:custDataLst>
  </p:cSld>
  <p:clrMapOvr>
    <a:masterClrMapping/>
  </p:clrMapOvr>
  <p:transition advTm="129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P12309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2997200"/>
            <a:ext cx="48593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P12309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09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16013" y="115888"/>
            <a:ext cx="6516687" cy="10969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hlink"/>
                </a:solidFill>
              </a:rPr>
              <a:t>Серьги к украшениям</a:t>
            </a:r>
          </a:p>
        </p:txBody>
      </p:sp>
      <p:pic>
        <p:nvPicPr>
          <p:cNvPr id="53251" name="Picture 4" descr="P1230994"/>
          <p:cNvPicPr>
            <a:picLocks noChangeAspect="1" noChangeArrowheads="1"/>
          </p:cNvPicPr>
          <p:nvPr/>
        </p:nvPicPr>
        <p:blipFill>
          <a:blip r:embed="rId2" cstate="email"/>
          <a:srcRect l="-279"/>
          <a:stretch>
            <a:fillRect/>
          </a:stretch>
        </p:blipFill>
        <p:spPr bwMode="auto">
          <a:xfrm>
            <a:off x="323850" y="1196975"/>
            <a:ext cx="38163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P1230988"/>
          <p:cNvPicPr>
            <a:picLocks noChangeAspect="1" noChangeArrowheads="1"/>
          </p:cNvPicPr>
          <p:nvPr/>
        </p:nvPicPr>
        <p:blipFill>
          <a:blip r:embed="rId3" cstate="email"/>
          <a:srcRect t="-2500"/>
          <a:stretch>
            <a:fillRect/>
          </a:stretch>
        </p:blipFill>
        <p:spPr bwMode="auto">
          <a:xfrm>
            <a:off x="5724525" y="1557338"/>
            <a:ext cx="28797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067175" y="5589588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Нагрудное украшение</a:t>
            </a:r>
          </a:p>
          <a:p>
            <a:pPr algn="r"/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материалы:</a:t>
            </a:r>
          </a:p>
          <a:p>
            <a:pPr algn="r"/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бусы (дерево, пластмасса),</a:t>
            </a:r>
          </a:p>
          <a:p>
            <a:pPr algn="r"/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кольца, шерстяная нить</a:t>
            </a:r>
          </a:p>
        </p:txBody>
      </p:sp>
    </p:spTree>
  </p:cSld>
  <p:clrMapOvr>
    <a:masterClrMapping/>
  </p:clrMapOvr>
  <p:transition advTm="312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Отзывы учителей, присутствовавших на открытом уроке     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mtClean="0">
                <a:solidFill>
                  <a:schemeClr val="hlink"/>
                </a:solidFill>
              </a:rPr>
              <a:t>Сухова Ольга Александровна: «Мне очень понравились украшения, выполненные девочками. Их вполне можно примерять на себя».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   Еловский Александр Леонтьевич: «Девочки просто молодцы! Очень удачные работы.»</a:t>
            </a:r>
          </a:p>
        </p:txBody>
      </p:sp>
    </p:spTree>
    <p:custDataLst>
      <p:tags r:id="rId1"/>
    </p:custDataLst>
  </p:cSld>
  <p:clrMapOvr>
    <a:masterClrMapping/>
  </p:clrMapOvr>
  <p:transition advTm="8483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914400" y="-100013"/>
            <a:ext cx="8229600" cy="100013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0"/>
            <a:ext cx="8893175" cy="59372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chemeClr val="hlink"/>
                </a:solidFill>
              </a:rPr>
              <a:t>Метод обучения: Проектная деятельность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chemeClr val="hlink"/>
                </a:solidFill>
              </a:rPr>
              <a:t>Технология выполнения: Работа 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chemeClr val="hlink"/>
                </a:solidFill>
              </a:rPr>
              <a:t>с декоративно-прикладными материалами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chemeClr val="hlink"/>
                </a:solidFill>
              </a:rPr>
              <a:t>2008г</a:t>
            </a:r>
          </a:p>
        </p:txBody>
      </p:sp>
    </p:spTree>
    <p:custDataLst>
      <p:tags r:id="rId1"/>
    </p:custDataLst>
  </p:cSld>
  <p:clrMapOvr>
    <a:masterClrMapping/>
  </p:clrMapOvr>
  <p:transition advTm="914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250825" y="333375"/>
            <a:ext cx="8424863" cy="3587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Литература: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354138"/>
            <a:ext cx="9144000" cy="82121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323850" y="461963"/>
            <a:ext cx="85693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47650" algn="l"/>
              </a:tabLst>
            </a:pPr>
            <a:endParaRPr lang="ru-RU" sz="1800"/>
          </a:p>
          <a:p>
            <a:pPr algn="ctr">
              <a:tabLst>
                <a:tab pos="247650" algn="l"/>
              </a:tabLst>
            </a:pPr>
            <a:r>
              <a:rPr lang="ru-RU" sz="2400" b="1">
                <a:solidFill>
                  <a:schemeClr val="hlink"/>
                </a:solidFill>
              </a:rPr>
              <a:t>Иллюстрированная  энциклопедия  «Русский  традиционный  костюм».  Санкт – Петербург.  «Искусство – СПБ»  2006г.  Российский  этнографический  музей.  </a:t>
            </a:r>
          </a:p>
          <a:p>
            <a:pPr algn="ctr">
              <a:tabLst>
                <a:tab pos="247650" algn="l"/>
              </a:tabLst>
            </a:pPr>
            <a:r>
              <a:rPr lang="ru-RU" sz="2400" b="1">
                <a:solidFill>
                  <a:schemeClr val="hlink"/>
                </a:solidFill>
              </a:rPr>
              <a:t>«Мужские  и  женские  рубахи,  женская  поясная  одежда».            Соснина. Н.</a:t>
            </a:r>
          </a:p>
          <a:p>
            <a:pPr algn="ctr">
              <a:tabLst>
                <a:tab pos="247650" algn="l"/>
              </a:tabLst>
            </a:pPr>
            <a:endParaRPr lang="ru-RU" sz="2400" b="1">
              <a:solidFill>
                <a:schemeClr val="hlink"/>
              </a:solidFill>
            </a:endParaRPr>
          </a:p>
          <a:p>
            <a:pPr algn="ctr">
              <a:tabLst>
                <a:tab pos="247650" algn="l"/>
              </a:tabLst>
            </a:pPr>
            <a:r>
              <a:rPr lang="ru-RU" sz="2400" b="1">
                <a:solidFill>
                  <a:schemeClr val="hlink"/>
                </a:solidFill>
              </a:rPr>
              <a:t>Энциклопедия  «Дамское  рукоделие».  Нижний  Новгород.  ТОО  «ПК  Инжиниринг  ЛТД».  2003г.</a:t>
            </a:r>
          </a:p>
          <a:p>
            <a:pPr algn="ctr">
              <a:tabLst>
                <a:tab pos="247650" algn="l"/>
              </a:tabLst>
            </a:pPr>
            <a:r>
              <a:rPr lang="ru-RU" sz="2400" b="1">
                <a:solidFill>
                  <a:schemeClr val="hlink"/>
                </a:solidFill>
              </a:rPr>
              <a:t>«История  костюма»  Каминская  Н.М.  Москва.</a:t>
            </a:r>
          </a:p>
          <a:p>
            <a:pPr algn="ctr">
              <a:tabLst>
                <a:tab pos="247650" algn="l"/>
              </a:tabLst>
            </a:pPr>
            <a:r>
              <a:rPr lang="ru-RU" sz="2400" b="1">
                <a:solidFill>
                  <a:schemeClr val="hlink"/>
                </a:solidFill>
              </a:rPr>
              <a:t>Всемирная  сеть  </a:t>
            </a:r>
            <a:r>
              <a:rPr lang="en-US" sz="2400" b="1">
                <a:solidFill>
                  <a:schemeClr val="hlink"/>
                </a:solidFill>
              </a:rPr>
              <a:t>Internet</a:t>
            </a:r>
            <a:r>
              <a:rPr lang="ru-RU" sz="2400" b="1">
                <a:solidFill>
                  <a:schemeClr val="hlink"/>
                </a:solidFill>
              </a:rPr>
              <a:t>.</a:t>
            </a:r>
          </a:p>
          <a:p>
            <a:pPr algn="ctr">
              <a:tabLst>
                <a:tab pos="247650" algn="l"/>
              </a:tabLst>
            </a:pPr>
            <a:r>
              <a:rPr lang="ru-RU" sz="2400" b="1">
                <a:solidFill>
                  <a:schemeClr val="hlink"/>
                </a:solidFill>
              </a:rPr>
              <a:t>Журнал  «Славянка»  2007 -2008г.</a:t>
            </a:r>
          </a:p>
          <a:p>
            <a:pPr algn="ctr">
              <a:tabLst>
                <a:tab pos="247650" algn="l"/>
              </a:tabLst>
            </a:pPr>
            <a:r>
              <a:rPr lang="ru-RU" sz="2400" b="1">
                <a:solidFill>
                  <a:schemeClr val="hlink"/>
                </a:solidFill>
              </a:rPr>
              <a:t>Журнал «Чудесные мгновения»  2007 – 2008г.</a:t>
            </a:r>
          </a:p>
        </p:txBody>
      </p:sp>
    </p:spTree>
  </p:cSld>
  <p:clrMapOvr>
    <a:masterClrMapping/>
  </p:clrMapOvr>
  <p:transition advTm="1575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2571750" y="1714500"/>
            <a:ext cx="3598863" cy="3598863"/>
          </a:xfrm>
          <a:prstGeom prst="ellipse">
            <a:avLst/>
          </a:prstGeom>
          <a:solidFill>
            <a:srgbClr val="609224"/>
          </a:solidFill>
          <a:ln w="38100" cmpd="dbl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Особенности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коллективного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проектирования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00375" y="214313"/>
            <a:ext cx="3000375" cy="2087562"/>
            <a:chOff x="3243" y="663"/>
            <a:chExt cx="1890" cy="1315"/>
          </a:xfrm>
        </p:grpSpPr>
        <p:sp>
          <p:nvSpPr>
            <p:cNvPr id="16401" name="Oval 7"/>
            <p:cNvSpPr>
              <a:spLocks noChangeArrowheads="1"/>
            </p:cNvSpPr>
            <p:nvPr/>
          </p:nvSpPr>
          <p:spPr bwMode="auto">
            <a:xfrm>
              <a:off x="3243" y="663"/>
              <a:ext cx="1814" cy="1315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38100" cmpd="dbl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CC3300"/>
                  </a:solidFill>
                  <a:latin typeface="Verdana" pitchFamily="34" charset="0"/>
                </a:rPr>
                <a:t>   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243" y="1023"/>
              <a:ext cx="18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643563" y="1357313"/>
            <a:ext cx="3208337" cy="2357437"/>
            <a:chOff x="3421" y="981"/>
            <a:chExt cx="2021" cy="1315"/>
          </a:xfrm>
        </p:grpSpPr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3515" y="981"/>
              <a:ext cx="1814" cy="1315"/>
            </a:xfrm>
            <a:prstGeom prst="ellipse">
              <a:avLst/>
            </a:prstGeom>
            <a:solidFill>
              <a:schemeClr val="bg1">
                <a:alpha val="67058"/>
              </a:schemeClr>
            </a:solidFill>
            <a:ln w="38100" cmpd="dbl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>
                <a:solidFill>
                  <a:schemeClr val="folHlink"/>
                </a:solidFill>
                <a:latin typeface="Verdana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421" y="1350"/>
              <a:ext cx="202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  </a:t>
              </a:r>
              <a:endPara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  <a:p>
              <a:pPr algn="ctr">
                <a:defRPr/>
              </a:pPr>
              <a:endPara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643563" y="3857625"/>
            <a:ext cx="3708400" cy="2087563"/>
            <a:chOff x="793" y="2568"/>
            <a:chExt cx="2336" cy="1315"/>
          </a:xfrm>
        </p:grpSpPr>
        <p:sp>
          <p:nvSpPr>
            <p:cNvPr id="18" name="Oval 34"/>
            <p:cNvSpPr>
              <a:spLocks noChangeArrowheads="1"/>
            </p:cNvSpPr>
            <p:nvPr/>
          </p:nvSpPr>
          <p:spPr bwMode="auto">
            <a:xfrm>
              <a:off x="793" y="2568"/>
              <a:ext cx="1775" cy="1315"/>
            </a:xfrm>
            <a:prstGeom prst="ellipse">
              <a:avLst/>
            </a:prstGeom>
            <a:solidFill>
              <a:srgbClr val="FF00FF">
                <a:alpha val="25000"/>
              </a:srgbClr>
            </a:solidFill>
            <a:ln w="38100" cmpd="dbl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8" name="Rectangle 35"/>
            <p:cNvSpPr>
              <a:spLocks noChangeArrowheads="1"/>
            </p:cNvSpPr>
            <p:nvPr/>
          </p:nvSpPr>
          <p:spPr bwMode="auto">
            <a:xfrm>
              <a:off x="975" y="2659"/>
              <a:ext cx="21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600"/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5750" y="3929063"/>
            <a:ext cx="3313113" cy="2087562"/>
            <a:chOff x="3108" y="663"/>
            <a:chExt cx="2087" cy="1315"/>
          </a:xfrm>
        </p:grpSpPr>
        <p:sp>
          <p:nvSpPr>
            <p:cNvPr id="16395" name="Oval 7"/>
            <p:cNvSpPr>
              <a:spLocks noChangeArrowheads="1"/>
            </p:cNvSpPr>
            <p:nvPr/>
          </p:nvSpPr>
          <p:spPr bwMode="auto">
            <a:xfrm>
              <a:off x="3243" y="663"/>
              <a:ext cx="1814" cy="1315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38100" cmpd="dbl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CC3300"/>
                  </a:solidFill>
                  <a:latin typeface="Verdana" pitchFamily="34" charset="0"/>
                </a:rPr>
                <a:t>   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108" y="978"/>
              <a:ext cx="20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57158" y="-214326"/>
            <a:ext cx="2817813" cy="3730624"/>
            <a:chOff x="793" y="1533"/>
            <a:chExt cx="1775" cy="2350"/>
          </a:xfrm>
          <a:solidFill>
            <a:srgbClr val="FFFF66">
              <a:alpha val="29000"/>
            </a:srgb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793" y="2568"/>
              <a:ext cx="1775" cy="1315"/>
            </a:xfrm>
            <a:prstGeom prst="ellipse">
              <a:avLst/>
            </a:prstGeom>
            <a:grpFill/>
            <a:ln w="38100" cmpd="dbl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Работа с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творческим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проектом </a:t>
              </a:r>
            </a:p>
            <a:p>
              <a:pPr algn="ctr">
                <a:defRPr/>
              </a:pPr>
              <a:endPara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всем классом</a:t>
              </a:r>
            </a:p>
            <a:p>
              <a:pPr algn="ctr">
                <a:defRPr/>
              </a:pPr>
              <a:endPara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25" name="Rectangle 38"/>
            <p:cNvSpPr>
              <a:spLocks noChangeArrowheads="1"/>
            </p:cNvSpPr>
            <p:nvPr/>
          </p:nvSpPr>
          <p:spPr bwMode="auto">
            <a:xfrm flipV="1">
              <a:off x="793" y="1533"/>
              <a:ext cx="1573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43250" y="571500"/>
            <a:ext cx="25717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мотивации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обучению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29313" y="1643063"/>
            <a:ext cx="27860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и углубление межпредметных связей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86438" y="4214813"/>
            <a:ext cx="2571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Раскрытие индивидуальных способностей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4375" y="4429125"/>
            <a:ext cx="25003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семьи</a:t>
            </a:r>
          </a:p>
        </p:txBody>
      </p:sp>
    </p:spTree>
  </p:cSld>
  <p:clrMapOvr>
    <a:masterClrMapping/>
  </p:clrMapOvr>
  <p:transition advTm="1309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2"/>
          <p:cNvSpPr>
            <a:spLocks noChangeAspect="1" noChangeArrowheads="1"/>
          </p:cNvSpPr>
          <p:nvPr/>
        </p:nvSpPr>
        <p:spPr bwMode="auto">
          <a:xfrm>
            <a:off x="2500313" y="1571625"/>
            <a:ext cx="3598862" cy="3598863"/>
          </a:xfrm>
          <a:prstGeom prst="ellipse">
            <a:avLst/>
          </a:prstGeom>
          <a:solidFill>
            <a:srgbClr val="609224"/>
          </a:solidFill>
          <a:ln w="38100" cmpd="dbl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Основные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компоненты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проекта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00375" y="142875"/>
            <a:ext cx="2932113" cy="2286000"/>
            <a:chOff x="1746" y="0"/>
            <a:chExt cx="1847" cy="1315"/>
          </a:xfrm>
        </p:grpSpPr>
        <p:sp>
          <p:nvSpPr>
            <p:cNvPr id="17426" name="Oval 4"/>
            <p:cNvSpPr>
              <a:spLocks noChangeArrowheads="1"/>
            </p:cNvSpPr>
            <p:nvPr/>
          </p:nvSpPr>
          <p:spPr bwMode="auto">
            <a:xfrm>
              <a:off x="1746" y="0"/>
              <a:ext cx="1814" cy="1315"/>
            </a:xfrm>
            <a:prstGeom prst="ellipse">
              <a:avLst/>
            </a:prstGeom>
            <a:solidFill>
              <a:srgbClr val="FF9900">
                <a:alpha val="23137"/>
              </a:srgbClr>
            </a:solidFill>
            <a:ln w="38100" cmpd="dbl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CC3300"/>
                  </a:solidFill>
                  <a:latin typeface="Verdana" pitchFamily="34" charset="0"/>
                </a:rPr>
                <a:t>       </a:t>
              </a: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1755" y="330"/>
              <a:ext cx="183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Выбор темы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постановка целей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и задач</a:t>
              </a:r>
              <a:endParaRPr lang="ru-RU" sz="1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5750" y="3714750"/>
            <a:ext cx="3313113" cy="2087563"/>
            <a:chOff x="3108" y="663"/>
            <a:chExt cx="2087" cy="1315"/>
          </a:xfrm>
        </p:grpSpPr>
        <p:sp>
          <p:nvSpPr>
            <p:cNvPr id="17424" name="Oval 7"/>
            <p:cNvSpPr>
              <a:spLocks noChangeArrowheads="1"/>
            </p:cNvSpPr>
            <p:nvPr/>
          </p:nvSpPr>
          <p:spPr bwMode="auto">
            <a:xfrm>
              <a:off x="3243" y="663"/>
              <a:ext cx="1814" cy="1315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38100" cmpd="dbl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CC3300"/>
                  </a:solidFill>
                  <a:latin typeface="Verdana" pitchFamily="34" charset="0"/>
                </a:rPr>
                <a:t>   </a:t>
              </a: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3108" y="978"/>
              <a:ext cx="208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Изготовление проекта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в материале </a:t>
              </a:r>
            </a:p>
          </p:txBody>
        </p:sp>
      </p:grp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1804988" y="2147483647"/>
            <a:ext cx="895350" cy="2147008025"/>
            <a:chOff x="-3653071" y="-114996035"/>
            <a:chExt cx="7246056" cy="114999510"/>
          </a:xfrm>
        </p:grpSpPr>
        <p:grpSp>
          <p:nvGrpSpPr>
            <p:cNvPr id="17420" name="Group 10"/>
            <p:cNvGrpSpPr>
              <a:grpSpLocks/>
            </p:cNvGrpSpPr>
            <p:nvPr/>
          </p:nvGrpSpPr>
          <p:grpSpPr bwMode="auto">
            <a:xfrm>
              <a:off x="-3653071" y="-114996035"/>
              <a:ext cx="7246056" cy="114999510"/>
              <a:chOff x="-3653071" y="-114995990"/>
              <a:chExt cx="7246056" cy="114999510"/>
            </a:xfrm>
          </p:grpSpPr>
          <p:sp>
            <p:nvSpPr>
              <p:cNvPr id="17422" name="Oval 11"/>
              <p:cNvSpPr>
                <a:spLocks noChangeArrowheads="1"/>
              </p:cNvSpPr>
              <p:nvPr/>
            </p:nvSpPr>
            <p:spPr bwMode="auto">
              <a:xfrm>
                <a:off x="476" y="2205"/>
                <a:ext cx="1775" cy="1315"/>
              </a:xfrm>
              <a:prstGeom prst="ellipse">
                <a:avLst/>
              </a:prstGeom>
              <a:solidFill>
                <a:srgbClr val="FF00FF">
                  <a:alpha val="25098"/>
                </a:srgbClr>
              </a:solidFill>
              <a:ln w="38100" cmpd="dbl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 b="1">
                  <a:solidFill>
                    <a:srgbClr val="99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0" name="Rectangle 12"/>
              <p:cNvSpPr>
                <a:spLocks noChangeArrowheads="1"/>
              </p:cNvSpPr>
              <p:nvPr/>
            </p:nvSpPr>
            <p:spPr bwMode="auto">
              <a:xfrm>
                <a:off x="-3653071" y="-114995990"/>
                <a:ext cx="7246056" cy="230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2300" b="1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  <a:p>
                <a:pPr algn="ctr">
                  <a:defRPr/>
                </a:pPr>
                <a:r>
                  <a:rPr lang="ru-RU" sz="2300" b="1">
                    <a:solidFill>
                      <a:srgbClr val="9900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Методический центр Северного округа</a:t>
                </a:r>
              </a:p>
            </p:txBody>
          </p:sp>
        </p:grpSp>
        <p:pic>
          <p:nvPicPr>
            <p:cNvPr id="17421" name="Picture 13" descr="j019538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1" y="2568"/>
              <a:ext cx="35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57813" y="1557338"/>
            <a:ext cx="3208337" cy="2155825"/>
            <a:chOff x="3421" y="981"/>
            <a:chExt cx="2021" cy="1358"/>
          </a:xfrm>
        </p:grpSpPr>
        <p:sp>
          <p:nvSpPr>
            <p:cNvPr id="17418" name="Oval 15"/>
            <p:cNvSpPr>
              <a:spLocks noChangeArrowheads="1"/>
            </p:cNvSpPr>
            <p:nvPr/>
          </p:nvSpPr>
          <p:spPr bwMode="auto">
            <a:xfrm>
              <a:off x="3515" y="981"/>
              <a:ext cx="1814" cy="1315"/>
            </a:xfrm>
            <a:prstGeom prst="ellipse">
              <a:avLst/>
            </a:prstGeom>
            <a:solidFill>
              <a:schemeClr val="bg1">
                <a:alpha val="67058"/>
              </a:schemeClr>
            </a:solidFill>
            <a:ln w="38100" cmpd="dbl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>
                <a:solidFill>
                  <a:schemeClr val="folHlink"/>
                </a:solidFill>
                <a:latin typeface="Verdana" pitchFamily="34" charset="0"/>
              </a:endParaRPr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3421" y="1350"/>
              <a:ext cx="2021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  </a:t>
              </a:r>
              <a:r>
                <a:rPr lang="ru-RU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сбор  информации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 и иллюстративного материала</a:t>
              </a:r>
              <a:endPara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  <a:p>
              <a:pPr algn="ctr">
                <a:defRPr/>
              </a:pPr>
              <a:endPara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  <a:p>
              <a:pPr algn="ctr">
                <a:defRPr/>
              </a:pPr>
              <a:endPara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214938" y="3786188"/>
            <a:ext cx="3708400" cy="2087562"/>
            <a:chOff x="793" y="2568"/>
            <a:chExt cx="2336" cy="1315"/>
          </a:xfrm>
        </p:grpSpPr>
        <p:sp>
          <p:nvSpPr>
            <p:cNvPr id="53282" name="Oval 34"/>
            <p:cNvSpPr>
              <a:spLocks noChangeArrowheads="1"/>
            </p:cNvSpPr>
            <p:nvPr/>
          </p:nvSpPr>
          <p:spPr bwMode="auto">
            <a:xfrm>
              <a:off x="793" y="2568"/>
              <a:ext cx="1775" cy="1315"/>
            </a:xfrm>
            <a:prstGeom prst="ellipse">
              <a:avLst/>
            </a:prstGeom>
            <a:solidFill>
              <a:srgbClr val="FF00FF">
                <a:alpha val="25000"/>
              </a:srgbClr>
            </a:solidFill>
            <a:ln w="38100" cmpd="dbl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Создание эскизов</a:t>
              </a:r>
            </a:p>
            <a:p>
              <a:pPr algn="ctr"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 чертежей</a:t>
              </a:r>
            </a:p>
          </p:txBody>
        </p:sp>
        <p:sp>
          <p:nvSpPr>
            <p:cNvPr id="17417" name="Rectangle 35"/>
            <p:cNvSpPr>
              <a:spLocks noChangeArrowheads="1"/>
            </p:cNvSpPr>
            <p:nvPr/>
          </p:nvSpPr>
          <p:spPr bwMode="auto">
            <a:xfrm>
              <a:off x="975" y="2659"/>
              <a:ext cx="21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600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00034" y="1428736"/>
            <a:ext cx="3708400" cy="2087562"/>
            <a:chOff x="793" y="2568"/>
            <a:chExt cx="2336" cy="1315"/>
          </a:xfrm>
          <a:solidFill>
            <a:srgbClr val="FFFF66">
              <a:alpha val="29000"/>
            </a:srgbClr>
          </a:solidFill>
        </p:grpSpPr>
        <p:sp>
          <p:nvSpPr>
            <p:cNvPr id="53285" name="Oval 37"/>
            <p:cNvSpPr>
              <a:spLocks noChangeArrowheads="1"/>
            </p:cNvSpPr>
            <p:nvPr/>
          </p:nvSpPr>
          <p:spPr bwMode="auto">
            <a:xfrm>
              <a:off x="793" y="2568"/>
              <a:ext cx="1775" cy="1315"/>
            </a:xfrm>
            <a:prstGeom prst="ellipse">
              <a:avLst/>
            </a:prstGeom>
            <a:grpFill/>
            <a:ln w="38100" cmpd="dbl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Защита проекта</a:t>
              </a:r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975" y="2659"/>
              <a:ext cx="2154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600"/>
            </a:p>
          </p:txBody>
        </p:sp>
      </p:grpSp>
    </p:spTree>
  </p:cSld>
  <p:clrMapOvr>
    <a:masterClrMapping/>
  </p:clrMapOvr>
  <p:transition advTm="1314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891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ПРОВЕДЕННЫЕ ИССЛЕДОВАНИЯ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963613"/>
            <a:ext cx="9144000" cy="78216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2672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-4641850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>НАРОДНЫЙ КОСТЮМ И УКРАШЕНИЯ К НЕМУ И СЕЙЧАС</a:t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> ЯВЛЯЕТСЯ СОКРОВИЩНИЦЕЙ ДЛЯ</a:t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> СОВРЕМЕННЫХ МОДЕЛЬЕРОВ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0" y="6858000"/>
            <a:ext cx="9144000" cy="171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advTm="382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</a:rPr>
              <a:t>Старинные браслеты. Ковка.</a:t>
            </a:r>
          </a:p>
        </p:txBody>
      </p:sp>
      <p:pic>
        <p:nvPicPr>
          <p:cNvPr id="20485" name="Picture 4" descr="od03-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765175"/>
            <a:ext cx="4248150" cy="2547938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14166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ker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Серьги со швензой. Ковка.</a:t>
            </a:r>
          </a:p>
        </p:txBody>
      </p:sp>
      <p:pic>
        <p:nvPicPr>
          <p:cNvPr id="21509" name="Picture 4" descr="od03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860800"/>
            <a:ext cx="39608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hlink"/>
                </a:solidFill>
              </a:rPr>
              <a:t>Серьги с бусами. Ковка.</a:t>
            </a:r>
          </a:p>
        </p:txBody>
      </p:sp>
      <p:pic>
        <p:nvPicPr>
          <p:cNvPr id="22533" name="Picture 4" descr="od03-0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836613"/>
            <a:ext cx="4032250" cy="2227262"/>
          </a:xfr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141663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Шейное украшение</a:t>
            </a:r>
            <a:r>
              <a:rPr lang="ru-RU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Камешки.</a:t>
            </a:r>
          </a:p>
        </p:txBody>
      </p:sp>
      <p:pic>
        <p:nvPicPr>
          <p:cNvPr id="23557" name="Picture 4" descr="od03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05263"/>
            <a:ext cx="29527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8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1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1|0.5|0.7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2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9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4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1|1.9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9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2|1.4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1.2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1.1|1.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1|1.5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|1.3|1.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0.6|0.7|0.9"/>
</p:tagLst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391</TotalTime>
  <Words>451</Words>
  <Application>Microsoft Office PowerPoint</Application>
  <PresentationFormat>Экран (4:3)</PresentationFormat>
  <Paragraphs>129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Вершина горы</vt:lpstr>
      <vt:lpstr>ПРЕДМЕТ «ТЕХНОЛОГИЯ» </vt:lpstr>
      <vt:lpstr>Творческий проект «Украшения к традиционному костюму»</vt:lpstr>
      <vt:lpstr>Слайд 3</vt:lpstr>
      <vt:lpstr>Слайд 4</vt:lpstr>
      <vt:lpstr>Слайд 5</vt:lpstr>
      <vt:lpstr>ПРОВЕДЕННЫЕ ИССЛЕДОВАНИЯ</vt:lpstr>
      <vt:lpstr>        НАРОДНЫЙ КОСТЮМ И УКРАШЕНИЯ К НЕМУ И СЕЙЧАС   ЯВЛЯЕТСЯ СОКРОВИЩНИЦЕЙ ДЛЯ   СОВРЕМЕННЫХ МОДЕЛЬЕРОВ</vt:lpstr>
      <vt:lpstr>Старинные браслеты. Ковка.</vt:lpstr>
      <vt:lpstr>Серьги с бусами. Ковка.</vt:lpstr>
      <vt:lpstr>Перстень. Камень. Резьба.</vt:lpstr>
      <vt:lpstr>Слайд 11</vt:lpstr>
      <vt:lpstr>Нагрудное украшение. Плетение</vt:lpstr>
      <vt:lpstr>Подвеска. Тесьма. Бисер. Плетение шерстяными нитями </vt:lpstr>
      <vt:lpstr>Нагрудное украшение. Деревянные кольца. Плетение шерстяными нитями </vt:lpstr>
      <vt:lpstr>Бусы. Плетеный пояс. Точеное дерево. Нить шерстяная крашенная </vt:lpstr>
      <vt:lpstr>Слайд 16</vt:lpstr>
      <vt:lpstr>Слайд 17</vt:lpstr>
      <vt:lpstr>Пояса в технике «Тканьё»</vt:lpstr>
      <vt:lpstr>Это были работы мастеров</vt:lpstr>
      <vt:lpstr>Праздничная девичья повязка на голову с пушками материалы: шерстяная нить, бусинки техника исполнения: тканье на дощечках  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Серьги к украшениям</vt:lpstr>
      <vt:lpstr>Отзывы учителей, присутствовавших на открытом уроке      </vt:lpstr>
      <vt:lpstr>Литература: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</dc:creator>
  <cp:lastModifiedBy>TATA</cp:lastModifiedBy>
  <cp:revision>25</cp:revision>
  <dcterms:created xsi:type="dcterms:W3CDTF">2002-01-22T02:59:17Z</dcterms:created>
  <dcterms:modified xsi:type="dcterms:W3CDTF">2010-07-07T19:44:47Z</dcterms:modified>
</cp:coreProperties>
</file>