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9" r:id="rId9"/>
    <p:sldId id="267" r:id="rId10"/>
    <p:sldId id="268" r:id="rId11"/>
    <p:sldId id="269" r:id="rId12"/>
    <p:sldId id="270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80" r:id="rId21"/>
    <p:sldId id="281" r:id="rId22"/>
    <p:sldId id="283" r:id="rId23"/>
    <p:sldId id="284" r:id="rId24"/>
    <p:sldId id="285" r:id="rId25"/>
    <p:sldId id="282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A70D11"/>
    <a:srgbClr val="250BE3"/>
    <a:srgbClr val="4D4D4D"/>
    <a:srgbClr val="777777"/>
    <a:srgbClr val="663300"/>
    <a:srgbClr val="8000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492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5BDA592-80E5-47A9-AAA7-E8B546A4D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A717C-FD8A-4C84-9A5F-11AEECB9C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1E22-AF30-4804-9717-1C6A27346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40A1-DC20-401F-B77E-066ABB8C4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4B7A-2286-4271-B93F-836365724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51FB-93E8-4A83-8EF1-F9812C73D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9681-9F1F-4814-A49E-DE1D89FC1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CBDA-C92A-4023-B240-3BE23E0AD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C6CD-87B8-4A17-BD0D-A27AAD511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D9F8-2101-4E85-A821-CF8CC4CDE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A8DB-224B-4F4C-9790-5321F0E69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1433-E81F-4A5D-8746-C65A5B0D6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7B9D-CC55-43D1-B792-B5A3CA4DC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E894-FB22-46CE-AE7B-830AB4C5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44CB-27A2-432D-9907-36770C3C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F876-FF8B-47F6-89D0-7501CB883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A329-4D44-4E41-BC80-37D549C5A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F352-C9BC-434F-9CA7-3185359E3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E22376A-C906-4B0C-A6E1-8E3C75C84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Как-то раз спросили  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розу:</a:t>
            </a:r>
          </a:p>
          <a:p>
            <a:pPr algn="just" eaLnBrk="1" hangingPunct="1">
              <a:buFontTx/>
              <a:buChar char="-"/>
            </a:pPr>
            <a:r>
              <a:rPr lang="ru-RU" smtClean="0">
                <a:solidFill>
                  <a:srgbClr val="663300"/>
                </a:solidFill>
              </a:rPr>
              <a:t>Отчего, чаруя око,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Нас колючими 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шипами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Ты царапаешь                                 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жестоко?</a:t>
            </a:r>
            <a:r>
              <a:rPr lang="ru-RU" sz="2800" smtClean="0"/>
              <a:t> </a:t>
            </a:r>
          </a:p>
        </p:txBody>
      </p:sp>
      <p:pic>
        <p:nvPicPr>
          <p:cNvPr id="6151" name="Picture 7" descr="roz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7663" y="838200"/>
            <a:ext cx="3721100" cy="5287963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ЛО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2319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ОЛ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429000"/>
            <a:ext cx="2700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skf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4191000"/>
            <a:ext cx="2743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3058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Ходьба по вязкой почве</a:t>
            </a:r>
          </a:p>
          <a:p>
            <a:pPr marL="533400" indent="-533400">
              <a:spcBef>
                <a:spcPct val="50000"/>
              </a:spcBef>
            </a:pPr>
            <a:r>
              <a:rPr lang="ru-RU" sz="3200">
                <a:solidFill>
                  <a:srgbClr val="663300"/>
                </a:solidFill>
              </a:rPr>
              <a:t>     Тебе по болоту ходить довелось?         Легко тебе было?  Вот то-то.                  Тогда почему же огромнейший лось            Так просто бежит по болоту?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114800" cy="1524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</a:rPr>
              <a:t>Площади геометрических                      фигур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62000" y="1905000"/>
          <a:ext cx="1920875" cy="588963"/>
        </p:xfrm>
        <a:graphic>
          <a:graphicData uri="http://schemas.openxmlformats.org/presentationml/2006/ole">
            <p:oleObj spid="_x0000_s3074" name="Формула" r:id="rId3" imgW="838080" imgH="253800" progId="Equation.3">
              <p:embed/>
            </p:oleObj>
          </a:graphicData>
        </a:graphic>
      </p:graphicFrame>
      <p:sp>
        <p:nvSpPr>
          <p:cNvPr id="3081" name="Oval 6"/>
          <p:cNvSpPr>
            <a:spLocks noChangeArrowheads="1"/>
          </p:cNvSpPr>
          <p:nvPr/>
        </p:nvSpPr>
        <p:spPr bwMode="auto">
          <a:xfrm>
            <a:off x="838200" y="304800"/>
            <a:ext cx="16002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200400" y="3962400"/>
          <a:ext cx="2057400" cy="631825"/>
        </p:xfrm>
        <a:graphic>
          <a:graphicData uri="http://schemas.openxmlformats.org/presentationml/2006/ole">
            <p:oleObj spid="_x0000_s3075" name="Формула" r:id="rId4" imgW="825500" imgH="254000" progId="Equation.3">
              <p:embed/>
            </p:oleObj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3505200" y="2286000"/>
            <a:ext cx="1600200" cy="1600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28600" y="5410200"/>
          <a:ext cx="3048000" cy="649288"/>
        </p:xfrm>
        <a:graphic>
          <a:graphicData uri="http://schemas.openxmlformats.org/presentationml/2006/ole">
            <p:oleObj spid="_x0000_s3076" name="Формула" r:id="rId5" imgW="1143000" imgH="241300" progId="Equation.3">
              <p:embed/>
            </p:oleObj>
          </a:graphicData>
        </a:graphic>
      </p:graphicFrame>
      <p:sp>
        <p:nvSpPr>
          <p:cNvPr id="3083" name="Rectangle 12"/>
          <p:cNvSpPr>
            <a:spLocks noChangeArrowheads="1"/>
          </p:cNvSpPr>
          <p:nvPr/>
        </p:nvSpPr>
        <p:spPr bwMode="auto">
          <a:xfrm rot="5400000">
            <a:off x="495300" y="3771900"/>
            <a:ext cx="1828800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715000" y="1981200"/>
          <a:ext cx="3200400" cy="1020763"/>
        </p:xfrm>
        <a:graphic>
          <a:graphicData uri="http://schemas.openxmlformats.org/presentationml/2006/ole">
            <p:oleObj spid="_x0000_s3077" name="Формула" r:id="rId6" imgW="1256755" imgH="393529" progId="Equation.3">
              <p:embed/>
            </p:oleObj>
          </a:graphicData>
        </a:graphic>
      </p:graphicFrame>
      <p:sp>
        <p:nvSpPr>
          <p:cNvPr id="3085" name="AutoShape 16"/>
          <p:cNvSpPr>
            <a:spLocks noChangeArrowheads="1"/>
          </p:cNvSpPr>
          <p:nvPr/>
        </p:nvSpPr>
        <p:spPr bwMode="auto">
          <a:xfrm>
            <a:off x="6629400" y="457200"/>
            <a:ext cx="2057400" cy="1447800"/>
          </a:xfrm>
          <a:prstGeom prst="rtTriangl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8"/>
          <p:cNvSpPr>
            <a:spLocks noChangeArrowheads="1"/>
          </p:cNvSpPr>
          <p:nvPr/>
        </p:nvSpPr>
        <p:spPr bwMode="auto">
          <a:xfrm>
            <a:off x="1447800" y="449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5638800" y="5410200"/>
          <a:ext cx="3276600" cy="949325"/>
        </p:xfrm>
        <a:graphic>
          <a:graphicData uri="http://schemas.openxmlformats.org/presentationml/2006/ole">
            <p:oleObj spid="_x0000_s3078" name="Формула" r:id="rId7" imgW="1384200" imgH="393480" progId="Equation.3">
              <p:embed/>
            </p:oleObj>
          </a:graphicData>
        </a:graphic>
      </p:graphicFrame>
      <p:sp>
        <p:nvSpPr>
          <p:cNvPr id="3087" name="AutoShape 19"/>
          <p:cNvSpPr>
            <a:spLocks noChangeArrowheads="1"/>
          </p:cNvSpPr>
          <p:nvPr/>
        </p:nvSpPr>
        <p:spPr bwMode="auto">
          <a:xfrm>
            <a:off x="5867400" y="3962400"/>
            <a:ext cx="2514600" cy="1219200"/>
          </a:xfrm>
          <a:custGeom>
            <a:avLst/>
            <a:gdLst>
              <a:gd name="T0" fmla="*/ 256148589 w 21600"/>
              <a:gd name="T1" fmla="*/ 34408535 h 21600"/>
              <a:gd name="T2" fmla="*/ 146370680 w 21600"/>
              <a:gd name="T3" fmla="*/ 68817070 h 21600"/>
              <a:gd name="T4" fmla="*/ 36592670 w 21600"/>
              <a:gd name="T5" fmla="*/ 34408535 h 21600"/>
              <a:gd name="T6" fmla="*/ 14637068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"/>
            <a:ext cx="8458200" cy="6172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Между силой давления и давлением существует </a:t>
            </a:r>
            <a:r>
              <a:rPr lang="ru-RU" b="1" smtClean="0">
                <a:solidFill>
                  <a:srgbClr val="800000"/>
                </a:solidFill>
              </a:rPr>
              <a:t>прямо пропорциональная зависимость</a:t>
            </a:r>
            <a:r>
              <a:rPr lang="ru-RU" smtClean="0">
                <a:solidFill>
                  <a:srgbClr val="663300"/>
                </a:solidFill>
              </a:rPr>
              <a:t>, то есть чем больше сила, тем больше давление и наоборот, чем меньше сила, тем меньше давление.</a:t>
            </a:r>
            <a:r>
              <a:rPr lang="ru-RU" sz="2800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i="1" smtClean="0"/>
              <a:t>                                  </a:t>
            </a:r>
            <a:r>
              <a:rPr lang="ru-RU" sz="2800" i="1" smtClean="0">
                <a:solidFill>
                  <a:srgbClr val="663300"/>
                </a:solidFill>
              </a:rPr>
              <a:t>р</a:t>
            </a:r>
          </a:p>
          <a:p>
            <a:pPr eaLnBrk="1" hangingPunct="1">
              <a:buFontTx/>
              <a:buNone/>
            </a:pPr>
            <a:endParaRPr lang="ru-RU" sz="2800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endParaRPr lang="ru-RU" sz="2800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endParaRPr lang="ru-RU" sz="2800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endParaRPr lang="ru-RU" sz="2800" i="1" smtClean="0">
              <a:solidFill>
                <a:srgbClr val="6633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66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663300"/>
                </a:solidFill>
              </a:rPr>
              <a:t> </a:t>
            </a:r>
            <a:r>
              <a:rPr lang="en-US" sz="2800" i="1" smtClean="0">
                <a:solidFill>
                  <a:srgbClr val="663300"/>
                </a:solidFill>
              </a:rPr>
              <a:t>                               </a:t>
            </a:r>
            <a:r>
              <a:rPr lang="ru-RU" sz="2800" i="1" smtClean="0">
                <a:solidFill>
                  <a:srgbClr val="663300"/>
                </a:solidFill>
              </a:rPr>
              <a:t> </a:t>
            </a:r>
            <a:r>
              <a:rPr lang="en-US" sz="2800" i="1" smtClean="0">
                <a:solidFill>
                  <a:srgbClr val="663300"/>
                </a:solidFill>
              </a:rPr>
              <a:t> </a:t>
            </a:r>
            <a:r>
              <a:rPr lang="ru-RU" sz="2800" i="1" smtClean="0">
                <a:solidFill>
                  <a:srgbClr val="663300"/>
                </a:solidFill>
              </a:rPr>
              <a:t>0  </a:t>
            </a:r>
            <a:r>
              <a:rPr lang="en-US" sz="2800" i="1" smtClean="0">
                <a:solidFill>
                  <a:srgbClr val="663300"/>
                </a:solidFill>
              </a:rPr>
              <a:t>                                         F</a:t>
            </a:r>
            <a:r>
              <a:rPr lang="en-US" sz="2800" i="1" baseline="-25000" smtClean="0">
                <a:solidFill>
                  <a:srgbClr val="663300"/>
                </a:solidFill>
                <a:sym typeface="Symbol" pitchFamily="18" charset="2"/>
              </a:rPr>
              <a:t>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4191000" y="2971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4191000" y="57912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842963" y="3354388"/>
          <a:ext cx="2967037" cy="1825625"/>
        </p:xfrm>
        <a:graphic>
          <a:graphicData uri="http://schemas.openxmlformats.org/presentationml/2006/ole">
            <p:oleObj spid="_x0000_s4098" name="Формула" r:id="rId3" imgW="660240" imgH="406080" progId="Equation.3">
              <p:embed/>
            </p:oleObj>
          </a:graphicData>
        </a:graphic>
      </p:graphicFrame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4191000" y="3276600"/>
            <a:ext cx="3124200" cy="2514600"/>
          </a:xfrm>
          <a:prstGeom prst="line">
            <a:avLst/>
          </a:prstGeom>
          <a:noFill/>
          <a:ln w="57150">
            <a:solidFill>
              <a:srgbClr val="A70D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610600" cy="6172200"/>
          </a:xfrm>
        </p:spPr>
        <p:txBody>
          <a:bodyPr/>
          <a:lstStyle/>
          <a:p>
            <a:pPr marL="84138" indent="-84138" algn="just" eaLnBrk="1" hangingPunct="1"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663300"/>
                </a:solidFill>
              </a:rPr>
              <a:t>Между давлением и площадью соприкосновения тел, наблюдается </a:t>
            </a:r>
            <a:r>
              <a:rPr lang="ru-RU" b="1" smtClean="0">
                <a:solidFill>
                  <a:srgbClr val="800000"/>
                </a:solidFill>
              </a:rPr>
              <a:t>обратно пропорциональная зависимость</a:t>
            </a:r>
            <a:r>
              <a:rPr lang="ru-RU" smtClean="0">
                <a:solidFill>
                  <a:srgbClr val="663300"/>
                </a:solidFill>
              </a:rPr>
              <a:t>, то есть чем больше площадь опоры, тем меньше давление и наоборот, чем меньше площадь соприкосновения тел, тем  давление больше.</a:t>
            </a:r>
            <a:r>
              <a:rPr lang="ru-RU" smtClean="0"/>
              <a:t> </a:t>
            </a:r>
            <a:r>
              <a:rPr lang="ru-RU" i="1" smtClean="0"/>
              <a:t>                      р</a:t>
            </a:r>
          </a:p>
          <a:p>
            <a:pPr marL="84138" indent="-84138" eaLnBrk="1" hangingPunct="1">
              <a:buFontTx/>
              <a:buNone/>
            </a:pPr>
            <a:endParaRPr lang="ru-RU" i="1" smtClean="0"/>
          </a:p>
          <a:p>
            <a:pPr marL="84138" indent="-84138" eaLnBrk="1" hangingPunct="1">
              <a:buFontTx/>
              <a:buNone/>
            </a:pPr>
            <a:endParaRPr lang="ru-RU" i="1" smtClean="0"/>
          </a:p>
          <a:p>
            <a:pPr marL="84138" indent="-84138" eaLnBrk="1" hangingPunct="1">
              <a:buFontTx/>
              <a:buNone/>
            </a:pPr>
            <a:r>
              <a:rPr lang="ru-RU" i="1" smtClean="0"/>
              <a:t> </a:t>
            </a:r>
          </a:p>
          <a:p>
            <a:pPr marL="84138" indent="-84138" eaLnBrk="1" hangingPunct="1">
              <a:buFontTx/>
              <a:buNone/>
            </a:pPr>
            <a:r>
              <a:rPr lang="ru-RU" i="1" smtClean="0"/>
              <a:t>   </a:t>
            </a:r>
            <a:r>
              <a:rPr lang="en-US" i="1" smtClean="0"/>
              <a:t>                          </a:t>
            </a:r>
            <a:r>
              <a:rPr lang="ru-RU" i="1" smtClean="0"/>
              <a:t>       </a:t>
            </a:r>
            <a:r>
              <a:rPr lang="en-US" i="1" smtClean="0"/>
              <a:t> </a:t>
            </a:r>
            <a:r>
              <a:rPr lang="ru-RU" i="1" smtClean="0"/>
              <a:t>0</a:t>
            </a:r>
            <a:r>
              <a:rPr lang="en-US" i="1" smtClean="0"/>
              <a:t>                               S</a:t>
            </a:r>
            <a:endParaRPr lang="en-US" i="1" baseline="-25000" smtClean="0">
              <a:sym typeface="Symbol" pitchFamily="18" charset="2"/>
            </a:endParaRP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4953000" y="38100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4953000" y="6019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914400" y="4419600"/>
          <a:ext cx="2792413" cy="1825625"/>
        </p:xfrm>
        <a:graphic>
          <a:graphicData uri="http://schemas.openxmlformats.org/presentationml/2006/ole">
            <p:oleObj spid="_x0000_s5122" name="Формула" r:id="rId3" imgW="698400" imgH="457200" progId="Equation.3">
              <p:embed/>
            </p:oleObj>
          </a:graphicData>
        </a:graphic>
      </p:graphicFrame>
      <p:sp>
        <p:nvSpPr>
          <p:cNvPr id="29704" name="Freeform 8"/>
          <p:cNvSpPr>
            <a:spLocks/>
          </p:cNvSpPr>
          <p:nvPr/>
        </p:nvSpPr>
        <p:spPr bwMode="auto">
          <a:xfrm>
            <a:off x="5181600" y="3962400"/>
            <a:ext cx="2667000" cy="1722438"/>
          </a:xfrm>
          <a:custGeom>
            <a:avLst/>
            <a:gdLst>
              <a:gd name="T0" fmla="*/ 0 w 1824"/>
              <a:gd name="T1" fmla="*/ 0 h 1421"/>
              <a:gd name="T2" fmla="*/ 210553 w 1824"/>
              <a:gd name="T3" fmla="*/ 593944 h 1421"/>
              <a:gd name="T4" fmla="*/ 533692 w 1824"/>
              <a:gd name="T5" fmla="*/ 1292132 h 1421"/>
              <a:gd name="T6" fmla="*/ 1207753 w 1824"/>
              <a:gd name="T7" fmla="*/ 1629104 h 1421"/>
              <a:gd name="T8" fmla="*/ 2667000 w 1824"/>
              <a:gd name="T9" fmla="*/ 1722438 h 1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1421"/>
              <a:gd name="T17" fmla="*/ 1824 w 1824"/>
              <a:gd name="T18" fmla="*/ 1421 h 14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1421">
                <a:moveTo>
                  <a:pt x="0" y="0"/>
                </a:moveTo>
                <a:cubicBezTo>
                  <a:pt x="24" y="82"/>
                  <a:pt x="83" y="312"/>
                  <a:pt x="144" y="490"/>
                </a:cubicBezTo>
                <a:cubicBezTo>
                  <a:pt x="205" y="668"/>
                  <a:pt x="251" y="924"/>
                  <a:pt x="365" y="1066"/>
                </a:cubicBezTo>
                <a:cubicBezTo>
                  <a:pt x="479" y="1208"/>
                  <a:pt x="583" y="1285"/>
                  <a:pt x="826" y="1344"/>
                </a:cubicBezTo>
                <a:cubicBezTo>
                  <a:pt x="1069" y="1403"/>
                  <a:pt x="1616" y="1405"/>
                  <a:pt x="1824" y="1421"/>
                </a:cubicBezTo>
              </a:path>
            </a:pathLst>
          </a:custGeom>
          <a:noFill/>
          <a:ln w="57150">
            <a:solidFill>
              <a:srgbClr val="A70D1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8" name="Picture 28" descr="skf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724400"/>
            <a:ext cx="5486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9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pPr marL="266700" indent="-266700" algn="ctr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Примеры увеличения давления</a:t>
            </a:r>
          </a:p>
          <a:p>
            <a:pPr marL="266700" indent="-266700" eaLnBrk="1" hangingPunct="1">
              <a:buFontTx/>
              <a:buNone/>
            </a:pPr>
            <a:endParaRPr lang="ru-RU" sz="1000" b="1" smtClean="0"/>
          </a:p>
          <a:p>
            <a:pPr marL="266700" indent="-266700" algn="just"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solidFill>
                  <a:srgbClr val="663300"/>
                </a:solidFill>
              </a:rPr>
              <a:t>Все режущие и колющие инструменты – ножи, ножницы, резцы, иголки, шила, топоры, стамески, рубанки, пилы, гвозди, кнопки,  сверла, зубила, лопаты и т.д. – постоянно затачивают, для получения очень малой площади режущей и колющей части.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algn="ctr">
              <a:spcBef>
                <a:spcPct val="20000"/>
              </a:spcBef>
            </a:pPr>
            <a:r>
              <a:rPr lang="ru-RU" sz="3200" b="1">
                <a:solidFill>
                  <a:srgbClr val="800000"/>
                </a:solidFill>
              </a:rPr>
              <a:t>Примеры увеличения давления</a:t>
            </a:r>
          </a:p>
          <a:p>
            <a:pPr marL="266700" indent="-266700">
              <a:spcBef>
                <a:spcPct val="20000"/>
              </a:spcBef>
            </a:pPr>
            <a:endParaRPr lang="ru-RU" sz="1000" b="1"/>
          </a:p>
          <a:p>
            <a:pPr marL="266700" indent="-266700" algn="just">
              <a:spcBef>
                <a:spcPct val="20000"/>
              </a:spcBef>
            </a:pPr>
            <a:r>
              <a:rPr lang="ru-RU" sz="2800"/>
              <a:t>  </a:t>
            </a:r>
            <a:r>
              <a:rPr lang="ru-RU" sz="3200">
                <a:solidFill>
                  <a:srgbClr val="663300"/>
                </a:solidFill>
              </a:rPr>
              <a:t>Режущие и колющие </a:t>
            </a:r>
          </a:p>
          <a:p>
            <a:pPr marL="266700" indent="-266700" algn="just">
              <a:spcBef>
                <a:spcPct val="20000"/>
              </a:spcBef>
            </a:pPr>
            <a:r>
              <a:rPr lang="ru-RU" sz="3200">
                <a:solidFill>
                  <a:srgbClr val="663300"/>
                </a:solidFill>
              </a:rPr>
              <a:t>  приспособления в живой </a:t>
            </a:r>
          </a:p>
          <a:p>
            <a:pPr marL="266700" indent="-266700" algn="just">
              <a:spcBef>
                <a:spcPct val="20000"/>
              </a:spcBef>
            </a:pPr>
            <a:r>
              <a:rPr lang="ru-RU" sz="3200">
                <a:solidFill>
                  <a:srgbClr val="663300"/>
                </a:solidFill>
              </a:rPr>
              <a:t>  природе: зубы, когти, клювы, </a:t>
            </a:r>
          </a:p>
          <a:p>
            <a:pPr marL="266700" indent="-266700" algn="just">
              <a:spcBef>
                <a:spcPct val="20000"/>
              </a:spcBef>
            </a:pPr>
            <a:r>
              <a:rPr lang="ru-RU" sz="3200">
                <a:solidFill>
                  <a:srgbClr val="663300"/>
                </a:solidFill>
              </a:rPr>
              <a:t>  жала, клыки, шипы и т.д.</a:t>
            </a:r>
            <a:r>
              <a:rPr lang="ru-RU" sz="2800"/>
              <a:t> </a:t>
            </a:r>
          </a:p>
          <a:p>
            <a:pPr marL="266700" indent="-2667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pic>
        <p:nvPicPr>
          <p:cNvPr id="33797" name="Picture 5" descr="740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114800"/>
            <a:ext cx="2667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351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733800"/>
            <a:ext cx="1905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8270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1143000"/>
            <a:ext cx="233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617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Примеры уменьшения давления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Создание фундамента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 зданий.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32773" name="Picture 5" descr="803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362200"/>
            <a:ext cx="33543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5510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990600"/>
            <a:ext cx="340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Примеры уменьшения давления</a:t>
            </a:r>
          </a:p>
          <a:p>
            <a:pPr algn="ctr" eaLnBrk="1" hangingPunct="1">
              <a:buFontTx/>
              <a:buNone/>
            </a:pPr>
            <a:endParaRPr lang="ru-RU" sz="1200" b="1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mtClean="0">
                <a:solidFill>
                  <a:srgbClr val="663300"/>
                </a:solidFill>
              </a:rPr>
              <a:t>При передвижении по снегу, льду, болоту используют лыжи, настилы из хвороста, широкие доски и т.д.</a:t>
            </a:r>
          </a:p>
        </p:txBody>
      </p:sp>
      <p:pic>
        <p:nvPicPr>
          <p:cNvPr id="34825" name="Picture 9" descr="skf7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3581400"/>
            <a:ext cx="24384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сугро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8100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лыж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667000"/>
            <a:ext cx="2743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</a:rPr>
              <a:t>Примеры уменьшения давления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Использование гусениц, двойных колес, колес с более широкими шинами для тракторов, танков, вездеходов, грузовиков  и других машин, предназначенных для движения по мягкому грунту.</a:t>
            </a:r>
          </a:p>
        </p:txBody>
      </p:sp>
      <p:pic>
        <p:nvPicPr>
          <p:cNvPr id="35846" name="Picture 6" descr="7800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5814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вездех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200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</a:rPr>
              <a:t>Примеры уменьшения давления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143000"/>
            <a:ext cx="5410200" cy="19812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Для уменьшения давления на опору применяют различные подкладки и подставки: шпалы под рельсы, шайбы под гайки и болты, подставки под станки.</a:t>
            </a:r>
            <a:r>
              <a:rPr lang="ru-RU" sz="2800" smtClean="0"/>
              <a:t>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4495800"/>
            <a:ext cx="632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skf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676400"/>
            <a:ext cx="2514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959725" cy="985838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800000"/>
                </a:solidFill>
              </a:rPr>
              <a:t>Тема урока:</a:t>
            </a:r>
            <a:r>
              <a:rPr lang="ru-RU" sz="6000" b="1" smtClean="0">
                <a:solidFill>
                  <a:srgbClr val="800000"/>
                </a:solidFill>
              </a:rPr>
              <a:t/>
            </a:r>
            <a:br>
              <a:rPr lang="ru-RU" sz="6000" b="1" smtClean="0">
                <a:solidFill>
                  <a:srgbClr val="800000"/>
                </a:solidFill>
              </a:rPr>
            </a:br>
            <a:r>
              <a:rPr lang="ru-RU" b="1" smtClean="0">
                <a:solidFill>
                  <a:schemeClr val="hlink"/>
                </a:solidFill>
              </a:rPr>
              <a:t>«Давление  твердых</a:t>
            </a:r>
            <a:br>
              <a:rPr lang="ru-RU" b="1" smtClean="0">
                <a:solidFill>
                  <a:schemeClr val="hlink"/>
                </a:solidFill>
              </a:rPr>
            </a:br>
            <a:r>
              <a:rPr lang="ru-RU" b="1" smtClean="0">
                <a:solidFill>
                  <a:schemeClr val="hlink"/>
                </a:solidFill>
              </a:rPr>
              <a:t>                              тел</a:t>
            </a:r>
            <a:r>
              <a:rPr lang="ru-RU" smtClean="0">
                <a:solidFill>
                  <a:schemeClr val="hlink"/>
                </a:solidFill>
              </a:rPr>
              <a:t>»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81000" y="1905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49363" indent="-1249363">
              <a:lnSpc>
                <a:spcPct val="90000"/>
              </a:lnSpc>
            </a:pPr>
            <a:r>
              <a:rPr lang="ru-RU" sz="3200" b="1">
                <a:solidFill>
                  <a:srgbClr val="800000"/>
                </a:solidFill>
              </a:rPr>
              <a:t>Цель урока: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7932738" cy="3738563"/>
          </a:xfrm>
          <a:noFill/>
        </p:spPr>
        <p:txBody>
          <a:bodyPr/>
          <a:lstStyle/>
          <a:p>
            <a:pPr marL="1082675" indent="-184150" algn="just" eaLnBrk="1" hangingPunct="1"/>
            <a:r>
              <a:rPr lang="ru-RU" smtClean="0">
                <a:solidFill>
                  <a:srgbClr val="663300"/>
                </a:solidFill>
              </a:rPr>
              <a:t>познакомиться с  понятиями «давление» и «единица измерения давления»; </a:t>
            </a:r>
          </a:p>
          <a:p>
            <a:pPr marL="1082675" indent="-184150" algn="just" eaLnBrk="1" hangingPunct="1"/>
            <a:r>
              <a:rPr lang="ru-RU" smtClean="0">
                <a:solidFill>
                  <a:srgbClr val="663300"/>
                </a:solidFill>
              </a:rPr>
              <a:t>выяснить, как зависит давление от силы давления и площади опоры;</a:t>
            </a:r>
          </a:p>
          <a:p>
            <a:pPr marL="1082675" indent="-184150" algn="just" eaLnBrk="1" hangingPunct="1"/>
            <a:r>
              <a:rPr lang="ru-RU" smtClean="0">
                <a:solidFill>
                  <a:srgbClr val="663300"/>
                </a:solidFill>
              </a:rPr>
              <a:t>найти способы увеличения и уменьшения давления.</a:t>
            </a:r>
          </a:p>
          <a:p>
            <a:pPr marL="1082675" indent="-184150" eaLnBrk="1" hangingPunct="1"/>
            <a:endParaRPr lang="ru-RU" smtClean="0">
              <a:solidFill>
                <a:srgbClr val="663300"/>
              </a:solidFill>
            </a:endParaRPr>
          </a:p>
          <a:p>
            <a:pPr marL="1082675" indent="-184150" eaLnBrk="1" hangingPunct="1"/>
            <a:endParaRPr lang="ru-RU" sz="2800" smtClean="0"/>
          </a:p>
        </p:txBody>
      </p:sp>
      <p:pic>
        <p:nvPicPr>
          <p:cNvPr id="9221" name="Picture 10" descr="skf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609600"/>
            <a:ext cx="14986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4267200" cy="594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Задача № 1:</a:t>
            </a:r>
          </a:p>
          <a:p>
            <a:pPr marL="0" indent="0" algn="just" eaLnBrk="1" hangingPunct="1">
              <a:buFontTx/>
              <a:buNone/>
            </a:pPr>
            <a:r>
              <a:rPr lang="ru-RU" sz="1200" smtClean="0">
                <a:solidFill>
                  <a:srgbClr val="663300"/>
                </a:solidFill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Определите давление, которое оказывает на арену цирковой слон, стоящий на одной ноге. Масса среднего слона 3,5 тонны, площадь его подошвы 700 см</a:t>
            </a:r>
            <a:r>
              <a:rPr lang="ru-RU" baseline="30000" smtClean="0">
                <a:solidFill>
                  <a:srgbClr val="663300"/>
                </a:solidFill>
              </a:rPr>
              <a:t>2</a:t>
            </a:r>
            <a:r>
              <a:rPr lang="ru-RU" smtClean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148487" name="Picture 7" descr="СЛОН В ЦИР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14400"/>
            <a:ext cx="3856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800000"/>
                </a:solidFill>
              </a:rPr>
              <a:t>Дано:              СИ:                 Решение: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663300"/>
                </a:solidFill>
                <a:cs typeface="Arial" charset="0"/>
              </a:rPr>
              <a:t>m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=3,5 т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663300"/>
                </a:solidFill>
                <a:cs typeface="Arial" charset="0"/>
              </a:rPr>
              <a:t>S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=700 см</a:t>
            </a:r>
            <a:r>
              <a:rPr lang="ru-RU" baseline="30000" smtClean="0">
                <a:solidFill>
                  <a:srgbClr val="663300"/>
                </a:solidFill>
                <a:cs typeface="Arial" charset="0"/>
              </a:rPr>
              <a:t>2</a:t>
            </a:r>
          </a:p>
          <a:p>
            <a:pPr eaLnBrk="1" hangingPunct="1">
              <a:buFontTx/>
              <a:buNone/>
            </a:pPr>
            <a:endParaRPr lang="ru-RU" baseline="30000" smtClean="0">
              <a:solidFill>
                <a:srgbClr val="663300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endParaRPr lang="ru-RU" baseline="30000" smtClean="0">
              <a:solidFill>
                <a:srgbClr val="663300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663300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р-?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743200" y="457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57200" y="3276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648200" y="533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876800" cy="4572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С какой силой оса вонзает свое жало в кожу человека, если площадь острия жала                                 3</a:t>
            </a:r>
            <a:r>
              <a:rPr lang="en-US" smtClean="0">
                <a:solidFill>
                  <a:srgbClr val="663300"/>
                </a:solidFill>
                <a:cs typeface="Arial" charset="0"/>
              </a:rPr>
              <a:t>·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10</a:t>
            </a:r>
            <a:r>
              <a:rPr lang="ru-RU" baseline="30000" smtClean="0">
                <a:solidFill>
                  <a:srgbClr val="663300"/>
                </a:solidFill>
                <a:cs typeface="Arial" charset="0"/>
              </a:rPr>
              <a:t>-12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 см</a:t>
            </a:r>
            <a:r>
              <a:rPr lang="ru-RU" baseline="30000" smtClean="0">
                <a:solidFill>
                  <a:srgbClr val="663300"/>
                </a:solidFill>
                <a:cs typeface="Arial" charset="0"/>
              </a:rPr>
              <a:t>2</a:t>
            </a:r>
            <a:r>
              <a:rPr lang="ru-RU" smtClean="0">
                <a:solidFill>
                  <a:srgbClr val="663300"/>
                </a:solidFill>
              </a:rPr>
              <a:t>, а производимое им давление составляет 3</a:t>
            </a:r>
            <a:r>
              <a:rPr lang="en-US" smtClean="0">
                <a:solidFill>
                  <a:srgbClr val="663300"/>
                </a:solidFill>
                <a:cs typeface="Arial" charset="0"/>
              </a:rPr>
              <a:t>·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10</a:t>
            </a:r>
            <a:r>
              <a:rPr lang="ru-RU" baseline="30000" smtClean="0">
                <a:solidFill>
                  <a:srgbClr val="663300"/>
                </a:solidFill>
                <a:cs typeface="Arial" charset="0"/>
              </a:rPr>
              <a:t>10</a:t>
            </a:r>
            <a:r>
              <a:rPr lang="ru-RU" smtClean="0">
                <a:solidFill>
                  <a:srgbClr val="663300"/>
                </a:solidFill>
              </a:rPr>
              <a:t> Па?</a:t>
            </a:r>
          </a:p>
        </p:txBody>
      </p:sp>
      <p:pic>
        <p:nvPicPr>
          <p:cNvPr id="152582" name="Picture 6" descr="О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43200"/>
            <a:ext cx="32861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57200" y="4572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Задача № 2: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800000"/>
                </a:solidFill>
              </a:rPr>
              <a:t>Дано:                       СИ:            Решение: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663300"/>
                </a:solidFill>
                <a:cs typeface="Arial" charset="0"/>
              </a:rPr>
              <a:t>S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=</a:t>
            </a:r>
            <a:r>
              <a:rPr lang="ru-RU" smtClean="0">
                <a:solidFill>
                  <a:srgbClr val="663300"/>
                </a:solidFill>
              </a:rPr>
              <a:t>3</a:t>
            </a:r>
            <a:r>
              <a:rPr lang="en-US" smtClean="0">
                <a:solidFill>
                  <a:srgbClr val="663300"/>
                </a:solidFill>
                <a:cs typeface="Arial" charset="0"/>
              </a:rPr>
              <a:t>·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10</a:t>
            </a:r>
            <a:r>
              <a:rPr lang="ru-RU" baseline="30000" smtClean="0">
                <a:solidFill>
                  <a:srgbClr val="663300"/>
                </a:solidFill>
                <a:cs typeface="Arial" charset="0"/>
              </a:rPr>
              <a:t>-12</a:t>
            </a:r>
            <a:r>
              <a:rPr lang="ru-RU" sz="3600" smtClean="0">
                <a:solidFill>
                  <a:srgbClr val="663300"/>
                </a:solidFill>
                <a:cs typeface="Arial" charset="0"/>
              </a:rPr>
              <a:t> 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см</a:t>
            </a:r>
            <a:r>
              <a:rPr lang="ru-RU" baseline="30000" smtClean="0">
                <a:solidFill>
                  <a:srgbClr val="663300"/>
                </a:solidFill>
                <a:cs typeface="Arial" charset="0"/>
              </a:rPr>
              <a:t>2</a:t>
            </a:r>
            <a:endParaRPr lang="en-US" smtClean="0">
              <a:solidFill>
                <a:srgbClr val="663300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р=3</a:t>
            </a:r>
            <a:r>
              <a:rPr lang="en-US" smtClean="0">
                <a:solidFill>
                  <a:srgbClr val="663300"/>
                </a:solidFill>
              </a:rPr>
              <a:t>·</a:t>
            </a:r>
            <a:r>
              <a:rPr lang="ru-RU" smtClean="0">
                <a:solidFill>
                  <a:srgbClr val="663300"/>
                </a:solidFill>
              </a:rPr>
              <a:t>10</a:t>
            </a:r>
            <a:r>
              <a:rPr lang="ru-RU" baseline="30000" smtClean="0">
                <a:solidFill>
                  <a:srgbClr val="663300"/>
                </a:solidFill>
              </a:rPr>
              <a:t>10</a:t>
            </a:r>
            <a:r>
              <a:rPr lang="ru-RU" smtClean="0">
                <a:solidFill>
                  <a:srgbClr val="663300"/>
                </a:solidFill>
              </a:rPr>
              <a:t> Па</a:t>
            </a:r>
            <a:endParaRPr lang="ru-RU" baseline="30000" smtClean="0">
              <a:solidFill>
                <a:srgbClr val="663300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663300"/>
                </a:solidFill>
                <a:cs typeface="Arial" charset="0"/>
              </a:rPr>
              <a:t>F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-?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505200" y="457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57200" y="2209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867400" y="457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8305800" cy="6172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Задача № 3:</a:t>
            </a:r>
          </a:p>
          <a:p>
            <a:pPr marL="0" indent="0" algn="just" eaLnBrk="1" hangingPunct="1">
              <a:buFontTx/>
              <a:buNone/>
            </a:pPr>
            <a:r>
              <a:rPr lang="ru-RU" sz="1200" smtClean="0">
                <a:solidFill>
                  <a:srgbClr val="663300"/>
                </a:solidFill>
              </a:rPr>
              <a:t> </a:t>
            </a: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</a:endParaRP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Кубик сначала положили на горизонтальную поверхность, а затем на наклонную плоскость. Площадь одной грани кубика равна </a:t>
            </a:r>
            <a:r>
              <a:rPr lang="en-US" smtClean="0">
                <a:solidFill>
                  <a:srgbClr val="663300"/>
                </a:solidFill>
                <a:cs typeface="Arial" charset="0"/>
              </a:rPr>
              <a:t>S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, а его вес равен Р. Можно ли определять давление кубика на</a:t>
            </a: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  <a:cs typeface="Arial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поверхность по формуле</a:t>
            </a:r>
          </a:p>
          <a:p>
            <a:pPr marL="0" indent="0" algn="just" eaLnBrk="1" hangingPunct="1">
              <a:buFontTx/>
              <a:buNone/>
            </a:pPr>
            <a:endParaRPr lang="ru-RU" sz="1200" smtClean="0">
              <a:solidFill>
                <a:srgbClr val="663300"/>
              </a:solidFill>
              <a:cs typeface="Arial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в первом и во втором случае? </a:t>
            </a:r>
            <a:endParaRPr lang="en-US" smtClean="0">
              <a:solidFill>
                <a:srgbClr val="663300"/>
              </a:solidFill>
              <a:cs typeface="Arial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410200" y="4724400"/>
          <a:ext cx="1447800" cy="1282700"/>
        </p:xfrm>
        <a:graphic>
          <a:graphicData uri="http://schemas.openxmlformats.org/presentationml/2006/ole">
            <p:oleObj spid="_x0000_s6146" name="Формула" r:id="rId3" imgW="444240" imgH="393480" progId="Equation.3">
              <p:embed/>
            </p:oleObj>
          </a:graphicData>
        </a:graphic>
      </p:graphicFrame>
      <p:pic>
        <p:nvPicPr>
          <p:cNvPr id="6148" name="Picture 7" descr="skf4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04800"/>
            <a:ext cx="522763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800000"/>
                </a:solidFill>
              </a:rPr>
              <a:t>Выразите в паскалях давления:</a:t>
            </a:r>
          </a:p>
        </p:txBody>
      </p:sp>
      <p:graphicFrame>
        <p:nvGraphicFramePr>
          <p:cNvPr id="151581" name="Group 29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229600" cy="15430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 кПа=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МПа=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6,12 гПа=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1,5 МПа=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187 гПа=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 мПа=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457200" y="3276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800000"/>
                </a:solidFill>
              </a:rPr>
              <a:t>Выразите в килопаскалях давления:</a:t>
            </a:r>
          </a:p>
        </p:txBody>
      </p:sp>
      <p:graphicFrame>
        <p:nvGraphicFramePr>
          <p:cNvPr id="151572" name="Group 20"/>
          <p:cNvGraphicFramePr>
            <a:graphicFrameLocks noGrp="1"/>
          </p:cNvGraphicFramePr>
          <p:nvPr/>
        </p:nvGraphicFramePr>
        <p:xfrm>
          <a:off x="457200" y="4495800"/>
          <a:ext cx="8229600" cy="16764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260 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0,15 МПа=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 гПа=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1500 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185000 Па=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2500 МПа=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4" name="Text Box 30"/>
          <p:cNvSpPr txBox="1">
            <a:spLocks noChangeArrowheads="1"/>
          </p:cNvSpPr>
          <p:nvPr/>
        </p:nvSpPr>
        <p:spPr bwMode="auto">
          <a:xfrm>
            <a:off x="1355725" y="265113"/>
            <a:ext cx="321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35" name="Rectangle 31"/>
          <p:cNvSpPr>
            <a:spLocks noChangeArrowheads="1"/>
          </p:cNvSpPr>
          <p:nvPr/>
        </p:nvSpPr>
        <p:spPr bwMode="auto">
          <a:xfrm>
            <a:off x="457200" y="304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Задача № 4: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990600"/>
            <a:ext cx="7086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Почему у розы  колючие шипы?</a:t>
            </a:r>
          </a:p>
        </p:txBody>
      </p:sp>
      <p:pic>
        <p:nvPicPr>
          <p:cNvPr id="156675" name="Picture 3" descr="roz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0" y="1676400"/>
            <a:ext cx="3346450" cy="4754563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Задача № 5: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</a:rPr>
              <a:t>Рефлексия: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Что нового вы узнали на уроке?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Достигнута ли цель урока?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Какова практическая и личная значимость изучаемого вопроса?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Отметьте положительные моменты урока?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Что можно было сделать еще лучше?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</a:rPr>
              <a:t>Домашнее задание: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</a:rPr>
              <a:t>Изучить </a:t>
            </a:r>
            <a:r>
              <a:rPr lang="en-US" smtClean="0">
                <a:solidFill>
                  <a:srgbClr val="663300"/>
                </a:solidFill>
                <a:cs typeface="Arial" charset="0"/>
              </a:rPr>
              <a:t>§</a:t>
            </a:r>
            <a:r>
              <a:rPr lang="ru-RU" smtClean="0">
                <a:solidFill>
                  <a:srgbClr val="663300"/>
                </a:solidFill>
                <a:cs typeface="Arial" charset="0"/>
              </a:rPr>
              <a:t>28 учебника, ответить на вопросы устно.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Решить индивидуальные задачи.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Определить давление, которое вы производите на пол при ходьбе и стоя на месте.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Найти информацию о площади острия шипов растений, когтей, клыков, зубов животных и о площади соприкосновения животных с землей.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663300"/>
                </a:solidFill>
                <a:cs typeface="Arial" charset="0"/>
              </a:rPr>
              <a:t>Подготовить доклад о Блезе Паскале.</a:t>
            </a:r>
            <a:endParaRPr lang="en-US" smtClean="0">
              <a:solidFill>
                <a:srgbClr val="663300"/>
              </a:solidFill>
              <a:cs typeface="Arial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28600" y="2590800"/>
            <a:ext cx="8458200" cy="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skf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209800"/>
            <a:ext cx="28352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800000"/>
                </a:solidFill>
              </a:rPr>
              <a:t>От чего зависит результат действия </a:t>
            </a:r>
            <a:br>
              <a:rPr lang="ru-RU" sz="3200" b="1" smtClean="0">
                <a:solidFill>
                  <a:srgbClr val="800000"/>
                </a:solidFill>
              </a:rPr>
            </a:br>
            <a:r>
              <a:rPr lang="ru-RU" sz="3200" b="1" smtClean="0">
                <a:solidFill>
                  <a:srgbClr val="800000"/>
                </a:solidFill>
              </a:rPr>
              <a:t>                                             силы на тело?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3200400" y="4191000"/>
            <a:ext cx="4876800" cy="18557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От модуля силы;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от направления действия силы;</a:t>
            </a:r>
          </a:p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от точки приложения.</a:t>
            </a:r>
          </a:p>
        </p:txBody>
      </p:sp>
      <p:pic>
        <p:nvPicPr>
          <p:cNvPr id="10245" name="Picture 8" descr="skf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1000" y="3886200"/>
            <a:ext cx="2563813" cy="2219325"/>
          </a:xfrm>
          <a:noFill/>
        </p:spPr>
      </p:pic>
      <p:pic>
        <p:nvPicPr>
          <p:cNvPr id="10246" name="Picture 10" descr="skf1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219200"/>
            <a:ext cx="2362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skf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2133600"/>
            <a:ext cx="3048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</a:rPr>
              <a:t>От чего еще зависит результат действия силы?</a:t>
            </a:r>
          </a:p>
        </p:txBody>
      </p:sp>
      <p:pic>
        <p:nvPicPr>
          <p:cNvPr id="7" name="Содержимое 6" descr="skf1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73125" y="1905000"/>
            <a:ext cx="3165475" cy="3729038"/>
          </a:xfrm>
        </p:spPr>
      </p:pic>
      <p:pic>
        <p:nvPicPr>
          <p:cNvPr id="8" name="Содержимое 6" descr="skf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362200"/>
            <a:ext cx="3505200" cy="32988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kf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819400"/>
            <a:ext cx="44196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752600"/>
          </a:xfrm>
        </p:spPr>
        <p:txBody>
          <a:bodyPr/>
          <a:lstStyle/>
          <a:p>
            <a:pPr marL="1082675" indent="-1082675" eaLnBrk="1" hangingPunct="1">
              <a:buFontTx/>
              <a:buNone/>
            </a:pPr>
            <a:r>
              <a:rPr lang="ru-RU" b="1" smtClean="0">
                <a:solidFill>
                  <a:srgbClr val="A70D11"/>
                </a:solidFill>
              </a:rPr>
              <a:t>Сила давления</a:t>
            </a:r>
            <a:r>
              <a:rPr lang="ru-RU" smtClean="0"/>
              <a:t> </a:t>
            </a:r>
            <a:r>
              <a:rPr lang="ru-RU" smtClean="0">
                <a:solidFill>
                  <a:srgbClr val="663300"/>
                </a:solidFill>
              </a:rPr>
              <a:t>– это сила,          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      прикладываемая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      перпендикулярно 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      поверхности тела.</a:t>
            </a:r>
          </a:p>
        </p:txBody>
      </p:sp>
      <p:pic>
        <p:nvPicPr>
          <p:cNvPr id="12292" name="Picture 5" descr="skf2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295400"/>
            <a:ext cx="1838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3400" y="5105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663300"/>
                </a:solidFill>
              </a:rPr>
              <a:t>По своей природе может быть любой,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663300"/>
                </a:solidFill>
              </a:rPr>
              <a:t>                                      кроме силы трения.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153400" cy="3200400"/>
          </a:xfrm>
        </p:spPr>
        <p:txBody>
          <a:bodyPr/>
          <a:lstStyle/>
          <a:p>
            <a:pPr marL="1082675" indent="-1082675" eaLnBrk="1" hangingPunct="1">
              <a:buFontTx/>
              <a:buNone/>
            </a:pPr>
            <a:r>
              <a:rPr lang="ru-RU" b="1" smtClean="0">
                <a:solidFill>
                  <a:srgbClr val="A70D11"/>
                </a:solidFill>
              </a:rPr>
              <a:t>Давление</a:t>
            </a:r>
            <a:r>
              <a:rPr lang="ru-RU" smtClean="0"/>
              <a:t> </a:t>
            </a:r>
            <a:r>
              <a:rPr lang="ru-RU" smtClean="0">
                <a:solidFill>
                  <a:srgbClr val="663300"/>
                </a:solidFill>
              </a:rPr>
              <a:t>– это скалярная физическая 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величина, равная отношению  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силы давления, приложенной к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данной поверхности, к 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площади этой поверхности.</a:t>
            </a:r>
          </a:p>
          <a:p>
            <a:pPr marL="1082675" indent="-1082675" eaLnBrk="1" hangingPunct="1"/>
            <a:endParaRPr lang="ru-RU" smtClean="0">
              <a:solidFill>
                <a:srgbClr val="663300"/>
              </a:solidFill>
            </a:endParaRPr>
          </a:p>
          <a:p>
            <a:pPr marL="1082675" indent="-1082675" eaLnBrk="1" hangingPunct="1">
              <a:buFontTx/>
              <a:buNone/>
            </a:pPr>
            <a:r>
              <a:rPr lang="ru-RU" smtClean="0"/>
              <a:t>                                            </a:t>
            </a:r>
            <a:r>
              <a:rPr lang="ru-RU" smtClean="0">
                <a:solidFill>
                  <a:srgbClr val="663300"/>
                </a:solidFill>
              </a:rPr>
              <a:t>сила давления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давление</a:t>
            </a:r>
          </a:p>
          <a:p>
            <a:pPr marL="1082675" indent="-1082675" eaLnBrk="1" hangingPunct="1">
              <a:buFontTx/>
              <a:buNone/>
            </a:pPr>
            <a:r>
              <a:rPr lang="ru-RU" smtClean="0"/>
              <a:t>                                            </a:t>
            </a:r>
            <a:r>
              <a:rPr lang="ru-RU" smtClean="0">
                <a:solidFill>
                  <a:srgbClr val="663300"/>
                </a:solidFill>
              </a:rPr>
              <a:t>площадь опоры</a:t>
            </a:r>
          </a:p>
          <a:p>
            <a:pPr marL="1082675" indent="-1082675" algn="ctr" eaLnBrk="1" hangingPunct="1">
              <a:buFontTx/>
              <a:buNone/>
            </a:pPr>
            <a:endParaRPr lang="ru-RU" b="1" i="1" smtClean="0"/>
          </a:p>
        </p:txBody>
      </p:sp>
      <p:graphicFrame>
        <p:nvGraphicFramePr>
          <p:cNvPr id="1026" name="Rectangle 5"/>
          <p:cNvGraphicFramePr>
            <a:graphicFrameLocks/>
          </p:cNvGraphicFramePr>
          <p:nvPr>
            <p:ph sz="quarter" idx="2"/>
          </p:nvPr>
        </p:nvGraphicFramePr>
        <p:xfrm>
          <a:off x="2898775" y="3201988"/>
          <a:ext cx="3278188" cy="2184400"/>
        </p:xfrm>
        <a:graphic>
          <a:graphicData uri="http://schemas.openxmlformats.org/presentationml/2006/ole">
            <p:oleObj spid="_x0000_s1026" name="Формула" r:id="rId3" imgW="0" imgH="0" progId="Equation.3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2667000" y="3733800"/>
          <a:ext cx="2592388" cy="2293938"/>
        </p:xfrm>
        <a:graphic>
          <a:graphicData uri="http://schemas.openxmlformats.org/presentationml/2006/ole">
            <p:oleObj spid="_x0000_s1027" name="Формула" r:id="rId4" imgW="444240" imgH="393480" progId="Equation.3">
              <p:embed/>
            </p:oleObj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8763000" cy="2667000"/>
          </a:xfrm>
          <a:noFill/>
        </p:spPr>
        <p:txBody>
          <a:bodyPr/>
          <a:lstStyle/>
          <a:p>
            <a:pPr marL="1082675" indent="-1082675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A70D11"/>
                </a:solidFill>
              </a:rPr>
              <a:t>Единица измерения давления</a:t>
            </a:r>
            <a:r>
              <a:rPr lang="ru-RU" smtClean="0">
                <a:solidFill>
                  <a:srgbClr val="A70D11"/>
                </a:solidFill>
              </a:rPr>
              <a:t> – </a:t>
            </a:r>
            <a:r>
              <a:rPr lang="ru-RU" b="1" smtClean="0">
                <a:solidFill>
                  <a:srgbClr val="A70D11"/>
                </a:solidFill>
              </a:rPr>
              <a:t>1 Па </a:t>
            </a:r>
            <a:r>
              <a:rPr lang="ru-RU" sz="2800" smtClean="0">
                <a:solidFill>
                  <a:srgbClr val="663300"/>
                </a:solidFill>
              </a:rPr>
              <a:t>– </a:t>
            </a:r>
          </a:p>
          <a:p>
            <a:pPr marL="1082675" indent="-1082675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</a:rPr>
              <a:t>                   </a:t>
            </a:r>
            <a:r>
              <a:rPr lang="ru-RU" smtClean="0">
                <a:solidFill>
                  <a:srgbClr val="663300"/>
                </a:solidFill>
              </a:rPr>
              <a:t>это давление, которое производит </a:t>
            </a:r>
          </a:p>
          <a:p>
            <a:pPr marL="1082675" indent="-1082675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сила 1 Н, действующая на </a:t>
            </a:r>
          </a:p>
          <a:p>
            <a:pPr marL="1082675" indent="-1082675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поверхность площадью 1  м</a:t>
            </a:r>
            <a:r>
              <a:rPr lang="ru-RU" baseline="30000" smtClean="0">
                <a:solidFill>
                  <a:srgbClr val="663300"/>
                </a:solidFill>
              </a:rPr>
              <a:t>2</a:t>
            </a:r>
            <a:r>
              <a:rPr lang="ru-RU" smtClean="0">
                <a:solidFill>
                  <a:srgbClr val="663300"/>
                </a:solidFill>
              </a:rPr>
              <a:t> </a:t>
            </a:r>
          </a:p>
          <a:p>
            <a:pPr marL="1082675" indent="-1082675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перпендикулярно этой </a:t>
            </a:r>
          </a:p>
          <a:p>
            <a:pPr marL="1082675" indent="-1082675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поверхности.</a:t>
            </a:r>
            <a:r>
              <a:rPr lang="ru-RU" smtClean="0"/>
              <a:t> 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343400" y="3124200"/>
          <a:ext cx="3048000" cy="1638300"/>
        </p:xfrm>
        <a:graphic>
          <a:graphicData uri="http://schemas.openxmlformats.org/presentationml/2006/ole">
            <p:oleObj spid="_x0000_s2050" name="Формула" r:id="rId3" imgW="711000" imgH="393480" progId="Equation.3">
              <p:embed/>
            </p:oleObj>
          </a:graphicData>
        </a:graphic>
      </p:graphicFrame>
      <p:pic>
        <p:nvPicPr>
          <p:cNvPr id="19467" name="Picture 11" descr="Pasca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581400"/>
            <a:ext cx="2714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05200" y="4953000"/>
            <a:ext cx="5029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663300"/>
                </a:solidFill>
              </a:rPr>
              <a:t>Эта единица названа в честь французского ученого Блеза Паскаля.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 rot="10800000" flipH="1" flipV="1">
            <a:off x="228600" y="381000"/>
            <a:ext cx="2514600" cy="541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Примеры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давлений 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в природе </a:t>
            </a:r>
          </a:p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</a:rPr>
              <a:t>и технике</a:t>
            </a:r>
          </a:p>
        </p:txBody>
      </p:sp>
      <p:pic>
        <p:nvPicPr>
          <p:cNvPr id="13315" name="Picture 4" descr="skf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228600"/>
            <a:ext cx="5772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Заяц производит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давление в 1,2 кПа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             Волк производит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                                      давление в 12 кПа</a:t>
            </a:r>
          </a:p>
        </p:txBody>
      </p:sp>
      <p:pic>
        <p:nvPicPr>
          <p:cNvPr id="23558" name="Picture 6" descr="волк зим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32908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зая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27400"/>
            <a:ext cx="3657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381000" y="4572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381000" y="228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Примеры давлений в природе</a:t>
            </a:r>
            <a:r>
              <a:rPr lang="ru-RU" b="1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794</Words>
  <Application>Microsoft PowerPoint</Application>
  <PresentationFormat>Экран (4:3)</PresentationFormat>
  <Paragraphs>145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Формула</vt:lpstr>
      <vt:lpstr>Слайд 1</vt:lpstr>
      <vt:lpstr>Тема урока: «Давление  твердых                               тел»</vt:lpstr>
      <vt:lpstr>От чего зависит результат действия                                               силы на тело?</vt:lpstr>
      <vt:lpstr>От чего еще зависит результат действия силы?</vt:lpstr>
      <vt:lpstr>Слайд 5</vt:lpstr>
      <vt:lpstr>Слайд 6</vt:lpstr>
      <vt:lpstr>Слайд 7</vt:lpstr>
      <vt:lpstr>Слайд 8</vt:lpstr>
      <vt:lpstr>Слайд 9</vt:lpstr>
      <vt:lpstr>Слайд 10</vt:lpstr>
      <vt:lpstr>Площади геометрических                      фигур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Примеры уменьшения давления</vt:lpstr>
      <vt:lpstr>Примеры уменьшения давления</vt:lpstr>
      <vt:lpstr>Слайд 20</vt:lpstr>
      <vt:lpstr>Слайд 21</vt:lpstr>
      <vt:lpstr>Слайд 22</vt:lpstr>
      <vt:lpstr>Слайд 23</vt:lpstr>
      <vt:lpstr>Слайд 24</vt:lpstr>
      <vt:lpstr>Выразите в паскалях давления:</vt:lpstr>
      <vt:lpstr>Слайд 26</vt:lpstr>
      <vt:lpstr>Рефлексия: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TATA</cp:lastModifiedBy>
  <cp:revision>18</cp:revision>
  <cp:lastPrinted>1601-01-01T00:00:00Z</cp:lastPrinted>
  <dcterms:created xsi:type="dcterms:W3CDTF">1601-01-01T00:00:00Z</dcterms:created>
  <dcterms:modified xsi:type="dcterms:W3CDTF">2010-07-14T08:46:02Z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