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42" r:id="rId2"/>
    <p:sldId id="265" r:id="rId3"/>
    <p:sldId id="282" r:id="rId4"/>
    <p:sldId id="267" r:id="rId5"/>
    <p:sldId id="283" r:id="rId6"/>
    <p:sldId id="285" r:id="rId7"/>
    <p:sldId id="284" r:id="rId8"/>
    <p:sldId id="289" r:id="rId9"/>
    <p:sldId id="286" r:id="rId10"/>
    <p:sldId id="294" r:id="rId11"/>
    <p:sldId id="316" r:id="rId12"/>
    <p:sldId id="317" r:id="rId13"/>
    <p:sldId id="319" r:id="rId14"/>
    <p:sldId id="325" r:id="rId15"/>
    <p:sldId id="290" r:id="rId16"/>
    <p:sldId id="334" r:id="rId17"/>
    <p:sldId id="322" r:id="rId18"/>
    <p:sldId id="323" r:id="rId19"/>
    <p:sldId id="329" r:id="rId20"/>
    <p:sldId id="324" r:id="rId21"/>
    <p:sldId id="328" r:id="rId22"/>
    <p:sldId id="318" r:id="rId23"/>
    <p:sldId id="326" r:id="rId24"/>
    <p:sldId id="327" r:id="rId25"/>
    <p:sldId id="321" r:id="rId26"/>
    <p:sldId id="315" r:id="rId27"/>
    <p:sldId id="295" r:id="rId28"/>
    <p:sldId id="330" r:id="rId29"/>
    <p:sldId id="332" r:id="rId30"/>
    <p:sldId id="333" r:id="rId31"/>
    <p:sldId id="335" r:id="rId32"/>
    <p:sldId id="336" r:id="rId33"/>
    <p:sldId id="320" r:id="rId34"/>
    <p:sldId id="259" r:id="rId35"/>
    <p:sldId id="314" r:id="rId36"/>
    <p:sldId id="293" r:id="rId37"/>
    <p:sldId id="257" r:id="rId38"/>
    <p:sldId id="272" r:id="rId39"/>
    <p:sldId id="308" r:id="rId40"/>
    <p:sldId id="307" r:id="rId41"/>
    <p:sldId id="271" r:id="rId42"/>
    <p:sldId id="309" r:id="rId43"/>
    <p:sldId id="310" r:id="rId44"/>
    <p:sldId id="311" r:id="rId45"/>
    <p:sldId id="313" r:id="rId46"/>
    <p:sldId id="337" r:id="rId47"/>
    <p:sldId id="338" r:id="rId48"/>
    <p:sldId id="339" r:id="rId49"/>
    <p:sldId id="340" r:id="rId50"/>
    <p:sldId id="341" r:id="rId51"/>
    <p:sldId id="26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310D"/>
    <a:srgbClr val="009900"/>
    <a:srgbClr val="FF6600"/>
    <a:srgbClr val="FFFF66"/>
    <a:srgbClr val="CC3399"/>
    <a:srgbClr val="0000CC"/>
    <a:srgbClr val="993366"/>
    <a:srgbClr val="9999FF"/>
    <a:srgbClr val="FF66CC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56755712"/>
        <c:axId val="56757632"/>
      </c:barChart>
      <c:catAx>
        <c:axId val="56755712"/>
        <c:scaling>
          <c:orientation val="minMax"/>
        </c:scaling>
        <c:axPos val="b"/>
        <c:tickLblPos val="nextTo"/>
        <c:crossAx val="56757632"/>
        <c:crosses val="autoZero"/>
        <c:auto val="1"/>
        <c:lblAlgn val="ctr"/>
        <c:lblOffset val="100"/>
      </c:catAx>
      <c:valAx>
        <c:axId val="567576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6755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902777777777767E-2"/>
          <c:y val="3.430795428815047E-2"/>
          <c:w val="0.94309722222222225"/>
          <c:h val="0.831672700642593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outEnd"/>
            <c:showVal val="1"/>
          </c:dLbls>
          <c:cat>
            <c:strRef>
              <c:f>Лист1!$A$1:$A$9</c:f>
              <c:strCache>
                <c:ptCount val="9"/>
                <c:pt idx="0">
                  <c:v>TV</c:v>
                </c:pt>
                <c:pt idx="1">
                  <c:v>reading</c:v>
                </c:pt>
                <c:pt idx="2">
                  <c:v>radio</c:v>
                </c:pt>
                <c:pt idx="3">
                  <c:v>walking</c:v>
                </c:pt>
                <c:pt idx="4">
                  <c:v>habits</c:v>
                </c:pt>
                <c:pt idx="5">
                  <c:v>friends</c:v>
                </c:pt>
                <c:pt idx="6">
                  <c:v>telephone speaking</c:v>
                </c:pt>
                <c:pt idx="7">
                  <c:v>church</c:v>
                </c:pt>
                <c:pt idx="8">
                  <c:v>cinema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67</c:v>
                </c:pt>
                <c:pt idx="1">
                  <c:v>54</c:v>
                </c:pt>
                <c:pt idx="2">
                  <c:v>49</c:v>
                </c:pt>
                <c:pt idx="3">
                  <c:v>40</c:v>
                </c:pt>
                <c:pt idx="4">
                  <c:v>17</c:v>
                </c:pt>
                <c:pt idx="5">
                  <c:v>11</c:v>
                </c:pt>
                <c:pt idx="6">
                  <c:v>25</c:v>
                </c:pt>
                <c:pt idx="7">
                  <c:v>10</c:v>
                </c:pt>
                <c:pt idx="8">
                  <c:v>5</c:v>
                </c:pt>
              </c:numCache>
            </c:numRef>
          </c:val>
        </c:ser>
        <c:dLbls>
          <c:showVal val="1"/>
        </c:dLbls>
        <c:axId val="57623296"/>
        <c:axId val="57624832"/>
      </c:barChart>
      <c:catAx>
        <c:axId val="57623296"/>
        <c:scaling>
          <c:orientation val="minMax"/>
        </c:scaling>
        <c:axPos val="b"/>
        <c:tickLblPos val="nextTo"/>
        <c:crossAx val="57624832"/>
        <c:crosses val="autoZero"/>
        <c:auto val="1"/>
        <c:lblAlgn val="ctr"/>
        <c:lblOffset val="100"/>
      </c:catAx>
      <c:valAx>
        <c:axId val="57624832"/>
        <c:scaling>
          <c:orientation val="minMax"/>
        </c:scaling>
        <c:axPos val="l"/>
        <c:majorGridlines/>
        <c:numFmt formatCode="General" sourceLinked="1"/>
        <c:tickLblPos val="nextTo"/>
        <c:crossAx val="57623296"/>
        <c:crosses val="autoZero"/>
        <c:crossBetween val="between"/>
      </c:valAx>
    </c:plotArea>
    <c:plotVisOnly val="1"/>
  </c:chart>
  <c:txPr>
    <a:bodyPr/>
    <a:lstStyle/>
    <a:p>
      <a:pPr>
        <a:defRPr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Лист1!$A$1:$A$4</c:f>
              <c:strCache>
                <c:ptCount val="4"/>
                <c:pt idx="0">
                  <c:v>moneyed assistance</c:v>
                </c:pt>
                <c:pt idx="1">
                  <c:v>countenance</c:v>
                </c:pt>
                <c:pt idx="2">
                  <c:v>help during diseases</c:v>
                </c:pt>
                <c:pt idx="3">
                  <c:v>buying products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67</c:v>
                </c:pt>
                <c:pt idx="1">
                  <c:v>77</c:v>
                </c:pt>
                <c:pt idx="2">
                  <c:v>81</c:v>
                </c:pt>
                <c:pt idx="3">
                  <c:v>60</c:v>
                </c:pt>
              </c:numCache>
            </c:numRef>
          </c:val>
        </c:ser>
        <c:axId val="56969088"/>
        <c:axId val="56970624"/>
      </c:barChart>
      <c:catAx>
        <c:axId val="56969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6970624"/>
        <c:crosses val="autoZero"/>
        <c:auto val="1"/>
        <c:lblAlgn val="ctr"/>
        <c:lblOffset val="100"/>
      </c:catAx>
      <c:valAx>
        <c:axId val="56970624"/>
        <c:scaling>
          <c:orientation val="minMax"/>
        </c:scaling>
        <c:axPos val="l"/>
        <c:majorGridlines/>
        <c:numFmt formatCode="General" sourceLinked="1"/>
        <c:tickLblPos val="nextTo"/>
        <c:crossAx val="569690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52933109603727"/>
          <c:y val="8.1330121566810326E-2"/>
          <c:w val="0.76892366579177662"/>
          <c:h val="0.8033796296296296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Лист2!$A$1:$A$4</c:f>
              <c:strCache>
                <c:ptCount val="4"/>
                <c:pt idx="0">
                  <c:v>I st group</c:v>
                </c:pt>
                <c:pt idx="1">
                  <c:v>II nd group</c:v>
                </c:pt>
                <c:pt idx="2">
                  <c:v>III rd group</c:v>
                </c:pt>
                <c:pt idx="3">
                  <c:v>no invalidity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6</c:v>
                </c:pt>
                <c:pt idx="1">
                  <c:v>64</c:v>
                </c:pt>
                <c:pt idx="2">
                  <c:v>3</c:v>
                </c:pt>
                <c:pt idx="3">
                  <c:v>27</c:v>
                </c:pt>
              </c:numCache>
            </c:numRef>
          </c:val>
        </c:ser>
        <c:axId val="57015680"/>
        <c:axId val="58000512"/>
      </c:barChart>
      <c:catAx>
        <c:axId val="57015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8000512"/>
        <c:crosses val="autoZero"/>
        <c:auto val="1"/>
        <c:lblAlgn val="ctr"/>
        <c:lblOffset val="100"/>
      </c:catAx>
      <c:valAx>
        <c:axId val="58000512"/>
        <c:scaling>
          <c:orientation val="minMax"/>
        </c:scaling>
        <c:axPos val="l"/>
        <c:majorGridlines/>
        <c:numFmt formatCode="General" sourceLinked="1"/>
        <c:tickLblPos val="nextTo"/>
        <c:crossAx val="5701568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1479674796747966E-2"/>
          <c:y val="4.4444444444444502E-2"/>
          <c:w val="0.91117615176151756"/>
          <c:h val="0.8820277777777775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Лист1!$A$1:$A$2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32</c:v>
                </c:pt>
                <c:pt idx="1">
                  <c:v>58</c:v>
                </c:pt>
              </c:numCache>
            </c:numRef>
          </c:val>
        </c:ser>
        <c:dLbls>
          <c:showVal val="1"/>
        </c:dLbls>
        <c:axId val="58041856"/>
        <c:axId val="58043392"/>
      </c:barChart>
      <c:catAx>
        <c:axId val="580418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043392"/>
        <c:crosses val="autoZero"/>
        <c:auto val="1"/>
        <c:lblAlgn val="ctr"/>
        <c:lblOffset val="100"/>
      </c:catAx>
      <c:valAx>
        <c:axId val="58043392"/>
        <c:scaling>
          <c:orientation val="minMax"/>
        </c:scaling>
        <c:axPos val="l"/>
        <c:majorGridlines/>
        <c:numFmt formatCode="General" sourceLinked="1"/>
        <c:tickLblPos val="nextTo"/>
        <c:crossAx val="5804185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FF0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outEnd"/>
            <c:showVal val="1"/>
          </c:dLbls>
          <c:cat>
            <c:strRef>
              <c:f>Лист3!$A$1:$A$5</c:f>
              <c:strCache>
                <c:ptCount val="5"/>
                <c:pt idx="0">
                  <c:v>good</c:v>
                </c:pt>
                <c:pt idx="1">
                  <c:v>rather good</c:v>
                </c:pt>
                <c:pt idx="2">
                  <c:v>normal</c:v>
                </c:pt>
                <c:pt idx="3">
                  <c:v>rather bad</c:v>
                </c:pt>
                <c:pt idx="4">
                  <c:v>bad</c:v>
                </c:pt>
              </c:strCache>
            </c:strRef>
          </c:cat>
          <c:val>
            <c:numRef>
              <c:f>Лист3!$B$1:$B$5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35</c:v>
                </c:pt>
                <c:pt idx="3">
                  <c:v>46</c:v>
                </c:pt>
                <c:pt idx="4">
                  <c:v>3</c:v>
                </c:pt>
              </c:numCache>
            </c:numRef>
          </c:val>
        </c:ser>
        <c:axId val="58141312"/>
        <c:axId val="58143104"/>
      </c:barChart>
      <c:catAx>
        <c:axId val="58141312"/>
        <c:scaling>
          <c:orientation val="minMax"/>
        </c:scaling>
        <c:axPos val="b"/>
        <c:tickLblPos val="nextTo"/>
        <c:crossAx val="58143104"/>
        <c:crosses val="autoZero"/>
        <c:auto val="1"/>
        <c:lblAlgn val="ctr"/>
        <c:lblOffset val="100"/>
      </c:catAx>
      <c:valAx>
        <c:axId val="58143104"/>
        <c:scaling>
          <c:orientation val="minMax"/>
        </c:scaling>
        <c:axPos val="l"/>
        <c:majorGridlines/>
        <c:numFmt formatCode="General" sourceLinked="1"/>
        <c:tickLblPos val="nextTo"/>
        <c:crossAx val="58141312"/>
        <c:crosses val="autoZero"/>
        <c:crossBetween val="between"/>
      </c:valAx>
    </c:plotArea>
    <c:plotVisOnly val="1"/>
  </c:chart>
  <c:txPr>
    <a:bodyPr/>
    <a:lstStyle/>
    <a:p>
      <a:pPr>
        <a:defRPr sz="1600" b="1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B7310D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outEnd"/>
            <c:showVal val="1"/>
          </c:dLbls>
          <c:cat>
            <c:strRef>
              <c:f>Лист5!$A$1:$A$4</c:f>
              <c:strCache>
                <c:ptCount val="4"/>
                <c:pt idx="0">
                  <c:v>housing conditions</c:v>
                </c:pt>
                <c:pt idx="1">
                  <c:v>financial position</c:v>
                </c:pt>
                <c:pt idx="2">
                  <c:v>medical care</c:v>
                </c:pt>
                <c:pt idx="3">
                  <c:v>foodstuff</c:v>
                </c:pt>
              </c:strCache>
            </c:strRef>
          </c:cat>
          <c:val>
            <c:numRef>
              <c:f>Лист5!$B$1:$B$4</c:f>
              <c:numCache>
                <c:formatCode>General</c:formatCode>
                <c:ptCount val="4"/>
                <c:pt idx="0">
                  <c:v>74</c:v>
                </c:pt>
                <c:pt idx="1">
                  <c:v>32</c:v>
                </c:pt>
                <c:pt idx="2">
                  <c:v>44</c:v>
                </c:pt>
                <c:pt idx="3">
                  <c:v>48</c:v>
                </c:pt>
              </c:numCache>
            </c:numRef>
          </c:val>
        </c:ser>
        <c:axId val="58184064"/>
        <c:axId val="58185600"/>
      </c:barChart>
      <c:catAx>
        <c:axId val="5818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8185600"/>
        <c:crosses val="autoZero"/>
        <c:auto val="1"/>
        <c:lblAlgn val="ctr"/>
        <c:lblOffset val="100"/>
      </c:catAx>
      <c:valAx>
        <c:axId val="58185600"/>
        <c:scaling>
          <c:orientation val="minMax"/>
        </c:scaling>
        <c:axPos val="l"/>
        <c:majorGridlines/>
        <c:numFmt formatCode="General" sourceLinked="1"/>
        <c:tickLblPos val="nextTo"/>
        <c:crossAx val="58184064"/>
        <c:crosses val="autoZero"/>
        <c:crossBetween val="between"/>
      </c:valAx>
    </c:plotArea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 descr="п11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314356" y="-171465"/>
          <a:ext cx="4038600" cy="290037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A4E19-D942-4CB4-AA5A-6F332F02B901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DB228-FCED-4C2A-9D25-FB7C5C9CB8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DB228-FCED-4C2A-9D25-FB7C5C9CB87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DB228-FCED-4C2A-9D25-FB7C5C9CB875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DB228-FCED-4C2A-9D25-FB7C5C9CB875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9E99-E54D-46CA-A430-4EA10B2C8EB3}" type="datetimeFigureOut">
              <a:rPr lang="ru-RU" smtClean="0"/>
              <a:pPr/>
              <a:t>05.08.2010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C5F0-3730-4AB2-8C6F-8567234DA6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643998" cy="1470025"/>
          </a:xfrm>
        </p:spPr>
        <p:txBody>
          <a:bodyPr>
            <a:noAutofit/>
          </a:bodyPr>
          <a:lstStyle/>
          <a:p>
            <a:r>
              <a:rPr lang="en-US" sz="6000" b="1" i="1" u="sng" dirty="0" smtClean="0">
                <a:latin typeface="Century Schoolbook" pitchFamily="18" charset="0"/>
              </a:rPr>
              <a:t>HOW DO ELDERLY PEOPLE LIVE ?</a:t>
            </a:r>
            <a:endParaRPr lang="ru-RU" sz="6000" b="1" i="1" u="sng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33669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`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362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5" y="0"/>
            <a:ext cx="9150495" cy="6853136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е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08629" y="0"/>
            <a:ext cx="5526741" cy="68580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" y="0"/>
            <a:ext cx="9136093" cy="6858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.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.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ил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3514746" cy="2343164"/>
          </a:xfrm>
          <a:prstGeom prst="rect">
            <a:avLst/>
          </a:prstGeom>
        </p:spPr>
      </p:pic>
      <p:pic>
        <p:nvPicPr>
          <p:cNvPr id="3" name="Рисунок 2" descr="Копия (2) пожил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85728"/>
            <a:ext cx="3530854" cy="4330525"/>
          </a:xfrm>
          <a:prstGeom prst="rect">
            <a:avLst/>
          </a:prstGeom>
        </p:spPr>
      </p:pic>
      <p:pic>
        <p:nvPicPr>
          <p:cNvPr id="4" name="Рисунок 3" descr="люди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2539970"/>
            <a:ext cx="2857520" cy="431803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82" y="0"/>
            <a:ext cx="4357718" cy="6808935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471487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7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state is judged as it treats its elders</a:t>
            </a:r>
            <a:r>
              <a:rPr kumimoji="0" lang="ru-RU" sz="7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endParaRPr kumimoji="0" lang="ru-RU" sz="7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.l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76"/>
            <a:ext cx="9144000" cy="68199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743345" cy="4655902"/>
          </a:xfrm>
          <a:prstGeom prst="rect">
            <a:avLst/>
          </a:prstGeom>
        </p:spPr>
      </p:pic>
      <p:pic>
        <p:nvPicPr>
          <p:cNvPr id="3" name="Рисунок 2" descr="k..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7430"/>
            <a:ext cx="4246570" cy="414465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ер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77800"/>
            <a:ext cx="4432300" cy="6502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ю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.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286908" cy="685802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.l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7166"/>
            <a:ext cx="4591076" cy="4614147"/>
          </a:xfrm>
          <a:prstGeom prst="rect">
            <a:avLst/>
          </a:prstGeom>
        </p:spPr>
      </p:pic>
      <p:pic>
        <p:nvPicPr>
          <p:cNvPr id="6" name="Рисунок 5" descr="k.l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3286148" cy="461908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290"/>
            <a:ext cx="5645360" cy="6403986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"/>
            <a:ext cx="65008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28" y="285728"/>
            <a:ext cx="4580872" cy="5857892"/>
          </a:xfrm>
          <a:prstGeom prst="rect">
            <a:avLst/>
          </a:prstGeom>
        </p:spPr>
      </p:pic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4232683" cy="564357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22" y="1"/>
            <a:ext cx="7594592" cy="683804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71800" y="365760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42910" y="4857760"/>
            <a:ext cx="2590800" cy="642942"/>
          </a:xfrm>
          <a:prstGeom prst="rect">
            <a:avLst/>
          </a:prstGeom>
          <a:solidFill>
            <a:srgbClr val="FFFFFF">
              <a:alpha val="0"/>
            </a:srgbClr>
          </a:solidFill>
          <a:ln w="508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en-US" sz="1600" b="1" dirty="0" smtClean="0"/>
              <a:t>How do the elderly people spend their free time?</a:t>
            </a:r>
            <a:endParaRPr lang="ru-RU" sz="1600" b="1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85720" y="2214554"/>
            <a:ext cx="2590800" cy="714380"/>
          </a:xfrm>
          <a:prstGeom prst="rect">
            <a:avLst/>
          </a:prstGeom>
          <a:solidFill>
            <a:srgbClr val="FFFFFF">
              <a:alpha val="0"/>
            </a:srgbClr>
          </a:solidFill>
          <a:ln w="508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 smtClean="0">
                <a:cs typeface="Times New Roman" charset="0"/>
              </a:rPr>
              <a:t>What are good and bad points about being old?</a:t>
            </a:r>
            <a:endParaRPr lang="ru-RU" sz="1800" b="1" dirty="0">
              <a:cs typeface="Times New Roman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86314" y="5572140"/>
            <a:ext cx="2590800" cy="714380"/>
          </a:xfrm>
          <a:prstGeom prst="rect">
            <a:avLst/>
          </a:prstGeom>
          <a:solidFill>
            <a:srgbClr val="FFFFFF">
              <a:alpha val="0"/>
            </a:srgbClr>
          </a:solidFill>
          <a:ln w="508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en-US" sz="1800" b="1" dirty="0">
                <a:cs typeface="Times New Roman" charset="0"/>
              </a:rPr>
              <a:t>What could you buy for </a:t>
            </a:r>
            <a:r>
              <a:rPr lang="en-US" sz="1800" b="1" dirty="0" smtClean="0">
                <a:cs typeface="Times New Roman" charset="0"/>
              </a:rPr>
              <a:t>elderly people’s salary</a:t>
            </a:r>
            <a:r>
              <a:rPr lang="en-US" sz="1800" b="1" dirty="0">
                <a:cs typeface="Times New Roman" charset="0"/>
              </a:rPr>
              <a:t>?</a:t>
            </a:r>
            <a:endParaRPr lang="ru-RU" sz="1800" dirty="0">
              <a:cs typeface="Times New Roman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sz="1600" dirty="0">
                <a:cs typeface="Times New Roman" charset="0"/>
              </a:rPr>
              <a:t> </a:t>
            </a:r>
            <a:endParaRPr lang="ru-RU" sz="1600" dirty="0">
              <a:cs typeface="Times New Roman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786446" y="2643182"/>
            <a:ext cx="2571768" cy="714380"/>
          </a:xfrm>
          <a:prstGeom prst="rect">
            <a:avLst/>
          </a:prstGeom>
          <a:solidFill>
            <a:srgbClr val="FFFFFF">
              <a:alpha val="0"/>
            </a:srgbClr>
          </a:solidFill>
          <a:ln w="508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1600" b="1" dirty="0" smtClean="0"/>
              <a:t>How does the government care for the war veterans?</a:t>
            </a:r>
            <a:endParaRPr lang="ru-RU" sz="1600" b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1857389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How do elderly people live?</a:t>
            </a:r>
            <a:endParaRPr lang="ru-RU" sz="4800" b="1" u="sng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71670" y="3571876"/>
            <a:ext cx="2947990" cy="642942"/>
          </a:xfrm>
          <a:prstGeom prst="rect">
            <a:avLst/>
          </a:prstGeom>
          <a:solidFill>
            <a:srgbClr val="FFFFFF">
              <a:alpha val="0"/>
            </a:srgbClr>
          </a:solidFill>
          <a:ln w="508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en-US" b="1" dirty="0" smtClean="0"/>
              <a:t>What state of health do the elderly people have ?</a:t>
            </a:r>
            <a:endParaRPr lang="ru-RU" sz="1800" b="1" dirty="0">
              <a:cs typeface="Times New Roman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57818" y="4286256"/>
            <a:ext cx="2928958" cy="571504"/>
          </a:xfrm>
          <a:prstGeom prst="rect">
            <a:avLst/>
          </a:prstGeom>
          <a:solidFill>
            <a:srgbClr val="FFFFFF">
              <a:alpha val="0"/>
            </a:srgbClr>
          </a:solidFill>
          <a:ln w="508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en-US" sz="1600" b="1" dirty="0" smtClean="0"/>
              <a:t>Do the elderly people satisfy of their health?</a:t>
            </a:r>
            <a:endParaRPr lang="ru-RU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 autoUpdateAnimBg="0"/>
      <p:bldP spid="2056" grpId="0" animBg="1" autoUpdateAnimBg="0"/>
      <p:bldP spid="2057" grpId="0" animBg="1" autoUpdateAnimBg="0"/>
      <p:bldP spid="2058" grpId="0" animBg="1" autoUpdateAnimBg="0"/>
      <p:bldP spid="8" grpId="0" animBg="1" autoUpdateAnimBg="0"/>
      <p:bldP spid="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Some privileges the war veterans have</a:t>
            </a:r>
            <a:br>
              <a:rPr lang="en-US" sz="3200" b="1" u="sng" dirty="0" smtClean="0"/>
            </a:br>
            <a:r>
              <a:rPr lang="en-US" sz="3200" b="1" u="sng" dirty="0" smtClean="0"/>
              <a:t> in  our country and in Germany.</a:t>
            </a:r>
            <a:endParaRPr lang="ru-RU" sz="3200" b="1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78581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Russia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9739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Retirement pension+ invalidity pension.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600" dirty="0" smtClean="0"/>
              <a:t>2.     50% reduced payment  for housing, telephone and public utilities.</a:t>
            </a:r>
          </a:p>
          <a:p>
            <a:pPr>
              <a:buNone/>
            </a:pPr>
            <a:r>
              <a:rPr lang="en-US" sz="1600" dirty="0" smtClean="0"/>
              <a:t>3.     Free medical care, wheelchairs, Free accommodation in a health resort.</a:t>
            </a:r>
          </a:p>
          <a:p>
            <a:pPr>
              <a:buNone/>
            </a:pPr>
            <a:r>
              <a:rPr lang="en-US" sz="1600" dirty="0" smtClean="0"/>
              <a:t>4.     Free return passage by sea, by air or by railroad once a year.</a:t>
            </a:r>
          </a:p>
          <a:p>
            <a:pPr>
              <a:buNone/>
            </a:pPr>
            <a:r>
              <a:rPr lang="en-US" sz="1600" dirty="0" smtClean="0"/>
              <a:t>5.     Housing, telephone, etc. without going on a waiting list.</a:t>
            </a:r>
          </a:p>
          <a:p>
            <a:pPr>
              <a:buNone/>
            </a:pPr>
            <a:r>
              <a:rPr lang="en-US" sz="1600" dirty="0" smtClean="0"/>
              <a:t>6.     Free of charge assistance about the house for a certain group of people with disabilities.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857256"/>
          </a:xfrm>
        </p:spPr>
        <p:txBody>
          <a:bodyPr/>
          <a:lstStyle/>
          <a:p>
            <a:pPr algn="ctr"/>
            <a:r>
              <a:rPr lang="en-US" sz="4000" dirty="0" smtClean="0"/>
              <a:t>Germany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4027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No special privileges. Ordinary invalidity pensions. No increment to a pension. Retirement is possible at the age of 60 (not at 65)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No privileges of this kind.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3.     Medical service at a reduced price. There are no health resorts in Germany.</a:t>
            </a:r>
          </a:p>
          <a:p>
            <a:pPr>
              <a:buAutoNum type="arabicPeriod" startAt="4"/>
            </a:pPr>
            <a:r>
              <a:rPr lang="en-US" sz="1600" dirty="0" smtClean="0"/>
              <a:t>Air, railroad and other kinds of tickets at a reduced price.</a:t>
            </a:r>
          </a:p>
          <a:p>
            <a:pPr>
              <a:buAutoNum type="arabicPeriod" startAt="4"/>
            </a:pPr>
            <a:r>
              <a:rPr lang="en-US" sz="1600" dirty="0" smtClean="0"/>
              <a:t>No privileges of this kind.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6.     Free of charge nursing and assistance in entertainment organizations only for people with disabilities living below the poverty level.</a:t>
            </a:r>
            <a:endParaRPr lang="ru-RU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What could you buy for your salary?</a:t>
            </a:r>
            <a:endParaRPr lang="ru-RU" sz="4000" dirty="0" smtClean="0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ph idx="1"/>
          </p:nvPr>
        </p:nvGraphicFramePr>
        <p:xfrm>
          <a:off x="1071538" y="2428868"/>
          <a:ext cx="7769225" cy="3459162"/>
        </p:xfrm>
        <a:graphic>
          <a:graphicData uri="http://schemas.openxmlformats.org/presentationml/2006/ole">
            <p:oleObj spid="_x0000_s1026" name="Диаграмма" r:id="rId3" imgW="7772400" imgH="4114719" progId="MSGraph.Chart.8">
              <p:embed followColorScheme="full"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4775" y="1785926"/>
            <a:ext cx="7769225" cy="4113212"/>
          </a:xfrm>
        </p:spPr>
        <p:txBody>
          <a:bodyPr/>
          <a:lstStyle/>
          <a:p>
            <a:pPr eaLnBrk="1" hangingPunct="1"/>
            <a:r>
              <a:rPr lang="en-US" dirty="0" smtClean="0"/>
              <a:t>The salary is about 8, 000 rubles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(2) пожил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42852"/>
            <a:ext cx="4190997" cy="31432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4286256"/>
            <a:ext cx="4357718" cy="114300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u="sng" dirty="0" smtClean="0"/>
              <a:t>Good points about </a:t>
            </a:r>
            <a:br>
              <a:rPr lang="en-US" sz="3200" i="1" u="sng" dirty="0" smtClean="0"/>
            </a:br>
            <a:r>
              <a:rPr lang="en-US" sz="3200" i="1" u="sng" dirty="0" smtClean="0"/>
              <a:t>being old</a:t>
            </a:r>
            <a:endParaRPr lang="ru-RU" sz="3200" i="1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4143404" cy="542928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The elderly…</a:t>
            </a:r>
          </a:p>
          <a:p>
            <a:endParaRPr lang="en-US" sz="28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 not have to go to work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Have adult children, who are not a burden any more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Have a lot of time to meet with friends, read, travel, go in for sports, work in their garden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Get wiser, have more experience and the ability to help with advice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511420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How do the elderly people spend their free time?</a:t>
            </a:r>
            <a:endParaRPr lang="ru-RU" sz="40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4429124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0" y="2786058"/>
          <a:ext cx="9144000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(2) пожил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82" y="-36951"/>
            <a:ext cx="9172182" cy="689495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038600" cy="268970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42853"/>
            <a:ext cx="403860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/>
              <a:t>Some kinds of children’s share for elderly people</a:t>
            </a:r>
            <a:endParaRPr lang="ru-RU" sz="3600" b="1" u="sng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2786058"/>
          <a:ext cx="885831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(2) пожил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" y="500042"/>
            <a:ext cx="3360609" cy="594645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00430" y="142852"/>
            <a:ext cx="5500726" cy="785818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Bad points about being old</a:t>
            </a:r>
            <a:endParaRPr lang="ru-RU" sz="3200" u="sng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5050" y="1071546"/>
            <a:ext cx="511175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/>
              <a:t>Elderly people…</a:t>
            </a:r>
          </a:p>
          <a:p>
            <a:r>
              <a:rPr lang="en-US" sz="2800" dirty="0" smtClean="0"/>
              <a:t>Become ill and disabled</a:t>
            </a:r>
          </a:p>
          <a:p>
            <a:r>
              <a:rPr lang="en-US" sz="2800" dirty="0" smtClean="0"/>
              <a:t>Become a burden to children</a:t>
            </a:r>
          </a:p>
          <a:p>
            <a:r>
              <a:rPr lang="en-US" sz="2800" dirty="0" smtClean="0"/>
              <a:t>Suffer the fear of death</a:t>
            </a:r>
          </a:p>
          <a:p>
            <a:r>
              <a:rPr lang="en-US" sz="2800" dirty="0" smtClean="0"/>
              <a:t>Have financial problems</a:t>
            </a:r>
          </a:p>
          <a:p>
            <a:r>
              <a:rPr lang="en-US" sz="2800" dirty="0" smtClean="0"/>
              <a:t>Become incapable of living independently, need regular care and nursing</a:t>
            </a:r>
          </a:p>
          <a:p>
            <a:r>
              <a:rPr lang="en-US" sz="2800" dirty="0" smtClean="0"/>
              <a:t>Lose friends and spouses</a:t>
            </a:r>
          </a:p>
          <a:p>
            <a:r>
              <a:rPr lang="en-US" sz="2800" dirty="0" smtClean="0"/>
              <a:t>Live a boring life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14290"/>
            <a:ext cx="4929222" cy="1928826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Invalidity groups</a:t>
            </a:r>
            <a:endParaRPr lang="ru-RU" sz="5400" b="1" u="sng" dirty="0"/>
          </a:p>
        </p:txBody>
      </p:sp>
      <p:pic>
        <p:nvPicPr>
          <p:cNvPr id="5" name="Содержимое 4" descr="пожил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714744" cy="2857496"/>
          </a:xfrm>
        </p:spPr>
      </p:pic>
      <p:graphicFrame>
        <p:nvGraphicFramePr>
          <p:cNvPr id="9" name="Диаграмма 8"/>
          <p:cNvGraphicFramePr/>
          <p:nvPr/>
        </p:nvGraphicFramePr>
        <p:xfrm>
          <a:off x="142844" y="2857496"/>
          <a:ext cx="885831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4114800" cy="164307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Do the elderly people satisfy of their health?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7" name="Содержимое 6" descr="п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85" y="357166"/>
            <a:ext cx="3286116" cy="607223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2286000"/>
          <a:ext cx="58578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52"/>
            <a:ext cx="4114800" cy="214314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What state of health do the elderly people have?</a:t>
            </a:r>
            <a:endParaRPr lang="ru-RU" sz="3200" b="1" u="sng" dirty="0"/>
          </a:p>
        </p:txBody>
      </p:sp>
      <p:pic>
        <p:nvPicPr>
          <p:cNvPr id="10" name="Содержимое 4" descr="п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57686" cy="2627481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14282" y="2714620"/>
          <a:ext cx="878687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4143404" cy="1928826"/>
          </a:xfrm>
        </p:spPr>
        <p:txBody>
          <a:bodyPr>
            <a:noAutofit/>
          </a:bodyPr>
          <a:lstStyle/>
          <a:p>
            <a:r>
              <a:rPr lang="en-US" b="1" dirty="0" smtClean="0"/>
              <a:t>Different sphere of life’s satisfaction.</a:t>
            </a:r>
            <a:endParaRPr lang="ru-RU" b="1" dirty="0"/>
          </a:p>
        </p:txBody>
      </p:sp>
      <p:pic>
        <p:nvPicPr>
          <p:cNvPr id="5" name="Содержимое 4" descr="Копия (2) пожил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4572000" cy="3143248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0" y="3286100"/>
          <a:ext cx="885831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In spite of abundant of information we gathered and statistic data the main result of our investigation is the </a:t>
            </a:r>
            <a:r>
              <a:rPr lang="en-US" sz="3100" b="1" u="sng" dirty="0" smtClean="0"/>
              <a:t>conclusion: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First of all elderly people need our love and attention.</a:t>
            </a:r>
            <a:endParaRPr lang="ru-RU" dirty="0" smtClean="0"/>
          </a:p>
          <a:p>
            <a:pPr algn="just"/>
            <a:r>
              <a:rPr lang="en-US" b="1" u="sng" dirty="0" smtClean="0"/>
              <a:t>So.</a:t>
            </a:r>
            <a:r>
              <a:rPr lang="en-US" dirty="0" smtClean="0"/>
              <a:t> Stop wasting your time speaking about all the-things-around with your so-called “friends”.</a:t>
            </a:r>
            <a:endParaRPr lang="ru-RU" dirty="0" smtClean="0"/>
          </a:p>
          <a:p>
            <a:pPr algn="just"/>
            <a:r>
              <a:rPr lang="en-US" dirty="0" smtClean="0"/>
              <a:t>Give you grannies just a little bit of your attention and that’s will make their days longer.</a:t>
            </a:r>
            <a:endParaRPr lang="ru-RU" dirty="0" smtClean="0"/>
          </a:p>
          <a:p>
            <a:pPr algn="just"/>
            <a:r>
              <a:rPr lang="en-US" dirty="0" smtClean="0"/>
              <a:t>Don’t expect any feedback from them. Elderly don’t make a choice and all of us have to sip from this cup. </a:t>
            </a:r>
            <a:endParaRPr lang="ru-RU" dirty="0" smtClean="0"/>
          </a:p>
          <a:p>
            <a:pPr algn="just"/>
            <a:r>
              <a:rPr lang="en-US" dirty="0" smtClean="0"/>
              <a:t>Please do not applaud. Just let you brains work. </a:t>
            </a: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85926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/>
              <a:t>Do you want to be honorable or stay in the line of people who forgot their own roots?</a:t>
            </a:r>
            <a:endParaRPr lang="ru-RU" sz="5400" b="1"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2071702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MAKE</a:t>
            </a:r>
            <a:endParaRPr lang="ru-RU" sz="9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274786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YOUR</a:t>
            </a:r>
            <a:endParaRPr lang="ru-RU" sz="9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43985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CHOICE</a:t>
            </a:r>
            <a:endParaRPr lang="ru-RU" sz="9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ид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61" y="0"/>
            <a:ext cx="5077678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397" cy="685800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543</Words>
  <Application>Microsoft Office PowerPoint</Application>
  <PresentationFormat>Экран (4:3)</PresentationFormat>
  <Paragraphs>67</Paragraphs>
  <Slides>51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Диаграмма</vt:lpstr>
      <vt:lpstr>HOW DO ELDERLY PEOPLE LIVE 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How do elderly people live?</vt:lpstr>
      <vt:lpstr>Some privileges the war veterans have  in  our country and in Germany.</vt:lpstr>
      <vt:lpstr>Слайд 36</vt:lpstr>
      <vt:lpstr>What could you buy for your salary?</vt:lpstr>
      <vt:lpstr>   Good points about  being old</vt:lpstr>
      <vt:lpstr>How do the elderly people spend their free time?</vt:lpstr>
      <vt:lpstr>Слайд 40</vt:lpstr>
      <vt:lpstr>Bad points about being old</vt:lpstr>
      <vt:lpstr>Invalidity groups</vt:lpstr>
      <vt:lpstr> Do the elderly people satisfy of their health? </vt:lpstr>
      <vt:lpstr>What state of health do the elderly people have?</vt:lpstr>
      <vt:lpstr>Different sphere of life’s satisfaction.</vt:lpstr>
      <vt:lpstr>In spite of abundant of information we gathered and statistic data the main result of our investigation is the conclusion: </vt:lpstr>
      <vt:lpstr>Слайд 47</vt:lpstr>
      <vt:lpstr>MAKE</vt:lpstr>
      <vt:lpstr>YOUR</vt:lpstr>
      <vt:lpstr>CHOICE</vt:lpstr>
      <vt:lpstr>Слайд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Alenka</dc:creator>
  <cp:lastModifiedBy>TATA</cp:lastModifiedBy>
  <cp:revision>84</cp:revision>
  <dcterms:created xsi:type="dcterms:W3CDTF">2009-03-25T11:21:00Z</dcterms:created>
  <dcterms:modified xsi:type="dcterms:W3CDTF">2010-08-05T18:41:38Z</dcterms:modified>
</cp:coreProperties>
</file>