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6" r:id="rId2"/>
    <p:sldId id="257" r:id="rId3"/>
    <p:sldId id="281" r:id="rId4"/>
    <p:sldId id="283"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4" r:id="rId29"/>
    <p:sldId id="285" r:id="rId30"/>
    <p:sldId id="286" r:id="rId31"/>
    <p:sldId id="287" r:id="rId32"/>
    <p:sldId id="288" r:id="rId33"/>
    <p:sldId id="289"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9" d="100"/>
          <a:sy n="99" d="100"/>
        </p:scale>
        <p:origin x="-32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5378A9-EC19-4928-A2AC-E9FA532A6366}" type="datetimeFigureOut">
              <a:rPr lang="ru-RU" smtClean="0"/>
              <a:pPr/>
              <a:t>23.01.2010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F609EF-80F8-45AB-8CEE-FF8395277A2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FF609EF-80F8-45AB-8CEE-FF8395277A25}" type="slidenum">
              <a:rPr lang="ru-RU" smtClean="0"/>
              <a:pPr/>
              <a:t>27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0AD7C8-DBC7-4E68-97D0-53763E891649}" type="datetimeFigureOut">
              <a:rPr lang="ru-RU" smtClean="0"/>
              <a:pPr/>
              <a:t>23.01.2010</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7DBE3C7-FA31-43A0-9BFA-8500135C9C2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0AD7C8-DBC7-4E68-97D0-53763E891649}" type="datetimeFigureOut">
              <a:rPr lang="ru-RU" smtClean="0"/>
              <a:pPr/>
              <a:t>23.01.2010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7DBE3C7-FA31-43A0-9BFA-8500135C9C2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0AD7C8-DBC7-4E68-97D0-53763E891649}" type="datetimeFigureOut">
              <a:rPr lang="ru-RU" smtClean="0"/>
              <a:pPr/>
              <a:t>23.01.2010</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7DBE3C7-FA31-43A0-9BFA-8500135C9C2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0AD7C8-DBC7-4E68-97D0-53763E891649}" type="datetimeFigureOut">
              <a:rPr lang="ru-RU" smtClean="0"/>
              <a:pPr/>
              <a:t>23.01.2010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7DBE3C7-FA31-43A0-9BFA-8500135C9C2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0AD7C8-DBC7-4E68-97D0-53763E891649}" type="datetimeFigureOut">
              <a:rPr lang="ru-RU" smtClean="0"/>
              <a:pPr/>
              <a:t>23.01.2010</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37DBE3C7-FA31-43A0-9BFA-8500135C9C2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0AD7C8-DBC7-4E68-97D0-53763E891649}" type="datetimeFigureOut">
              <a:rPr lang="ru-RU" smtClean="0"/>
              <a:pPr/>
              <a:t>23.01.2010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7DBE3C7-FA31-43A0-9BFA-8500135C9C2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0AD7C8-DBC7-4E68-97D0-53763E891649}" type="datetimeFigureOut">
              <a:rPr lang="ru-RU" smtClean="0"/>
              <a:pPr/>
              <a:t>23.01.2010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37DBE3C7-FA31-43A0-9BFA-8500135C9C2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0AD7C8-DBC7-4E68-97D0-53763E891649}" type="datetimeFigureOut">
              <a:rPr lang="ru-RU" smtClean="0"/>
              <a:pPr/>
              <a:t>23.01.2010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37DBE3C7-FA31-43A0-9BFA-8500135C9C2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0AD7C8-DBC7-4E68-97D0-53763E891649}" type="datetimeFigureOut">
              <a:rPr lang="ru-RU" smtClean="0"/>
              <a:pPr/>
              <a:t>23.01.2010</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37DBE3C7-FA31-43A0-9BFA-8500135C9C2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0AD7C8-DBC7-4E68-97D0-53763E891649}" type="datetimeFigureOut">
              <a:rPr lang="ru-RU" smtClean="0"/>
              <a:pPr/>
              <a:t>23.01.2010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7DBE3C7-FA31-43A0-9BFA-8500135C9C2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0AD7C8-DBC7-4E68-97D0-53763E891649}" type="datetimeFigureOut">
              <a:rPr lang="ru-RU" smtClean="0"/>
              <a:pPr/>
              <a:t>23.01.2010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7DBE3C7-FA31-43A0-9BFA-8500135C9C2D}"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0AD7C8-DBC7-4E68-97D0-53763E891649}" type="datetimeFigureOut">
              <a:rPr lang="ru-RU" smtClean="0"/>
              <a:pPr/>
              <a:t>23.01.2010</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7DBE3C7-FA31-43A0-9BFA-8500135C9C2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dragkamen.ru/images/2-1.jp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Удивительный мир камней.</a:t>
            </a:r>
            <a:endParaRPr lang="ru-RU" dirty="0"/>
          </a:p>
        </p:txBody>
      </p:sp>
      <p:sp>
        <p:nvSpPr>
          <p:cNvPr id="3" name="Подзаголовок 2"/>
          <p:cNvSpPr>
            <a:spLocks noGrp="1"/>
          </p:cNvSpPr>
          <p:nvPr>
            <p:ph type="subTitle" idx="1"/>
          </p:nvPr>
        </p:nvSpPr>
        <p:spPr>
          <a:xfrm>
            <a:off x="3357554" y="5286388"/>
            <a:ext cx="5114778" cy="1101248"/>
          </a:xfrm>
        </p:spPr>
        <p:txBody>
          <a:bodyPr/>
          <a:lstStyle/>
          <a:p>
            <a:endParaRPr lang="ru-RU"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89098" y="1143000"/>
            <a:ext cx="3429000" cy="714364"/>
          </a:xfrm>
        </p:spPr>
        <p:txBody>
          <a:bodyPr/>
          <a:lstStyle/>
          <a:p>
            <a:r>
              <a:rPr lang="ru-RU" dirty="0" smtClean="0"/>
              <a:t>         Яшма</a:t>
            </a:r>
            <a:endParaRPr lang="ru-RU" dirty="0"/>
          </a:p>
        </p:txBody>
      </p:sp>
      <p:sp>
        <p:nvSpPr>
          <p:cNvPr id="3" name="Текст 2"/>
          <p:cNvSpPr>
            <a:spLocks noGrp="1"/>
          </p:cNvSpPr>
          <p:nvPr>
            <p:ph type="body" sz="half" idx="2"/>
          </p:nvPr>
        </p:nvSpPr>
        <p:spPr>
          <a:xfrm>
            <a:off x="5389098" y="2214554"/>
            <a:ext cx="3429000" cy="2989320"/>
          </a:xfrm>
        </p:spPr>
        <p:txBody>
          <a:bodyPr>
            <a:normAutofit/>
          </a:bodyPr>
          <a:lstStyle/>
          <a:p>
            <a:r>
              <a:rPr lang="ru-RU" sz="1800" dirty="0" smtClean="0"/>
              <a:t>Яшма, пожалуй, самый многоликий полудрагоценный камень. Таким разнообразием расцветок и видов структур не может похвастаться не один камень.</a:t>
            </a:r>
            <a:endParaRPr lang="ru-RU" sz="1800" dirty="0"/>
          </a:p>
        </p:txBody>
      </p:sp>
      <p:pic>
        <p:nvPicPr>
          <p:cNvPr id="5" name="Рисунок 4" descr="Яшма, полудрагоценные камни, камень"/>
          <p:cNvPicPr>
            <a:picLocks noGrp="1"/>
          </p:cNvPicPr>
          <p:nvPr>
            <p:ph type="pic" idx="1"/>
          </p:nvPr>
        </p:nvPicPr>
        <p:blipFill>
          <a:blip r:embed="rId2"/>
          <a:srcRect t="7496" b="7496"/>
          <a:stretch>
            <a:fillRect/>
          </a:stretch>
        </p:blipFill>
        <p:spPr bwMode="auto">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89098" y="1143000"/>
            <a:ext cx="3429000" cy="642926"/>
          </a:xfrm>
        </p:spPr>
        <p:txBody>
          <a:bodyPr/>
          <a:lstStyle/>
          <a:p>
            <a:r>
              <a:rPr lang="ru-RU" dirty="0" smtClean="0"/>
              <a:t>Родонит(орлец)</a:t>
            </a:r>
            <a:endParaRPr lang="ru-RU" dirty="0"/>
          </a:p>
        </p:txBody>
      </p:sp>
      <p:sp>
        <p:nvSpPr>
          <p:cNvPr id="3" name="Текст 2"/>
          <p:cNvSpPr>
            <a:spLocks noGrp="1"/>
          </p:cNvSpPr>
          <p:nvPr>
            <p:ph type="body" sz="half" idx="2"/>
          </p:nvPr>
        </p:nvSpPr>
        <p:spPr>
          <a:xfrm>
            <a:off x="5389098" y="2071678"/>
            <a:ext cx="3429000" cy="3132196"/>
          </a:xfrm>
        </p:spPr>
        <p:txBody>
          <a:bodyPr>
            <a:normAutofit lnSpcReduction="10000"/>
          </a:bodyPr>
          <a:lstStyle/>
          <a:p>
            <a:r>
              <a:rPr lang="ru-RU" sz="1800" dirty="0" smtClean="0"/>
              <a:t>Окрас родонита варьируется от ярко-розового до красного цвета. Используя родонит как элемент декора, необходимо позаботиться о строгости вещей вокруг него. Лишь создав некое положительно заряженное поле, окружающее родонит, вы усилите магические свойства камня, чем всегда сможете воспользоваться в будущем.</a:t>
            </a:r>
          </a:p>
          <a:p>
            <a:endParaRPr lang="ru-RU" dirty="0"/>
          </a:p>
        </p:txBody>
      </p:sp>
      <p:pic>
        <p:nvPicPr>
          <p:cNvPr id="5" name="Рисунок 4" descr="Драгоценные камни"/>
          <p:cNvPicPr>
            <a:picLocks noGrp="1"/>
          </p:cNvPicPr>
          <p:nvPr>
            <p:ph type="pic" idx="1"/>
          </p:nvPr>
        </p:nvPicPr>
        <p:blipFill>
          <a:blip r:embed="rId2"/>
          <a:srcRect l="3538" r="3538"/>
          <a:stretch>
            <a:fillRect/>
          </a:stretch>
        </p:blipFill>
        <p:spPr bwMode="auto">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89098" y="1143000"/>
            <a:ext cx="3429000" cy="642926"/>
          </a:xfrm>
        </p:spPr>
        <p:txBody>
          <a:bodyPr/>
          <a:lstStyle/>
          <a:p>
            <a:r>
              <a:rPr lang="ru-RU" dirty="0" smtClean="0"/>
              <a:t>         опал</a:t>
            </a:r>
            <a:endParaRPr lang="ru-RU" dirty="0"/>
          </a:p>
        </p:txBody>
      </p:sp>
      <p:sp>
        <p:nvSpPr>
          <p:cNvPr id="3" name="Текст 2"/>
          <p:cNvSpPr>
            <a:spLocks noGrp="1"/>
          </p:cNvSpPr>
          <p:nvPr>
            <p:ph type="body" sz="half" idx="2"/>
          </p:nvPr>
        </p:nvSpPr>
        <p:spPr>
          <a:xfrm>
            <a:off x="5389098" y="2000240"/>
            <a:ext cx="3429000" cy="4286280"/>
          </a:xfrm>
        </p:spPr>
        <p:txBody>
          <a:bodyPr>
            <a:normAutofit fontScale="92500"/>
          </a:bodyPr>
          <a:lstStyle/>
          <a:p>
            <a:r>
              <a:rPr lang="ru-RU" dirty="0" smtClean="0"/>
              <a:t>В латынь название этого минерала пришло из санскритского языка и дословно означает «драгоценный камень». Происхождение названия опала дает нам понять, что этот камень родом из Индии, хотя в настоящее время главным регионом добычи наиболее крупных минералов является Австралия.</a:t>
            </a:r>
          </a:p>
          <a:p>
            <a:r>
              <a:rPr lang="ru-RU" dirty="0" smtClean="0"/>
              <a:t>В большинстве случае опал бесцветен и имеет непрозрачную структуру с примесями тусклых оттенков. Солнечный свет оказывает необычайное воздействие на опал, вызывая игру цветов, потому то этот камень так ценится среди ювелиров. Различают около сотни различных оттенков камня, однако условно они разделяются на 3 вида:</a:t>
            </a:r>
          </a:p>
          <a:p>
            <a:pPr lvl="0"/>
            <a:r>
              <a:rPr lang="ru-RU" dirty="0" smtClean="0"/>
              <a:t>        Белый опал</a:t>
            </a:r>
          </a:p>
          <a:p>
            <a:pPr lvl="0"/>
            <a:r>
              <a:rPr lang="ru-RU" dirty="0" smtClean="0"/>
              <a:t>        Огненный опал (камень насыщенного красного цвета)</a:t>
            </a:r>
          </a:p>
          <a:p>
            <a:pPr lvl="0"/>
            <a:r>
              <a:rPr lang="ru-RU" dirty="0" smtClean="0"/>
              <a:t>         Черный опал</a:t>
            </a:r>
          </a:p>
          <a:p>
            <a:endParaRPr lang="ru-RU" dirty="0"/>
          </a:p>
        </p:txBody>
      </p:sp>
      <p:pic>
        <p:nvPicPr>
          <p:cNvPr id="5" name="Рисунок 4" descr="Драгоценные камни"/>
          <p:cNvPicPr>
            <a:picLocks noGrp="1"/>
          </p:cNvPicPr>
          <p:nvPr>
            <p:ph type="pic" idx="1"/>
          </p:nvPr>
        </p:nvPicPr>
        <p:blipFill>
          <a:blip r:embed="rId2"/>
          <a:srcRect l="18388" r="18388"/>
          <a:stretch>
            <a:fillRect/>
          </a:stretch>
        </p:blipFill>
        <p:spPr bwMode="auto">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89098" y="500042"/>
            <a:ext cx="3429000" cy="642942"/>
          </a:xfrm>
        </p:spPr>
        <p:txBody>
          <a:bodyPr/>
          <a:lstStyle/>
          <a:p>
            <a:r>
              <a:rPr lang="ru-RU" dirty="0" smtClean="0"/>
              <a:t>        </a:t>
            </a:r>
            <a:r>
              <a:rPr lang="ru-RU" dirty="0" err="1" smtClean="0"/>
              <a:t>чароит</a:t>
            </a:r>
            <a:endParaRPr lang="ru-RU" dirty="0"/>
          </a:p>
        </p:txBody>
      </p:sp>
      <p:sp>
        <p:nvSpPr>
          <p:cNvPr id="3" name="Текст 2"/>
          <p:cNvSpPr>
            <a:spLocks noGrp="1"/>
          </p:cNvSpPr>
          <p:nvPr>
            <p:ph type="body" sz="half" idx="2"/>
          </p:nvPr>
        </p:nvSpPr>
        <p:spPr>
          <a:xfrm>
            <a:off x="5389098" y="1285860"/>
            <a:ext cx="3429000" cy="4643470"/>
          </a:xfrm>
        </p:spPr>
        <p:txBody>
          <a:bodyPr>
            <a:normAutofit fontScale="92500"/>
          </a:bodyPr>
          <a:lstStyle/>
          <a:p>
            <a:r>
              <a:rPr lang="ru-RU" b="1" dirty="0" err="1" smtClean="0"/>
              <a:t>Чароит</a:t>
            </a:r>
            <a:r>
              <a:rPr lang="ru-RU" dirty="0" smtClean="0"/>
              <a:t> – минерал сиреневого окраса, о чем говорит наличие примесей марганца.</a:t>
            </a:r>
          </a:p>
          <a:p>
            <a:r>
              <a:rPr lang="ru-RU" dirty="0" smtClean="0"/>
              <a:t>Интересно, что месторождение этого камня, находящееся на границе Якутии и Иркутской области, является единственным в своем роде. </a:t>
            </a:r>
            <a:r>
              <a:rPr lang="ru-RU" dirty="0" err="1" smtClean="0"/>
              <a:t>Чароит</a:t>
            </a:r>
            <a:r>
              <a:rPr lang="ru-RU" dirty="0" smtClean="0"/>
              <a:t> добывают близ реки Чара.</a:t>
            </a:r>
          </a:p>
          <a:p>
            <a:r>
              <a:rPr lang="ru-RU" dirty="0" smtClean="0"/>
              <a:t>Человеком, обнаружившим это месторождение, был геолог Рогов, находясь в области добычи </a:t>
            </a:r>
            <a:r>
              <a:rPr lang="ru-RU" dirty="0" err="1" smtClean="0"/>
              <a:t>чароита</a:t>
            </a:r>
            <a:r>
              <a:rPr lang="ru-RU" dirty="0" smtClean="0"/>
              <a:t> по рабочим делам. Посетив минералогический музей, расположенный близ месторождения и славящийся наличием абсолютно всех известных миру минералов, Рогов предъявил работникам музея небольшой сиреневый кристалл с просьбой определить его название. Но никакого ответа не последовало, - сотрудникам музея ничего не оставалось, как признать, что в их коллекции нет такого минерала. Они, было, предложили купить кристалл у Рогова, но за предложением последовал отказ.</a:t>
            </a:r>
          </a:p>
          <a:p>
            <a:endParaRPr lang="ru-RU" dirty="0"/>
          </a:p>
        </p:txBody>
      </p:sp>
      <p:pic>
        <p:nvPicPr>
          <p:cNvPr id="5" name="Рисунок 4" descr="Драгоценные камни"/>
          <p:cNvPicPr>
            <a:picLocks noGrp="1"/>
          </p:cNvPicPr>
          <p:nvPr>
            <p:ph type="pic" idx="1"/>
          </p:nvPr>
        </p:nvPicPr>
        <p:blipFill>
          <a:blip r:embed="rId2"/>
          <a:srcRect l="12653" r="12653"/>
          <a:stretch>
            <a:fillRect/>
          </a:stretch>
        </p:blipFill>
        <p:spPr bwMode="auto">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89098" y="1143000"/>
            <a:ext cx="3429000" cy="714364"/>
          </a:xfrm>
        </p:spPr>
        <p:txBody>
          <a:bodyPr/>
          <a:lstStyle/>
          <a:p>
            <a:r>
              <a:rPr lang="ru-RU" dirty="0" smtClean="0"/>
              <a:t>          агат</a:t>
            </a:r>
            <a:endParaRPr lang="ru-RU" dirty="0"/>
          </a:p>
        </p:txBody>
      </p:sp>
      <p:sp>
        <p:nvSpPr>
          <p:cNvPr id="3" name="Текст 2"/>
          <p:cNvSpPr>
            <a:spLocks noGrp="1"/>
          </p:cNvSpPr>
          <p:nvPr>
            <p:ph type="body" sz="half" idx="2"/>
          </p:nvPr>
        </p:nvSpPr>
        <p:spPr>
          <a:xfrm>
            <a:off x="5389098" y="2000240"/>
            <a:ext cx="3429000" cy="4071966"/>
          </a:xfrm>
        </p:spPr>
        <p:txBody>
          <a:bodyPr>
            <a:normAutofit/>
          </a:bodyPr>
          <a:lstStyle/>
          <a:p>
            <a:r>
              <a:rPr lang="ru-RU" dirty="0" smtClean="0"/>
              <a:t>Основным отличительным признаком этого полудрагоценного камня является его слоистая структура. Камень образует довольно интересный узор, который давно используется ювелирами для создания ювелирных украшений. К тому же, агат многоцветен, чем ярче и насыщеннее цвет камня, тем он ценнее. Впрочем, сейчас с развитием современных технологий цвет агата легко изменить. Таким образом, цвет камня не может быть основополагающим в классификации агатов. И поэтому эти камни подразделяются на несколько видов по структуре слоев и свойству цвета.</a:t>
            </a:r>
          </a:p>
          <a:p>
            <a:endParaRPr lang="ru-RU" dirty="0"/>
          </a:p>
        </p:txBody>
      </p:sp>
      <p:pic>
        <p:nvPicPr>
          <p:cNvPr id="7" name="Рисунок 6" descr="Агат, полудрагоценные камни, камень"/>
          <p:cNvPicPr>
            <a:picLocks noGrp="1"/>
          </p:cNvPicPr>
          <p:nvPr>
            <p:ph type="pic" idx="1"/>
          </p:nvPr>
        </p:nvPicPr>
        <p:blipFill>
          <a:blip r:embed="rId2"/>
          <a:srcRect l="10899" r="10899"/>
          <a:stretch>
            <a:fillRect/>
          </a:stretch>
        </p:blipFill>
        <p:spPr bwMode="auto">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89098" y="1143000"/>
            <a:ext cx="3429000" cy="714364"/>
          </a:xfrm>
        </p:spPr>
        <p:txBody>
          <a:bodyPr/>
          <a:lstStyle/>
          <a:p>
            <a:r>
              <a:rPr lang="ru-RU" dirty="0" smtClean="0"/>
              <a:t>         топаз</a:t>
            </a:r>
            <a:endParaRPr lang="ru-RU" dirty="0"/>
          </a:p>
        </p:txBody>
      </p:sp>
      <p:sp>
        <p:nvSpPr>
          <p:cNvPr id="3" name="Текст 2"/>
          <p:cNvSpPr>
            <a:spLocks noGrp="1"/>
          </p:cNvSpPr>
          <p:nvPr>
            <p:ph type="body" sz="half" idx="2"/>
          </p:nvPr>
        </p:nvSpPr>
        <p:spPr>
          <a:xfrm>
            <a:off x="5389098" y="1928802"/>
            <a:ext cx="3429000" cy="3929090"/>
          </a:xfrm>
        </p:spPr>
        <p:txBody>
          <a:bodyPr>
            <a:normAutofit lnSpcReduction="10000"/>
          </a:bodyPr>
          <a:lstStyle/>
          <a:p>
            <a:r>
              <a:rPr lang="ru-RU" sz="1800" dirty="0" smtClean="0"/>
              <a:t>Топаз – необыкновенно красивый драгоценный камень, который часто используется в ювелирных украшениях. В отличие от остальных камней, представленных на нашем сайте, этот камень был назван в честь острова </a:t>
            </a:r>
            <a:r>
              <a:rPr lang="ru-RU" sz="1800" dirty="0" err="1" smtClean="0"/>
              <a:t>Топазион</a:t>
            </a:r>
            <a:r>
              <a:rPr lang="ru-RU" sz="1800" dirty="0" smtClean="0"/>
              <a:t> в Красном море</a:t>
            </a:r>
          </a:p>
          <a:p>
            <a:r>
              <a:rPr lang="ru-RU" sz="1800" dirty="0" smtClean="0"/>
              <a:t>Примечательно, что, как минерал, топаз прекрасно подходит для резки стекла. Добывается чаще всего в кристаллах.</a:t>
            </a:r>
          </a:p>
          <a:p>
            <a:endParaRPr lang="ru-RU" dirty="0"/>
          </a:p>
        </p:txBody>
      </p:sp>
      <p:pic>
        <p:nvPicPr>
          <p:cNvPr id="5" name="Рисунок 4" descr="Драгоценные камни"/>
          <p:cNvPicPr>
            <a:picLocks noGrp="1"/>
          </p:cNvPicPr>
          <p:nvPr>
            <p:ph type="pic" idx="1"/>
          </p:nvPr>
        </p:nvPicPr>
        <p:blipFill>
          <a:blip r:embed="rId2"/>
          <a:srcRect t="16790" b="16790"/>
          <a:stretch>
            <a:fillRect/>
          </a:stretch>
        </p:blipFill>
        <p:spPr bwMode="auto">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89098" y="1143000"/>
            <a:ext cx="3429000" cy="714364"/>
          </a:xfrm>
        </p:spPr>
        <p:txBody>
          <a:bodyPr/>
          <a:lstStyle/>
          <a:p>
            <a:r>
              <a:rPr lang="ru-RU" dirty="0" smtClean="0"/>
              <a:t>       Аметист</a:t>
            </a:r>
            <a:endParaRPr lang="ru-RU" dirty="0"/>
          </a:p>
        </p:txBody>
      </p:sp>
      <p:sp>
        <p:nvSpPr>
          <p:cNvPr id="3" name="Текст 2"/>
          <p:cNvSpPr>
            <a:spLocks noGrp="1"/>
          </p:cNvSpPr>
          <p:nvPr>
            <p:ph type="body" sz="half" idx="2"/>
          </p:nvPr>
        </p:nvSpPr>
        <p:spPr>
          <a:xfrm>
            <a:off x="5389098" y="2071678"/>
            <a:ext cx="3429000" cy="3132196"/>
          </a:xfrm>
        </p:spPr>
        <p:txBody>
          <a:bodyPr/>
          <a:lstStyle/>
          <a:p>
            <a:r>
              <a:rPr lang="ru-RU" dirty="0" smtClean="0"/>
              <a:t>Название этого минерала в переводе с греческого означает «</a:t>
            </a:r>
            <a:r>
              <a:rPr lang="ru-RU" dirty="0" err="1" smtClean="0"/>
              <a:t>неопьяненный</a:t>
            </a:r>
            <a:r>
              <a:rPr lang="ru-RU" dirty="0" smtClean="0"/>
              <a:t>», поскольку в те времена существовало поверье, гласившее, что тот, кто носил аметист, не был подвержен опьянению. Аметист можно смело назвать драгоценным камнем-хамелеоном, поскольку его окраска способна меняться от бледно-фиолетового до насыщенно пурпурного цвета. Такое варьирование оттенков объясняется воздействием на камень солнечного света, вызывающего обесцвечивание аметиста.</a:t>
            </a:r>
          </a:p>
          <a:p>
            <a:endParaRPr lang="ru-RU" dirty="0"/>
          </a:p>
        </p:txBody>
      </p:sp>
      <p:pic>
        <p:nvPicPr>
          <p:cNvPr id="5" name="Рисунок 4" descr="Драгоценные камни"/>
          <p:cNvPicPr>
            <a:picLocks noGrp="1"/>
          </p:cNvPicPr>
          <p:nvPr>
            <p:ph type="pic" idx="1"/>
          </p:nvPr>
        </p:nvPicPr>
        <p:blipFill>
          <a:blip r:embed="rId2"/>
          <a:srcRect t="11487" b="11487"/>
          <a:stretch>
            <a:fillRect/>
          </a:stretch>
        </p:blipFill>
        <p:spPr bwMode="auto">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89098" y="1143000"/>
            <a:ext cx="3429000" cy="571488"/>
          </a:xfrm>
        </p:spPr>
        <p:txBody>
          <a:bodyPr/>
          <a:lstStyle/>
          <a:p>
            <a:r>
              <a:rPr lang="ru-RU" dirty="0" smtClean="0"/>
              <a:t>     турмалин</a:t>
            </a:r>
            <a:endParaRPr lang="ru-RU" dirty="0"/>
          </a:p>
        </p:txBody>
      </p:sp>
      <p:sp>
        <p:nvSpPr>
          <p:cNvPr id="3" name="Текст 2"/>
          <p:cNvSpPr>
            <a:spLocks noGrp="1"/>
          </p:cNvSpPr>
          <p:nvPr>
            <p:ph type="body" sz="half" idx="2"/>
          </p:nvPr>
        </p:nvSpPr>
        <p:spPr>
          <a:xfrm>
            <a:off x="5389098" y="1785926"/>
            <a:ext cx="3429000" cy="4071966"/>
          </a:xfrm>
        </p:spPr>
        <p:txBody>
          <a:bodyPr>
            <a:normAutofit lnSpcReduction="10000"/>
          </a:bodyPr>
          <a:lstStyle/>
          <a:p>
            <a:r>
              <a:rPr lang="ru-RU" sz="1600" dirty="0" smtClean="0"/>
              <a:t>В переводе с сингальского означает «разноцветный». Родиной турмалинов считается остров Цейлон, откуда этот камень был привезен в Европу голландскими моряками. Интересно, что России турмалин известен еще с XVI века.</a:t>
            </a:r>
          </a:p>
          <a:p>
            <a:r>
              <a:rPr lang="ru-RU" sz="1600" dirty="0" smtClean="0"/>
              <a:t>Турмалин имеет широкий круг разновидностей. Так, существуют бесцветные турмалины или </a:t>
            </a:r>
            <a:r>
              <a:rPr lang="ru-RU" sz="1600" dirty="0" err="1" smtClean="0"/>
              <a:t>ахроиты</a:t>
            </a:r>
            <a:r>
              <a:rPr lang="ru-RU" sz="1600" dirty="0" smtClean="0"/>
              <a:t>, розовые или рубеллиты, голубые, иначе зовущиеся </a:t>
            </a:r>
            <a:r>
              <a:rPr lang="ru-RU" sz="1600" dirty="0" err="1" smtClean="0"/>
              <a:t>дравитами</a:t>
            </a:r>
            <a:r>
              <a:rPr lang="ru-RU" sz="1600" dirty="0" smtClean="0"/>
              <a:t> или </a:t>
            </a:r>
            <a:r>
              <a:rPr lang="ru-RU" sz="1600" dirty="0" err="1" smtClean="0"/>
              <a:t>индиговитами</a:t>
            </a:r>
            <a:r>
              <a:rPr lang="ru-RU" sz="1600" dirty="0" smtClean="0"/>
              <a:t>, черные или шерлы, зеленые или </a:t>
            </a:r>
            <a:r>
              <a:rPr lang="ru-RU" sz="1600" dirty="0" err="1" smtClean="0"/>
              <a:t>верделиты</a:t>
            </a:r>
            <a:r>
              <a:rPr lang="ru-RU" sz="1600" dirty="0" smtClean="0"/>
              <a:t>, а также желтые или </a:t>
            </a:r>
            <a:r>
              <a:rPr lang="ru-RU" sz="1600" dirty="0" err="1" smtClean="0"/>
              <a:t>эльбаиты</a:t>
            </a:r>
            <a:r>
              <a:rPr lang="ru-RU" sz="1600" dirty="0" smtClean="0"/>
              <a:t> и коричневые, зовущиеся по-другому </a:t>
            </a:r>
            <a:r>
              <a:rPr lang="ru-RU" sz="1600" dirty="0" err="1" smtClean="0"/>
              <a:t>бюргериты</a:t>
            </a:r>
            <a:r>
              <a:rPr lang="ru-RU" sz="1600" dirty="0" smtClean="0"/>
              <a:t>.</a:t>
            </a:r>
          </a:p>
          <a:p>
            <a:endParaRPr lang="ru-RU" dirty="0"/>
          </a:p>
        </p:txBody>
      </p:sp>
      <p:pic>
        <p:nvPicPr>
          <p:cNvPr id="5" name="Рисунок 4" descr="Драгоценные камни"/>
          <p:cNvPicPr>
            <a:picLocks noGrp="1"/>
          </p:cNvPicPr>
          <p:nvPr>
            <p:ph type="pic" idx="1"/>
          </p:nvPr>
        </p:nvPicPr>
        <p:blipFill>
          <a:blip r:embed="rId2"/>
          <a:srcRect t="19" b="19"/>
          <a:stretch>
            <a:fillRect/>
          </a:stretch>
        </p:blipFill>
        <p:spPr bwMode="auto">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89098" y="1143000"/>
            <a:ext cx="3429000" cy="714364"/>
          </a:xfrm>
        </p:spPr>
        <p:txBody>
          <a:bodyPr/>
          <a:lstStyle/>
          <a:p>
            <a:r>
              <a:rPr lang="ru-RU" dirty="0" smtClean="0"/>
              <a:t>        Берилл</a:t>
            </a:r>
            <a:endParaRPr lang="ru-RU" dirty="0"/>
          </a:p>
        </p:txBody>
      </p:sp>
      <p:sp>
        <p:nvSpPr>
          <p:cNvPr id="3" name="Текст 2"/>
          <p:cNvSpPr>
            <a:spLocks noGrp="1"/>
          </p:cNvSpPr>
          <p:nvPr>
            <p:ph type="body" sz="half" idx="2"/>
          </p:nvPr>
        </p:nvSpPr>
        <p:spPr>
          <a:xfrm>
            <a:off x="5389098" y="1928802"/>
            <a:ext cx="3429000" cy="3275072"/>
          </a:xfrm>
        </p:spPr>
        <p:txBody>
          <a:bodyPr/>
          <a:lstStyle/>
          <a:p>
            <a:r>
              <a:rPr lang="ru-RU" dirty="0" smtClean="0"/>
              <a:t>Название этого камня пришло к нам из греческого языка, где являлось обозначением некоторых драгоценных камней зеленых оттенков. Посему нетрудно догадаться, каков окрас берилла. Так, наиболее часто встречаются камни зеленовато-белых, яблочно-зеленых и изумрудно-зеленых оттенков. Но нередко можно встретить розовые и бесцветные бериллы. Бериллы именно изумрудно-зеленого окраса являются наиболее ценными в качестве драгоценных камней.</a:t>
            </a:r>
          </a:p>
          <a:p>
            <a:endParaRPr lang="ru-RU" dirty="0"/>
          </a:p>
        </p:txBody>
      </p:sp>
      <p:pic>
        <p:nvPicPr>
          <p:cNvPr id="5" name="Рисунок 4" descr="Драгоценные камни"/>
          <p:cNvPicPr>
            <a:picLocks noGrp="1"/>
          </p:cNvPicPr>
          <p:nvPr>
            <p:ph type="pic" idx="1"/>
          </p:nvPr>
        </p:nvPicPr>
        <p:blipFill>
          <a:blip r:embed="rId2"/>
          <a:srcRect t="14524" b="14524"/>
          <a:stretch>
            <a:fillRect/>
          </a:stretch>
        </p:blipFill>
        <p:spPr bwMode="auto">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89098" y="1143000"/>
            <a:ext cx="3429000" cy="571488"/>
          </a:xfrm>
        </p:spPr>
        <p:txBody>
          <a:bodyPr/>
          <a:lstStyle/>
          <a:p>
            <a:r>
              <a:rPr lang="ru-RU" dirty="0" smtClean="0"/>
              <a:t>         Алмаз</a:t>
            </a:r>
            <a:endParaRPr lang="ru-RU" dirty="0"/>
          </a:p>
        </p:txBody>
      </p:sp>
      <p:sp>
        <p:nvSpPr>
          <p:cNvPr id="3" name="Текст 2"/>
          <p:cNvSpPr>
            <a:spLocks noGrp="1"/>
          </p:cNvSpPr>
          <p:nvPr>
            <p:ph type="body" sz="half" idx="2"/>
          </p:nvPr>
        </p:nvSpPr>
        <p:spPr>
          <a:xfrm>
            <a:off x="5389098" y="2000240"/>
            <a:ext cx="3429000" cy="3857652"/>
          </a:xfrm>
        </p:spPr>
        <p:txBody>
          <a:bodyPr>
            <a:noAutofit/>
          </a:bodyPr>
          <a:lstStyle/>
          <a:p>
            <a:r>
              <a:rPr lang="ru-RU" sz="1600" dirty="0" smtClean="0"/>
              <a:t>Алмаз не нуждается в особых представлениях – это самый дорогой и красивый драгоценный камень, используемый как в ювелирном деле, так и в сложной электронике. Недаром алмаз прозван царем камней, ведь его структура самая твердая среди прочих минералов. Однако, несмотря на природную твердость этого камня, его следует беречь от ударов. Это значит, что если вы попытаетесь поцарапать камень, у вас ничего не выйдет, а вот если уроните на твердую поверхность, алмаз может расколоться.</a:t>
            </a:r>
          </a:p>
          <a:p>
            <a:endParaRPr lang="ru-RU" sz="1600" dirty="0"/>
          </a:p>
        </p:txBody>
      </p:sp>
      <p:pic>
        <p:nvPicPr>
          <p:cNvPr id="5" name="Рисунок 4" descr="Драгоценные камни"/>
          <p:cNvPicPr>
            <a:picLocks noGrp="1"/>
          </p:cNvPicPr>
          <p:nvPr>
            <p:ph type="pic" idx="1"/>
          </p:nvPr>
        </p:nvPicPr>
        <p:blipFill>
          <a:blip r:embed="rId2"/>
          <a:srcRect l="12386" r="12386"/>
          <a:stretch>
            <a:fillRect/>
          </a:stretch>
        </p:blipFill>
        <p:spPr bwMode="auto">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257116" y="328578"/>
            <a:ext cx="7386718" cy="1143000"/>
          </a:xfrm>
          <a:prstGeom prst="rect">
            <a:avLst/>
          </a:prstGeom>
        </p:spPr>
        <p:txBody>
          <a:bodyPr vert="horz" wrap="square" lIns="45720" tIns="0" rIns="45720" bIns="0" anchor="b" anchorCtr="0">
            <a:normAutofit fontScale="7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4000" b="1" i="0" u="none" strike="noStrike" kern="1200" cap="all" spc="0" normalizeH="0" baseline="0" noProof="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a:t>
            </a:r>
            <a:r>
              <a:rPr kumimoji="0" lang="ru-RU" sz="3200" b="1" i="0" u="none" strike="noStrike" kern="1200" cap="all" spc="0" normalizeH="0" baseline="0" noProof="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В глубине Земли находится высокотемпературный расплав сложного вещества, насыщенного газами - магма.</a:t>
            </a:r>
            <a:r>
              <a:rPr kumimoji="0" lang="ru-RU" sz="4000" b="1" i="0" u="none" strike="noStrike" kern="1200" cap="all" spc="0" normalizeH="0" baseline="0" noProof="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a:t>
            </a:r>
          </a:p>
        </p:txBody>
      </p:sp>
      <p:pic>
        <p:nvPicPr>
          <p:cNvPr id="10" name="Picture 3"/>
          <p:cNvPicPr>
            <a:picLocks noChangeAspect="1" noChangeArrowheads="1"/>
          </p:cNvPicPr>
          <p:nvPr/>
        </p:nvPicPr>
        <p:blipFill>
          <a:blip r:embed="rId2"/>
          <a:srcRect/>
          <a:stretch>
            <a:fillRect/>
          </a:stretch>
        </p:blipFill>
        <p:spPr>
          <a:xfrm>
            <a:off x="357158" y="1714488"/>
            <a:ext cx="7386718" cy="427672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89098" y="1143000"/>
            <a:ext cx="3429000" cy="857240"/>
          </a:xfrm>
        </p:spPr>
        <p:txBody>
          <a:bodyPr/>
          <a:lstStyle/>
          <a:p>
            <a:r>
              <a:rPr lang="ru-RU" dirty="0" smtClean="0"/>
              <a:t>       Изумруд</a:t>
            </a:r>
            <a:endParaRPr lang="ru-RU" dirty="0"/>
          </a:p>
        </p:txBody>
      </p:sp>
      <p:sp>
        <p:nvSpPr>
          <p:cNvPr id="3" name="Текст 2"/>
          <p:cNvSpPr>
            <a:spLocks noGrp="1"/>
          </p:cNvSpPr>
          <p:nvPr>
            <p:ph type="body" sz="half" idx="2"/>
          </p:nvPr>
        </p:nvSpPr>
        <p:spPr>
          <a:xfrm>
            <a:off x="5389098" y="2143116"/>
            <a:ext cx="3429000" cy="3060758"/>
          </a:xfrm>
        </p:spPr>
        <p:txBody>
          <a:bodyPr/>
          <a:lstStyle/>
          <a:p>
            <a:r>
              <a:rPr lang="ru-RU" dirty="0" smtClean="0"/>
              <a:t>В Древней Руси этот минерал называли смарагдом, поскольку это слово греческого происхождения с буквальным значением «зеленый камень». Изумруд с древних времен применялся в качестве украшения, а также был неотъемлемой частью проведения различных религиозных обрядов. В стародавние времена месторождения этого минерала большей частью располагались в Египте и добывались на копях царицы Клеопатры. </a:t>
            </a:r>
            <a:endParaRPr lang="ru-RU" dirty="0"/>
          </a:p>
        </p:txBody>
      </p:sp>
      <p:pic>
        <p:nvPicPr>
          <p:cNvPr id="5" name="Рисунок 4" descr="Драгоценные камни"/>
          <p:cNvPicPr>
            <a:picLocks noGrp="1"/>
          </p:cNvPicPr>
          <p:nvPr>
            <p:ph type="pic" idx="1"/>
          </p:nvPr>
        </p:nvPicPr>
        <p:blipFill>
          <a:blip r:embed="rId2"/>
          <a:srcRect t="907" b="907"/>
          <a:stretch>
            <a:fillRect/>
          </a:stretch>
        </p:blipFill>
        <p:spPr bwMode="auto">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89098" y="1143000"/>
            <a:ext cx="3429000" cy="857240"/>
          </a:xfrm>
        </p:spPr>
        <p:txBody>
          <a:bodyPr/>
          <a:lstStyle/>
          <a:p>
            <a:r>
              <a:rPr lang="ru-RU" dirty="0" smtClean="0"/>
              <a:t> Хризоберилл</a:t>
            </a:r>
            <a:endParaRPr lang="ru-RU" dirty="0"/>
          </a:p>
        </p:txBody>
      </p:sp>
      <p:sp>
        <p:nvSpPr>
          <p:cNvPr id="3" name="Текст 2"/>
          <p:cNvSpPr>
            <a:spLocks noGrp="1"/>
          </p:cNvSpPr>
          <p:nvPr>
            <p:ph type="body" sz="half" idx="2"/>
          </p:nvPr>
        </p:nvSpPr>
        <p:spPr>
          <a:xfrm>
            <a:off x="5389098" y="2071678"/>
            <a:ext cx="3429000" cy="3786214"/>
          </a:xfrm>
        </p:spPr>
        <p:txBody>
          <a:bodyPr>
            <a:normAutofit/>
          </a:bodyPr>
          <a:lstStyle/>
          <a:p>
            <a:r>
              <a:rPr lang="ru-RU" sz="1600" dirty="0" smtClean="0"/>
              <a:t>Название этого драгоценного камня сложено из двух: хризолит и берилл. Изначально, так называли разновидность берилла, а хризолитом являлся на деле топаз. Окрас хризоберилла варьируется от бледно-желтого до коричневого. Подобное варьирование объясняется примесью того или иного химического элемента. Так, минерал бледного желтовато-зеленого оттенка обязан своим золотистым цветом присутствию в своем составе железа.</a:t>
            </a:r>
          </a:p>
          <a:p>
            <a:endParaRPr lang="ru-RU" dirty="0"/>
          </a:p>
        </p:txBody>
      </p:sp>
      <p:pic>
        <p:nvPicPr>
          <p:cNvPr id="5" name="Рисунок 4" descr="Драгоценные камни"/>
          <p:cNvPicPr>
            <a:picLocks noGrp="1"/>
          </p:cNvPicPr>
          <p:nvPr>
            <p:ph type="pic" idx="1"/>
          </p:nvPr>
        </p:nvPicPr>
        <p:blipFill>
          <a:blip r:embed="rId2"/>
          <a:srcRect t="19" b="19"/>
          <a:stretch>
            <a:fillRect/>
          </a:stretch>
        </p:blipFill>
        <p:spPr bwMode="auto">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89098" y="1143000"/>
            <a:ext cx="3429000" cy="714364"/>
          </a:xfrm>
        </p:spPr>
        <p:txBody>
          <a:bodyPr/>
          <a:lstStyle/>
          <a:p>
            <a:r>
              <a:rPr lang="ru-RU" dirty="0" smtClean="0"/>
              <a:t>     Хризолит</a:t>
            </a:r>
            <a:endParaRPr lang="ru-RU" dirty="0"/>
          </a:p>
        </p:txBody>
      </p:sp>
      <p:sp>
        <p:nvSpPr>
          <p:cNvPr id="3" name="Текст 2"/>
          <p:cNvSpPr>
            <a:spLocks noGrp="1"/>
          </p:cNvSpPr>
          <p:nvPr>
            <p:ph type="body" sz="half" idx="2"/>
          </p:nvPr>
        </p:nvSpPr>
        <p:spPr>
          <a:xfrm>
            <a:off x="5389098" y="2071678"/>
            <a:ext cx="3429000" cy="4286280"/>
          </a:xfrm>
        </p:spPr>
        <p:txBody>
          <a:bodyPr>
            <a:normAutofit/>
          </a:bodyPr>
          <a:lstStyle/>
          <a:p>
            <a:r>
              <a:rPr lang="ru-RU" dirty="0" smtClean="0"/>
              <a:t>Название в переводе с древнегреческого дословно означает «золотой камень».</a:t>
            </a:r>
          </a:p>
          <a:p>
            <a:r>
              <a:rPr lang="ru-RU" b="1" dirty="0" smtClean="0"/>
              <a:t>Хризолит</a:t>
            </a:r>
            <a:r>
              <a:rPr lang="ru-RU" dirty="0" smtClean="0"/>
              <a:t> имеет прозрачную структуру с наличием желтовато-зеленых оттенков: оливковым, золотистым, фисташковым, желтым, изумрудным, травяным, буроватым.</a:t>
            </a:r>
          </a:p>
          <a:p>
            <a:r>
              <a:rPr lang="ru-RU" dirty="0" smtClean="0"/>
              <a:t>Этот камень является не только одной из регалий Российской короны, но и украшает икону «Троица» Андрея Рублева.</a:t>
            </a:r>
          </a:p>
          <a:p>
            <a:r>
              <a:rPr lang="ru-RU" dirty="0" smtClean="0"/>
              <a:t>Драгоценный камень добывают по всему земному шару, но особенно богаты месторождения в Египте, Индии, Бразилии, США, Южной Африке, Мексике, Австралии, </a:t>
            </a:r>
            <a:r>
              <a:rPr lang="ru-RU" dirty="0" err="1" smtClean="0"/>
              <a:t>Тайланде</a:t>
            </a:r>
            <a:r>
              <a:rPr lang="ru-RU" dirty="0" smtClean="0"/>
              <a:t>, Норвегии, Урале и т.д.</a:t>
            </a:r>
          </a:p>
          <a:p>
            <a:endParaRPr lang="ru-RU" dirty="0"/>
          </a:p>
        </p:txBody>
      </p:sp>
      <p:pic>
        <p:nvPicPr>
          <p:cNvPr id="5" name="Рисунок 4" descr="Драгоценные камни"/>
          <p:cNvPicPr>
            <a:picLocks noGrp="1"/>
          </p:cNvPicPr>
          <p:nvPr>
            <p:ph type="pic" idx="1"/>
          </p:nvPr>
        </p:nvPicPr>
        <p:blipFill>
          <a:blip r:embed="rId2"/>
          <a:srcRect l="10985" r="10985"/>
          <a:stretch>
            <a:fillRect/>
          </a:stretch>
        </p:blipFill>
        <p:spPr bwMode="auto">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89098" y="1143000"/>
            <a:ext cx="3429000" cy="714364"/>
          </a:xfrm>
        </p:spPr>
        <p:txBody>
          <a:bodyPr/>
          <a:lstStyle/>
          <a:p>
            <a:r>
              <a:rPr lang="ru-RU" dirty="0" smtClean="0"/>
              <a:t>       янтарь</a:t>
            </a:r>
            <a:endParaRPr lang="ru-RU" dirty="0"/>
          </a:p>
        </p:txBody>
      </p:sp>
      <p:sp>
        <p:nvSpPr>
          <p:cNvPr id="3" name="Текст 2"/>
          <p:cNvSpPr>
            <a:spLocks noGrp="1"/>
          </p:cNvSpPr>
          <p:nvPr>
            <p:ph type="body" sz="half" idx="2"/>
          </p:nvPr>
        </p:nvSpPr>
        <p:spPr>
          <a:xfrm>
            <a:off x="5389098" y="2071678"/>
            <a:ext cx="3429000" cy="3132196"/>
          </a:xfrm>
        </p:spPr>
        <p:txBody>
          <a:bodyPr/>
          <a:lstStyle/>
          <a:p>
            <a:r>
              <a:rPr lang="ru-RU" sz="1600" dirty="0" smtClean="0"/>
              <a:t>Это минерал, относящийся к числу полудрагоценных камней. Человеку янтарь известен давно. Еще в глубокой древности этот камень использовали как украшение. Позже из янтаря стали приготовлять лекарства, лаки, канифоль. В XVII-XVIII вв. из него делали линзы для очков и луп; существовала даже разнообразная янтарная оптика.</a:t>
            </a:r>
          </a:p>
          <a:p>
            <a:endParaRPr lang="ru-RU" dirty="0"/>
          </a:p>
        </p:txBody>
      </p:sp>
      <p:pic>
        <p:nvPicPr>
          <p:cNvPr id="5" name="Рисунок 4" descr="Драгоценные камни"/>
          <p:cNvPicPr>
            <a:picLocks noGrp="1"/>
          </p:cNvPicPr>
          <p:nvPr>
            <p:ph type="pic" idx="1"/>
          </p:nvPr>
        </p:nvPicPr>
        <p:blipFill>
          <a:blip r:embed="rId2"/>
          <a:srcRect l="12430" r="12430"/>
          <a:stretch>
            <a:fillRect/>
          </a:stretch>
        </p:blipFill>
        <p:spPr bwMode="auto">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785794"/>
            <a:ext cx="792958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Свойства драгоценных камней</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Как только человек начал ценить красоту и гармонию во всем, его внимание стали привлекать драгоценные камни, славящиеся великолепной игрой цвета и превосходными оттенками.</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Так, на протяжении столетий люди изучали камни, их свойства и признаки, сохраняя в памяти наиболее устойчивые и отбрасывая случайные.</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Известно, что драгоценные минералы оказывают влияние на человека. Почему же это происходит? Причиной астральной связи человека и камня является наличие внутри последнего положительно и отрицательно заряженных частиц. Этим и объясняется возможность подбора камня по знаку зодиака.</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1025" name="Рисунок 16" descr="Драгоценные камни"/>
          <p:cNvPicPr>
            <a:picLocks noChangeAspect="1" noChangeArrowheads="1"/>
          </p:cNvPicPr>
          <p:nvPr/>
        </p:nvPicPr>
        <p:blipFill>
          <a:blip r:embed="rId2"/>
          <a:srcRect/>
          <a:stretch>
            <a:fillRect/>
          </a:stretch>
        </p:blipFill>
        <p:spPr bwMode="auto">
          <a:xfrm>
            <a:off x="357158" y="4143380"/>
            <a:ext cx="7643866" cy="225743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357166"/>
            <a:ext cx="8001024" cy="40626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Жемчуг</a:t>
            </a: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является источником благоденствия и долголетия. Этот камень приносит счастье тому, кому он принадлежит. Интересно, что блеск жемчуга непосредственно связан со здоровьем владельца. Поэтому не удивительно, что после смерти последнего камень тускнеет.</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Предназначением </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лазурита</a:t>
            </a: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всегда была борьба с человеческими слабостями. Этот камень особенно необходим Весам, характеризующимся несдержанностью и переменчивостью в любви и дружбе. Лечебными свойствами лазурита являлась профилактика ревматизма, эпилепсии, анемии.</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Малахит</a:t>
            </a: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как камень любви и гармонии, способствует повышению эмоциональной возбудимости. Также малахит повышает духовный уровень человека, чем раньше вызывал популярность среди деятелей науки. Своему обладателю этот камень приносит удачу, успех в любви и здоровье. В лечебном плане медальоны из малахита помогали при ревматизме, а перстни оберегали от чумы и холера. Людям с болью в печени, астмой и расстройством желудка врачи прописывали порошок из малахита, который следовало добавлять в еду.</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35841" name="Рисунок 17" descr="Драгоценные камни"/>
          <p:cNvPicPr>
            <a:picLocks noChangeAspect="1" noChangeArrowheads="1"/>
          </p:cNvPicPr>
          <p:nvPr/>
        </p:nvPicPr>
        <p:blipFill>
          <a:blip r:embed="rId2"/>
          <a:srcRect/>
          <a:stretch>
            <a:fillRect/>
          </a:stretch>
        </p:blipFill>
        <p:spPr bwMode="auto">
          <a:xfrm>
            <a:off x="3357554" y="4143380"/>
            <a:ext cx="3286148" cy="244489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357167"/>
            <a:ext cx="7643866" cy="5262979"/>
          </a:xfrm>
          <a:prstGeom prst="rect">
            <a:avLst/>
          </a:prstGeom>
        </p:spPr>
        <p:txBody>
          <a:bodyPr wrap="square">
            <a:spAutoFit/>
          </a:bodyPr>
          <a:lstStyle/>
          <a:p>
            <a:r>
              <a:rPr lang="ru-RU" sz="1400" b="1" dirty="0"/>
              <a:t>Драгоценные камни первой категории (самоцветы)</a:t>
            </a:r>
            <a:r>
              <a:rPr lang="ru-RU" sz="1400" dirty="0"/>
              <a:t/>
            </a:r>
            <a:br>
              <a:rPr lang="ru-RU" sz="1400" dirty="0"/>
            </a:br>
            <a:r>
              <a:rPr lang="ru-RU" sz="1400" b="1" dirty="0"/>
              <a:t>1 класс</a:t>
            </a:r>
            <a:r>
              <a:rPr lang="ru-RU" sz="1400" dirty="0"/>
              <a:t>: алмаз, александрит, изумруд, эвклаз, хризоберилл, рубин, благородная шпинель, сапфир.</a:t>
            </a:r>
            <a:br>
              <a:rPr lang="ru-RU" sz="1400" dirty="0"/>
            </a:br>
            <a:r>
              <a:rPr lang="ru-RU" sz="1400" b="1" dirty="0"/>
              <a:t>2 класс</a:t>
            </a:r>
            <a:r>
              <a:rPr lang="ru-RU" sz="1400" dirty="0"/>
              <a:t>: топаз, воробьевит, аквамарин, турмалин розовый и темно-красный, </a:t>
            </a:r>
            <a:r>
              <a:rPr lang="ru-RU" sz="1400" dirty="0" err="1"/>
              <a:t>гелиодор</a:t>
            </a:r>
            <a:r>
              <a:rPr lang="ru-RU" sz="1400" dirty="0"/>
              <a:t>, фенакит, циркон, аметист, благородный опал.</a:t>
            </a:r>
            <a:br>
              <a:rPr lang="ru-RU" sz="1400" dirty="0"/>
            </a:br>
            <a:r>
              <a:rPr lang="ru-RU" sz="1400" b="1" dirty="0"/>
              <a:t>3 класс</a:t>
            </a:r>
            <a:r>
              <a:rPr lang="ru-RU" sz="1400" dirty="0"/>
              <a:t>: бирюза, хризопраз, бесцветный горный хрусталь, агаты с оригинальным узором, раухтопаз, сердолик, янтарь, кровавик, гагат и т.</a:t>
            </a:r>
          </a:p>
          <a:p>
            <a:r>
              <a:rPr lang="ru-RU" sz="1400" b="1" dirty="0"/>
              <a:t>Цветные камни второй категории</a:t>
            </a:r>
            <a:r>
              <a:rPr lang="ru-RU" sz="1400" dirty="0"/>
              <a:t/>
            </a:r>
            <a:br>
              <a:rPr lang="ru-RU" sz="1400" dirty="0"/>
            </a:br>
            <a:r>
              <a:rPr lang="ru-RU" sz="1400" b="1" dirty="0"/>
              <a:t>1 класс</a:t>
            </a:r>
            <a:r>
              <a:rPr lang="ru-RU" sz="1400" dirty="0"/>
              <a:t>: малахит, нефрит, лабрадор, родонит, халцедон, лазурит, авантюрин, амазонит, письменный гранит и др. </a:t>
            </a:r>
            <a:br>
              <a:rPr lang="ru-RU" sz="1400" dirty="0"/>
            </a:br>
            <a:r>
              <a:rPr lang="ru-RU" sz="1400" b="1" dirty="0"/>
              <a:t>2 класс</a:t>
            </a:r>
            <a:r>
              <a:rPr lang="ru-RU" sz="1400" dirty="0"/>
              <a:t>: агальматолит, флюорит, мраморный оникс, яшма, селенит, морская пенка и др. </a:t>
            </a:r>
          </a:p>
          <a:p>
            <a:r>
              <a:rPr lang="ru-RU" sz="1400" dirty="0"/>
              <a:t>Существует более простая классификация ювелирных камней</a:t>
            </a:r>
          </a:p>
          <a:p>
            <a:r>
              <a:rPr lang="ru-RU" sz="1400" b="1" dirty="0"/>
              <a:t>Первосортные драгоценные камни</a:t>
            </a:r>
            <a:r>
              <a:rPr lang="ru-RU" sz="1400" dirty="0"/>
              <a:t/>
            </a:r>
            <a:br>
              <a:rPr lang="ru-RU" sz="1400" dirty="0"/>
            </a:br>
            <a:r>
              <a:rPr lang="ru-RU" sz="1400" dirty="0"/>
              <a:t>алмаз, хризоберилл, сапфир, рубин, изумруд, шпинель, александрит, лал, эвклаз.</a:t>
            </a:r>
          </a:p>
          <a:p>
            <a:r>
              <a:rPr lang="ru-RU" sz="1400" b="1" dirty="0"/>
              <a:t>Второсортные драгоценные камни</a:t>
            </a:r>
            <a:r>
              <a:rPr lang="ru-RU" sz="1400" dirty="0"/>
              <a:t/>
            </a:r>
            <a:br>
              <a:rPr lang="ru-RU" sz="1400" dirty="0"/>
            </a:br>
            <a:r>
              <a:rPr lang="ru-RU" sz="1400" dirty="0"/>
              <a:t>топаз, берилл, аквамарин, демантоид, красный турмалин, кровяной аметист, фенакит, опал, альмандин, гиацинт, циркон.</a:t>
            </a:r>
          </a:p>
          <a:p>
            <a:r>
              <a:rPr lang="ru-RU" sz="1400" b="1" dirty="0"/>
              <a:t>Полудрагоценные камни</a:t>
            </a:r>
            <a:r>
              <a:rPr lang="ru-RU" sz="1400" dirty="0"/>
              <a:t/>
            </a:r>
            <a:br>
              <a:rPr lang="ru-RU" sz="1400" dirty="0"/>
            </a:br>
            <a:r>
              <a:rPr lang="ru-RU" sz="1400" dirty="0"/>
              <a:t>гранат, </a:t>
            </a:r>
            <a:r>
              <a:rPr lang="ru-RU" sz="1400" dirty="0" err="1"/>
              <a:t>диоптаз</a:t>
            </a:r>
            <a:r>
              <a:rPr lang="ru-RU" sz="1400" dirty="0"/>
              <a:t>, эпидот, бирюза, светлый аметист, солнечный камень, зеленый турмалин, прозрачный горный хрусталь, раухтопаз, халцедон, лунный камень.</a:t>
            </a:r>
          </a:p>
          <a:p>
            <a:r>
              <a:rPr lang="ru-RU" sz="1400" b="1" dirty="0"/>
              <a:t>Самоцветные камни</a:t>
            </a:r>
            <a:r>
              <a:rPr lang="ru-RU" sz="1400" dirty="0"/>
              <a:t/>
            </a:r>
            <a:br>
              <a:rPr lang="ru-RU" sz="1400" dirty="0"/>
            </a:br>
            <a:r>
              <a:rPr lang="ru-RU" sz="1400" dirty="0"/>
              <a:t>нефрит, лабрадор, лазурит, розовый кварц, гагат, кровавик, янтарь, амазонит, оригинальные кабошоны шпата, яшма, </a:t>
            </a:r>
            <a:r>
              <a:rPr lang="ru-RU" sz="1400" dirty="0" err="1"/>
              <a:t>везувман</a:t>
            </a:r>
            <a:r>
              <a:rPr lang="ru-RU" sz="1400" dirty="0"/>
              <a:t>, коралл, перламутр.</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0"/>
            <a:ext cx="5668539" cy="6771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Подбор драгоценных камней по знакам Зодиака</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37889" name="Рисунок 6" descr="Драгоценные камни">
            <a:hlinkClick r:id="rId3"/>
          </p:cNvPr>
          <p:cNvPicPr>
            <a:picLocks noChangeAspect="1" noChangeArrowheads="1"/>
          </p:cNvPicPr>
          <p:nvPr/>
        </p:nvPicPr>
        <p:blipFill>
          <a:blip r:embed="rId4"/>
          <a:srcRect/>
          <a:stretch>
            <a:fillRect/>
          </a:stretch>
        </p:blipFill>
        <p:spPr bwMode="auto">
          <a:xfrm>
            <a:off x="2786050" y="928670"/>
            <a:ext cx="2143125" cy="2143125"/>
          </a:xfrm>
          <a:prstGeom prst="rect">
            <a:avLst/>
          </a:prstGeom>
          <a:noFill/>
        </p:spPr>
      </p:pic>
      <p:sp>
        <p:nvSpPr>
          <p:cNvPr id="37891" name="Rectangle 3"/>
          <p:cNvSpPr>
            <a:spLocks noChangeArrowheads="1"/>
          </p:cNvSpPr>
          <p:nvPr/>
        </p:nvSpPr>
        <p:spPr bwMode="auto">
          <a:xfrm>
            <a:off x="0" y="3357562"/>
            <a:ext cx="778671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Многие люди любят носить украшения из драгоценных камней. Это поднимает настроение, в некотором роде способствует самовыражению и просто делает человека красивым. Но для успешного создания такого образа необходимо умение правильно подбирать украшения, грамотно сочетать их по цвету и форме и знать меру. Но не только вышеуказанные условия важны для создания гармоничного образа. Большое значение также следует придавать соответствию драгоценного камня знаку зодиака. Это оказывает дополнительный положительный эффект на жизнь человека, обеспечивая гармонию и успешность.</a:t>
            </a:r>
            <a:endParaRPr kumimoji="0" lang="ru-RU"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42841" y="214290"/>
          <a:ext cx="7715306" cy="6286544"/>
        </p:xfrm>
        <a:graphic>
          <a:graphicData uri="http://schemas.openxmlformats.org/drawingml/2006/table">
            <a:tbl>
              <a:tblPr/>
              <a:tblGrid>
                <a:gridCol w="3857653"/>
                <a:gridCol w="3857653"/>
              </a:tblGrid>
              <a:tr h="6286544">
                <a:tc>
                  <a:txBody>
                    <a:bodyPr/>
                    <a:lstStyle/>
                    <a:p>
                      <a:pPr>
                        <a:lnSpc>
                          <a:spcPct val="115000"/>
                        </a:lnSpc>
                        <a:spcAft>
                          <a:spcPts val="1000"/>
                        </a:spcAft>
                      </a:pPr>
                      <a:r>
                        <a:rPr lang="ru-RU" sz="600" b="1" dirty="0">
                          <a:latin typeface="Calibri"/>
                          <a:ea typeface="Calibri"/>
                          <a:cs typeface="Times New Roman"/>
                        </a:rPr>
                        <a:t>Овен</a:t>
                      </a:r>
                      <a:endParaRPr lang="ru-RU" sz="600" dirty="0">
                        <a:latin typeface="Calibri"/>
                        <a:ea typeface="Calibri"/>
                        <a:cs typeface="Times New Roman"/>
                      </a:endParaRPr>
                    </a:p>
                    <a:p>
                      <a:pPr>
                        <a:lnSpc>
                          <a:spcPct val="115000"/>
                        </a:lnSpc>
                        <a:spcAft>
                          <a:spcPts val="1000"/>
                        </a:spcAft>
                      </a:pPr>
                      <a:r>
                        <a:rPr lang="ru-RU" sz="600" b="1" dirty="0">
                          <a:latin typeface="Calibri"/>
                          <a:ea typeface="Calibri"/>
                          <a:cs typeface="Times New Roman"/>
                        </a:rPr>
                        <a:t>Главные талисманы - рубин, алмаз, горный хрусталь, яшма.</a:t>
                      </a:r>
                      <a:endParaRPr lang="ru-RU" sz="600" dirty="0">
                        <a:latin typeface="Calibri"/>
                        <a:ea typeface="Calibri"/>
                        <a:cs typeface="Times New Roman"/>
                      </a:endParaRPr>
                    </a:p>
                    <a:p>
                      <a:pPr>
                        <a:lnSpc>
                          <a:spcPct val="115000"/>
                        </a:lnSpc>
                        <a:spcAft>
                          <a:spcPts val="1000"/>
                        </a:spcAft>
                      </a:pPr>
                      <a:r>
                        <a:rPr lang="ru-RU" sz="600" dirty="0">
                          <a:latin typeface="Calibri"/>
                          <a:ea typeface="Calibri"/>
                          <a:cs typeface="Times New Roman"/>
                        </a:rPr>
                        <a:t>21 марта - сардоникс</a:t>
                      </a:r>
                      <a:br>
                        <a:rPr lang="ru-RU" sz="600" dirty="0">
                          <a:latin typeface="Calibri"/>
                          <a:ea typeface="Calibri"/>
                          <a:cs typeface="Times New Roman"/>
                        </a:rPr>
                      </a:br>
                      <a:r>
                        <a:rPr lang="ru-RU" sz="600" dirty="0">
                          <a:latin typeface="Calibri"/>
                          <a:ea typeface="Calibri"/>
                          <a:cs typeface="Times New Roman"/>
                        </a:rPr>
                        <a:t>22 марта - рубин</a:t>
                      </a:r>
                      <a:br>
                        <a:rPr lang="ru-RU" sz="600" dirty="0">
                          <a:latin typeface="Calibri"/>
                          <a:ea typeface="Calibri"/>
                          <a:cs typeface="Times New Roman"/>
                        </a:rPr>
                      </a:br>
                      <a:r>
                        <a:rPr lang="ru-RU" sz="600" dirty="0">
                          <a:latin typeface="Calibri"/>
                          <a:ea typeface="Calibri"/>
                          <a:cs typeface="Times New Roman"/>
                        </a:rPr>
                        <a:t>23 марта - </a:t>
                      </a:r>
                      <a:r>
                        <a:rPr lang="ru-RU" sz="600" dirty="0" err="1">
                          <a:latin typeface="Calibri"/>
                          <a:ea typeface="Calibri"/>
                          <a:cs typeface="Times New Roman"/>
                        </a:rPr>
                        <a:t>чароит</a:t>
                      </a:r>
                      <a:r>
                        <a:rPr lang="ru-RU" sz="600" dirty="0">
                          <a:latin typeface="Calibri"/>
                          <a:ea typeface="Calibri"/>
                          <a:cs typeface="Times New Roman"/>
                        </a:rPr>
                        <a:t/>
                      </a:r>
                      <a:br>
                        <a:rPr lang="ru-RU" sz="600" dirty="0">
                          <a:latin typeface="Calibri"/>
                          <a:ea typeface="Calibri"/>
                          <a:cs typeface="Times New Roman"/>
                        </a:rPr>
                      </a:br>
                      <a:r>
                        <a:rPr lang="ru-RU" sz="600" dirty="0">
                          <a:latin typeface="Calibri"/>
                          <a:ea typeface="Calibri"/>
                          <a:cs typeface="Times New Roman"/>
                        </a:rPr>
                        <a:t>24 марта - хризопраз</a:t>
                      </a:r>
                      <a:br>
                        <a:rPr lang="ru-RU" sz="600" dirty="0">
                          <a:latin typeface="Calibri"/>
                          <a:ea typeface="Calibri"/>
                          <a:cs typeface="Times New Roman"/>
                        </a:rPr>
                      </a:br>
                      <a:r>
                        <a:rPr lang="ru-RU" sz="600" dirty="0">
                          <a:latin typeface="Calibri"/>
                          <a:ea typeface="Calibri"/>
                          <a:cs typeface="Times New Roman"/>
                        </a:rPr>
                        <a:t>25 марта - гематит</a:t>
                      </a:r>
                      <a:br>
                        <a:rPr lang="ru-RU" sz="600" dirty="0">
                          <a:latin typeface="Calibri"/>
                          <a:ea typeface="Calibri"/>
                          <a:cs typeface="Times New Roman"/>
                        </a:rPr>
                      </a:br>
                      <a:r>
                        <a:rPr lang="ru-RU" sz="600" dirty="0">
                          <a:latin typeface="Calibri"/>
                          <a:ea typeface="Calibri"/>
                          <a:cs typeface="Times New Roman"/>
                        </a:rPr>
                        <a:t>26 марта - оникс</a:t>
                      </a:r>
                      <a:br>
                        <a:rPr lang="ru-RU" sz="600" dirty="0">
                          <a:latin typeface="Calibri"/>
                          <a:ea typeface="Calibri"/>
                          <a:cs typeface="Times New Roman"/>
                        </a:rPr>
                      </a:br>
                      <a:r>
                        <a:rPr lang="ru-RU" sz="600" dirty="0">
                          <a:latin typeface="Calibri"/>
                          <a:ea typeface="Calibri"/>
                          <a:cs typeface="Times New Roman"/>
                        </a:rPr>
                        <a:t>27 марта - соколиный глаз</a:t>
                      </a:r>
                      <a:br>
                        <a:rPr lang="ru-RU" sz="600" dirty="0">
                          <a:latin typeface="Calibri"/>
                          <a:ea typeface="Calibri"/>
                          <a:cs typeface="Times New Roman"/>
                        </a:rPr>
                      </a:br>
                      <a:r>
                        <a:rPr lang="ru-RU" sz="600" dirty="0">
                          <a:latin typeface="Calibri"/>
                          <a:ea typeface="Calibri"/>
                          <a:cs typeface="Times New Roman"/>
                        </a:rPr>
                        <a:t>28 марта - рубин</a:t>
                      </a:r>
                      <a:br>
                        <a:rPr lang="ru-RU" sz="600" dirty="0">
                          <a:latin typeface="Calibri"/>
                          <a:ea typeface="Calibri"/>
                          <a:cs typeface="Times New Roman"/>
                        </a:rPr>
                      </a:br>
                      <a:r>
                        <a:rPr lang="ru-RU" sz="600" dirty="0">
                          <a:latin typeface="Calibri"/>
                          <a:ea typeface="Calibri"/>
                          <a:cs typeface="Times New Roman"/>
                        </a:rPr>
                        <a:t>29 марта - алмаз</a:t>
                      </a:r>
                      <a:br>
                        <a:rPr lang="ru-RU" sz="600" dirty="0">
                          <a:latin typeface="Calibri"/>
                          <a:ea typeface="Calibri"/>
                          <a:cs typeface="Times New Roman"/>
                        </a:rPr>
                      </a:br>
                      <a:r>
                        <a:rPr lang="ru-RU" sz="600" dirty="0">
                          <a:latin typeface="Calibri"/>
                          <a:ea typeface="Calibri"/>
                          <a:cs typeface="Times New Roman"/>
                        </a:rPr>
                        <a:t>30 марта - аквамарин 31 марта - опал</a:t>
                      </a:r>
                      <a:br>
                        <a:rPr lang="ru-RU" sz="600" dirty="0">
                          <a:latin typeface="Calibri"/>
                          <a:ea typeface="Calibri"/>
                          <a:cs typeface="Times New Roman"/>
                        </a:rPr>
                      </a:br>
                      <a:r>
                        <a:rPr lang="ru-RU" sz="600" dirty="0">
                          <a:latin typeface="Calibri"/>
                          <a:ea typeface="Calibri"/>
                          <a:cs typeface="Times New Roman"/>
                        </a:rPr>
                        <a:t>1 апреля - гелиотроп</a:t>
                      </a:r>
                      <a:br>
                        <a:rPr lang="ru-RU" sz="600" dirty="0">
                          <a:latin typeface="Calibri"/>
                          <a:ea typeface="Calibri"/>
                          <a:cs typeface="Times New Roman"/>
                        </a:rPr>
                      </a:br>
                      <a:r>
                        <a:rPr lang="ru-RU" sz="600" dirty="0">
                          <a:latin typeface="Calibri"/>
                          <a:ea typeface="Calibri"/>
                          <a:cs typeface="Times New Roman"/>
                        </a:rPr>
                        <a:t>2 апреля - нефрит</a:t>
                      </a:r>
                      <a:br>
                        <a:rPr lang="ru-RU" sz="600" dirty="0">
                          <a:latin typeface="Calibri"/>
                          <a:ea typeface="Calibri"/>
                          <a:cs typeface="Times New Roman"/>
                        </a:rPr>
                      </a:br>
                      <a:r>
                        <a:rPr lang="ru-RU" sz="600" dirty="0">
                          <a:latin typeface="Calibri"/>
                          <a:ea typeface="Calibri"/>
                          <a:cs typeface="Times New Roman"/>
                        </a:rPr>
                        <a:t>3 апреля - ляпис-лазурь</a:t>
                      </a:r>
                      <a:br>
                        <a:rPr lang="ru-RU" sz="600" dirty="0">
                          <a:latin typeface="Calibri"/>
                          <a:ea typeface="Calibri"/>
                          <a:cs typeface="Times New Roman"/>
                        </a:rPr>
                      </a:br>
                      <a:r>
                        <a:rPr lang="ru-RU" sz="600" dirty="0">
                          <a:latin typeface="Calibri"/>
                          <a:ea typeface="Calibri"/>
                          <a:cs typeface="Times New Roman"/>
                        </a:rPr>
                        <a:t>4 апреля - сардоникс</a:t>
                      </a:r>
                      <a:br>
                        <a:rPr lang="ru-RU" sz="600" dirty="0">
                          <a:latin typeface="Calibri"/>
                          <a:ea typeface="Calibri"/>
                          <a:cs typeface="Times New Roman"/>
                        </a:rPr>
                      </a:br>
                      <a:r>
                        <a:rPr lang="ru-RU" sz="600" dirty="0">
                          <a:latin typeface="Calibri"/>
                          <a:ea typeface="Calibri"/>
                          <a:cs typeface="Times New Roman"/>
                        </a:rPr>
                        <a:t>5 апреля - алмаз</a:t>
                      </a:r>
                      <a:br>
                        <a:rPr lang="ru-RU" sz="600" dirty="0">
                          <a:latin typeface="Calibri"/>
                          <a:ea typeface="Calibri"/>
                          <a:cs typeface="Times New Roman"/>
                        </a:rPr>
                      </a:br>
                      <a:r>
                        <a:rPr lang="ru-RU" sz="600" dirty="0">
                          <a:latin typeface="Calibri"/>
                          <a:ea typeface="Calibri"/>
                          <a:cs typeface="Times New Roman"/>
                        </a:rPr>
                        <a:t>6 апреля - гранат</a:t>
                      </a:r>
                      <a:br>
                        <a:rPr lang="ru-RU" sz="600" dirty="0">
                          <a:latin typeface="Calibri"/>
                          <a:ea typeface="Calibri"/>
                          <a:cs typeface="Times New Roman"/>
                        </a:rPr>
                      </a:br>
                      <a:r>
                        <a:rPr lang="ru-RU" sz="600" dirty="0">
                          <a:latin typeface="Calibri"/>
                          <a:ea typeface="Calibri"/>
                          <a:cs typeface="Times New Roman"/>
                        </a:rPr>
                        <a:t>7 апреля - сардоникс</a:t>
                      </a:r>
                      <a:br>
                        <a:rPr lang="ru-RU" sz="600" dirty="0">
                          <a:latin typeface="Calibri"/>
                          <a:ea typeface="Calibri"/>
                          <a:cs typeface="Times New Roman"/>
                        </a:rPr>
                      </a:br>
                      <a:r>
                        <a:rPr lang="ru-RU" sz="600" dirty="0">
                          <a:latin typeface="Calibri"/>
                          <a:ea typeface="Calibri"/>
                          <a:cs typeface="Times New Roman"/>
                        </a:rPr>
                        <a:t>8 апреля - авантюрин</a:t>
                      </a:r>
                      <a:br>
                        <a:rPr lang="ru-RU" sz="600" dirty="0">
                          <a:latin typeface="Calibri"/>
                          <a:ea typeface="Calibri"/>
                          <a:cs typeface="Times New Roman"/>
                        </a:rPr>
                      </a:br>
                      <a:r>
                        <a:rPr lang="ru-RU" sz="600" dirty="0">
                          <a:latin typeface="Calibri"/>
                          <a:ea typeface="Calibri"/>
                          <a:cs typeface="Times New Roman"/>
                        </a:rPr>
                        <a:t>9 апреля - яшма</a:t>
                      </a:r>
                      <a:br>
                        <a:rPr lang="ru-RU" sz="600" dirty="0">
                          <a:latin typeface="Calibri"/>
                          <a:ea typeface="Calibri"/>
                          <a:cs typeface="Times New Roman"/>
                        </a:rPr>
                      </a:br>
                      <a:r>
                        <a:rPr lang="ru-RU" sz="600" dirty="0">
                          <a:latin typeface="Calibri"/>
                          <a:ea typeface="Calibri"/>
                          <a:cs typeface="Times New Roman"/>
                        </a:rPr>
                        <a:t>10 апреля - аметист</a:t>
                      </a:r>
                      <a:br>
                        <a:rPr lang="ru-RU" sz="600" dirty="0">
                          <a:latin typeface="Calibri"/>
                          <a:ea typeface="Calibri"/>
                          <a:cs typeface="Times New Roman"/>
                        </a:rPr>
                      </a:br>
                      <a:r>
                        <a:rPr lang="ru-RU" sz="600" dirty="0">
                          <a:latin typeface="Calibri"/>
                          <a:ea typeface="Calibri"/>
                          <a:cs typeface="Times New Roman"/>
                        </a:rPr>
                        <a:t>11 апреля - александрит</a:t>
                      </a:r>
                      <a:br>
                        <a:rPr lang="ru-RU" sz="600" dirty="0">
                          <a:latin typeface="Calibri"/>
                          <a:ea typeface="Calibri"/>
                          <a:cs typeface="Times New Roman"/>
                        </a:rPr>
                      </a:br>
                      <a:r>
                        <a:rPr lang="ru-RU" sz="600" dirty="0">
                          <a:latin typeface="Calibri"/>
                          <a:ea typeface="Calibri"/>
                          <a:cs typeface="Times New Roman"/>
                        </a:rPr>
                        <a:t>12 апреля - малахит</a:t>
                      </a:r>
                      <a:br>
                        <a:rPr lang="ru-RU" sz="600" dirty="0">
                          <a:latin typeface="Calibri"/>
                          <a:ea typeface="Calibri"/>
                          <a:cs typeface="Times New Roman"/>
                        </a:rPr>
                      </a:br>
                      <a:r>
                        <a:rPr lang="ru-RU" sz="600" dirty="0">
                          <a:latin typeface="Calibri"/>
                          <a:ea typeface="Calibri"/>
                          <a:cs typeface="Times New Roman"/>
                        </a:rPr>
                        <a:t>13 апреля - шпинель</a:t>
                      </a:r>
                      <a:br>
                        <a:rPr lang="ru-RU" sz="600" dirty="0">
                          <a:latin typeface="Calibri"/>
                          <a:ea typeface="Calibri"/>
                          <a:cs typeface="Times New Roman"/>
                        </a:rPr>
                      </a:br>
                      <a:r>
                        <a:rPr lang="ru-RU" sz="600" dirty="0">
                          <a:latin typeface="Calibri"/>
                          <a:ea typeface="Calibri"/>
                          <a:cs typeface="Times New Roman"/>
                        </a:rPr>
                        <a:t>14 апреля - аметист</a:t>
                      </a:r>
                      <a:br>
                        <a:rPr lang="ru-RU" sz="600" dirty="0">
                          <a:latin typeface="Calibri"/>
                          <a:ea typeface="Calibri"/>
                          <a:cs typeface="Times New Roman"/>
                        </a:rPr>
                      </a:br>
                      <a:r>
                        <a:rPr lang="ru-RU" sz="600" dirty="0">
                          <a:latin typeface="Calibri"/>
                          <a:ea typeface="Calibri"/>
                          <a:cs typeface="Times New Roman"/>
                        </a:rPr>
                        <a:t>15 апреля - жадеит</a:t>
                      </a:r>
                      <a:br>
                        <a:rPr lang="ru-RU" sz="600" dirty="0">
                          <a:latin typeface="Calibri"/>
                          <a:ea typeface="Calibri"/>
                          <a:cs typeface="Times New Roman"/>
                        </a:rPr>
                      </a:br>
                      <a:r>
                        <a:rPr lang="ru-RU" sz="600" dirty="0">
                          <a:latin typeface="Calibri"/>
                          <a:ea typeface="Calibri"/>
                          <a:cs typeface="Times New Roman"/>
                        </a:rPr>
                        <a:t>16 апреля - оникс</a:t>
                      </a:r>
                      <a:br>
                        <a:rPr lang="ru-RU" sz="600" dirty="0">
                          <a:latin typeface="Calibri"/>
                          <a:ea typeface="Calibri"/>
                          <a:cs typeface="Times New Roman"/>
                        </a:rPr>
                      </a:br>
                      <a:r>
                        <a:rPr lang="ru-RU" sz="600" dirty="0">
                          <a:latin typeface="Calibri"/>
                          <a:ea typeface="Calibri"/>
                          <a:cs typeface="Times New Roman"/>
                        </a:rPr>
                        <a:t>17 апреля - коралл</a:t>
                      </a:r>
                      <a:br>
                        <a:rPr lang="ru-RU" sz="600" dirty="0">
                          <a:latin typeface="Calibri"/>
                          <a:ea typeface="Calibri"/>
                          <a:cs typeface="Times New Roman"/>
                        </a:rPr>
                      </a:br>
                      <a:r>
                        <a:rPr lang="ru-RU" sz="600" dirty="0">
                          <a:latin typeface="Calibri"/>
                          <a:ea typeface="Calibri"/>
                          <a:cs typeface="Times New Roman"/>
                        </a:rPr>
                        <a:t>18 апреля - турмалин</a:t>
                      </a:r>
                      <a:br>
                        <a:rPr lang="ru-RU" sz="600" dirty="0">
                          <a:latin typeface="Calibri"/>
                          <a:ea typeface="Calibri"/>
                          <a:cs typeface="Times New Roman"/>
                        </a:rPr>
                      </a:br>
                      <a:r>
                        <a:rPr lang="ru-RU" sz="600" dirty="0">
                          <a:latin typeface="Calibri"/>
                          <a:ea typeface="Calibri"/>
                          <a:cs typeface="Times New Roman"/>
                        </a:rPr>
                        <a:t>19 апреля - лазурит</a:t>
                      </a:r>
                      <a:br>
                        <a:rPr lang="ru-RU" sz="600" dirty="0">
                          <a:latin typeface="Calibri"/>
                          <a:ea typeface="Calibri"/>
                          <a:cs typeface="Times New Roman"/>
                        </a:rPr>
                      </a:br>
                      <a:r>
                        <a:rPr lang="ru-RU" sz="600" dirty="0">
                          <a:latin typeface="Calibri"/>
                          <a:ea typeface="Calibri"/>
                          <a:cs typeface="Times New Roman"/>
                        </a:rPr>
                        <a:t>20 апреля - шпинель</a:t>
                      </a:r>
                      <a:br>
                        <a:rPr lang="ru-RU" sz="600" dirty="0">
                          <a:latin typeface="Calibri"/>
                          <a:ea typeface="Calibri"/>
                          <a:cs typeface="Times New Roman"/>
                        </a:rPr>
                      </a:br>
                      <a:r>
                        <a:rPr lang="ru-RU" sz="600" dirty="0">
                          <a:latin typeface="Calibri"/>
                          <a:ea typeface="Calibri"/>
                          <a:cs typeface="Times New Roman"/>
                        </a:rPr>
                        <a:t>21 апреля - хризоберилл</a:t>
                      </a:r>
                    </a:p>
                  </a:txBody>
                  <a:tcPr marL="16015" marR="16015" marT="16015" marB="16015" anchor="ctr">
                    <a:lnL>
                      <a:noFill/>
                    </a:lnL>
                    <a:lnR>
                      <a:noFill/>
                    </a:lnR>
                    <a:lnT>
                      <a:noFill/>
                    </a:lnT>
                    <a:lnB w="12700" cap="flat" cmpd="sng" algn="ctr">
                      <a:solidFill>
                        <a:srgbClr val="999999"/>
                      </a:solidFill>
                      <a:prstDash val="solid"/>
                      <a:round/>
                      <a:headEnd type="none" w="med" len="med"/>
                      <a:tailEnd type="none" w="med" len="med"/>
                    </a:lnB>
                  </a:tcPr>
                </a:tc>
                <a:tc>
                  <a:txBody>
                    <a:bodyPr/>
                    <a:lstStyle/>
                    <a:p>
                      <a:pPr>
                        <a:lnSpc>
                          <a:spcPct val="115000"/>
                        </a:lnSpc>
                        <a:spcAft>
                          <a:spcPts val="1000"/>
                        </a:spcAft>
                      </a:pPr>
                      <a:r>
                        <a:rPr lang="ru-RU" sz="600" b="1" dirty="0">
                          <a:latin typeface="Calibri"/>
                          <a:ea typeface="Calibri"/>
                          <a:cs typeface="Times New Roman"/>
                        </a:rPr>
                        <a:t/>
                      </a:r>
                      <a:br>
                        <a:rPr lang="ru-RU" sz="600" b="1" dirty="0">
                          <a:latin typeface="Calibri"/>
                          <a:ea typeface="Calibri"/>
                          <a:cs typeface="Times New Roman"/>
                        </a:rPr>
                      </a:br>
                      <a:r>
                        <a:rPr lang="ru-RU" sz="600" b="1" dirty="0">
                          <a:latin typeface="Calibri"/>
                          <a:ea typeface="Calibri"/>
                          <a:cs typeface="Times New Roman"/>
                        </a:rPr>
                        <a:t>Телец</a:t>
                      </a:r>
                      <a:endParaRPr lang="ru-RU" sz="600" dirty="0">
                        <a:latin typeface="Calibri"/>
                        <a:ea typeface="Calibri"/>
                        <a:cs typeface="Times New Roman"/>
                      </a:endParaRPr>
                    </a:p>
                    <a:p>
                      <a:pPr>
                        <a:lnSpc>
                          <a:spcPct val="115000"/>
                        </a:lnSpc>
                        <a:spcAft>
                          <a:spcPts val="1000"/>
                        </a:spcAft>
                      </a:pPr>
                      <a:r>
                        <a:rPr lang="ru-RU" sz="600" b="1" dirty="0">
                          <a:latin typeface="Calibri"/>
                          <a:ea typeface="Calibri"/>
                          <a:cs typeface="Times New Roman"/>
                        </a:rPr>
                        <a:t>Главные талисманы - агат, авантюрин, амазонит, бирюза, малахит.</a:t>
                      </a:r>
                      <a:endParaRPr lang="ru-RU" sz="600" dirty="0">
                        <a:latin typeface="Calibri"/>
                        <a:ea typeface="Calibri"/>
                        <a:cs typeface="Times New Roman"/>
                      </a:endParaRPr>
                    </a:p>
                    <a:p>
                      <a:pPr>
                        <a:lnSpc>
                          <a:spcPct val="115000"/>
                        </a:lnSpc>
                        <a:spcAft>
                          <a:spcPts val="1000"/>
                        </a:spcAft>
                      </a:pPr>
                      <a:r>
                        <a:rPr lang="ru-RU" sz="600" dirty="0">
                          <a:latin typeface="Calibri"/>
                          <a:ea typeface="Calibri"/>
                          <a:cs typeface="Times New Roman"/>
                        </a:rPr>
                        <a:t>21 апреля - хризоберилл</a:t>
                      </a:r>
                      <a:br>
                        <a:rPr lang="ru-RU" sz="600" dirty="0">
                          <a:latin typeface="Calibri"/>
                          <a:ea typeface="Calibri"/>
                          <a:cs typeface="Times New Roman"/>
                        </a:rPr>
                      </a:br>
                      <a:r>
                        <a:rPr lang="ru-RU" sz="600" dirty="0">
                          <a:latin typeface="Calibri"/>
                          <a:ea typeface="Calibri"/>
                          <a:cs typeface="Times New Roman"/>
                        </a:rPr>
                        <a:t>22 апреля - альмандин</a:t>
                      </a:r>
                      <a:br>
                        <a:rPr lang="ru-RU" sz="600" dirty="0">
                          <a:latin typeface="Calibri"/>
                          <a:ea typeface="Calibri"/>
                          <a:cs typeface="Times New Roman"/>
                        </a:rPr>
                      </a:br>
                      <a:r>
                        <a:rPr lang="ru-RU" sz="600" dirty="0">
                          <a:latin typeface="Calibri"/>
                          <a:ea typeface="Calibri"/>
                          <a:cs typeface="Times New Roman"/>
                        </a:rPr>
                        <a:t>23 апреля - оникс</a:t>
                      </a:r>
                      <a:br>
                        <a:rPr lang="ru-RU" sz="600" dirty="0">
                          <a:latin typeface="Calibri"/>
                          <a:ea typeface="Calibri"/>
                          <a:cs typeface="Times New Roman"/>
                        </a:rPr>
                      </a:br>
                      <a:r>
                        <a:rPr lang="ru-RU" sz="600" dirty="0">
                          <a:latin typeface="Calibri"/>
                          <a:ea typeface="Calibri"/>
                          <a:cs typeface="Times New Roman"/>
                        </a:rPr>
                        <a:t>24 апреля - гранат</a:t>
                      </a:r>
                      <a:br>
                        <a:rPr lang="ru-RU" sz="600" dirty="0">
                          <a:latin typeface="Calibri"/>
                          <a:ea typeface="Calibri"/>
                          <a:cs typeface="Times New Roman"/>
                        </a:rPr>
                      </a:br>
                      <a:r>
                        <a:rPr lang="ru-RU" sz="600" dirty="0">
                          <a:latin typeface="Calibri"/>
                          <a:ea typeface="Calibri"/>
                          <a:cs typeface="Times New Roman"/>
                        </a:rPr>
                        <a:t>25 апреля - гранат</a:t>
                      </a:r>
                      <a:br>
                        <a:rPr lang="ru-RU" sz="600" dirty="0">
                          <a:latin typeface="Calibri"/>
                          <a:ea typeface="Calibri"/>
                          <a:cs typeface="Times New Roman"/>
                        </a:rPr>
                      </a:br>
                      <a:r>
                        <a:rPr lang="ru-RU" sz="600" dirty="0">
                          <a:latin typeface="Calibri"/>
                          <a:ea typeface="Calibri"/>
                          <a:cs typeface="Times New Roman"/>
                        </a:rPr>
                        <a:t>26 апреля - александрит</a:t>
                      </a:r>
                      <a:br>
                        <a:rPr lang="ru-RU" sz="600" dirty="0">
                          <a:latin typeface="Calibri"/>
                          <a:ea typeface="Calibri"/>
                          <a:cs typeface="Times New Roman"/>
                        </a:rPr>
                      </a:br>
                      <a:r>
                        <a:rPr lang="ru-RU" sz="600" dirty="0">
                          <a:latin typeface="Calibri"/>
                          <a:ea typeface="Calibri"/>
                          <a:cs typeface="Times New Roman"/>
                        </a:rPr>
                        <a:t>27 апреля - кошачий глаз</a:t>
                      </a:r>
                      <a:br>
                        <a:rPr lang="ru-RU" sz="600" dirty="0">
                          <a:latin typeface="Calibri"/>
                          <a:ea typeface="Calibri"/>
                          <a:cs typeface="Times New Roman"/>
                        </a:rPr>
                      </a:br>
                      <a:r>
                        <a:rPr lang="ru-RU" sz="600" dirty="0">
                          <a:latin typeface="Calibri"/>
                          <a:ea typeface="Calibri"/>
                          <a:cs typeface="Times New Roman"/>
                        </a:rPr>
                        <a:t>28 апреля - </a:t>
                      </a:r>
                      <a:r>
                        <a:rPr lang="ru-RU" sz="600" dirty="0" err="1">
                          <a:latin typeface="Calibri"/>
                          <a:ea typeface="Calibri"/>
                          <a:cs typeface="Times New Roman"/>
                        </a:rPr>
                        <a:t>чароит</a:t>
                      </a:r>
                      <a:r>
                        <a:rPr lang="ru-RU" sz="600" dirty="0">
                          <a:latin typeface="Calibri"/>
                          <a:ea typeface="Calibri"/>
                          <a:cs typeface="Times New Roman"/>
                        </a:rPr>
                        <a:t/>
                      </a:r>
                      <a:br>
                        <a:rPr lang="ru-RU" sz="600" dirty="0">
                          <a:latin typeface="Calibri"/>
                          <a:ea typeface="Calibri"/>
                          <a:cs typeface="Times New Roman"/>
                        </a:rPr>
                      </a:br>
                      <a:r>
                        <a:rPr lang="ru-RU" sz="600" dirty="0">
                          <a:latin typeface="Calibri"/>
                          <a:ea typeface="Calibri"/>
                          <a:cs typeface="Times New Roman"/>
                        </a:rPr>
                        <a:t>29 апреля - гиацинт</a:t>
                      </a:r>
                      <a:br>
                        <a:rPr lang="ru-RU" sz="600" dirty="0">
                          <a:latin typeface="Calibri"/>
                          <a:ea typeface="Calibri"/>
                          <a:cs typeface="Times New Roman"/>
                        </a:rPr>
                      </a:br>
                      <a:r>
                        <a:rPr lang="ru-RU" sz="600" dirty="0">
                          <a:latin typeface="Calibri"/>
                          <a:ea typeface="Calibri"/>
                          <a:cs typeface="Times New Roman"/>
                        </a:rPr>
                        <a:t>30 апреля - агат</a:t>
                      </a:r>
                      <a:br>
                        <a:rPr lang="ru-RU" sz="600" dirty="0">
                          <a:latin typeface="Calibri"/>
                          <a:ea typeface="Calibri"/>
                          <a:cs typeface="Times New Roman"/>
                        </a:rPr>
                      </a:br>
                      <a:r>
                        <a:rPr lang="ru-RU" sz="600" dirty="0">
                          <a:latin typeface="Calibri"/>
                          <a:ea typeface="Calibri"/>
                          <a:cs typeface="Times New Roman"/>
                        </a:rPr>
                        <a:t>1 мая - нефрит</a:t>
                      </a:r>
                      <a:br>
                        <a:rPr lang="ru-RU" sz="600" dirty="0">
                          <a:latin typeface="Calibri"/>
                          <a:ea typeface="Calibri"/>
                          <a:cs typeface="Times New Roman"/>
                        </a:rPr>
                      </a:br>
                      <a:r>
                        <a:rPr lang="ru-RU" sz="600" dirty="0">
                          <a:latin typeface="Calibri"/>
                          <a:ea typeface="Calibri"/>
                          <a:cs typeface="Times New Roman"/>
                        </a:rPr>
                        <a:t>2 мая - цитрин</a:t>
                      </a:r>
                      <a:br>
                        <a:rPr lang="ru-RU" sz="600" dirty="0">
                          <a:latin typeface="Calibri"/>
                          <a:ea typeface="Calibri"/>
                          <a:cs typeface="Times New Roman"/>
                        </a:rPr>
                      </a:br>
                      <a:r>
                        <a:rPr lang="ru-RU" sz="600" dirty="0">
                          <a:latin typeface="Calibri"/>
                          <a:ea typeface="Calibri"/>
                          <a:cs typeface="Times New Roman"/>
                        </a:rPr>
                        <a:t>3 мая - соколиный глаз</a:t>
                      </a:r>
                      <a:br>
                        <a:rPr lang="ru-RU" sz="600" dirty="0">
                          <a:latin typeface="Calibri"/>
                          <a:ea typeface="Calibri"/>
                          <a:cs typeface="Times New Roman"/>
                        </a:rPr>
                      </a:br>
                      <a:r>
                        <a:rPr lang="ru-RU" sz="600" dirty="0">
                          <a:latin typeface="Calibri"/>
                          <a:ea typeface="Calibri"/>
                          <a:cs typeface="Times New Roman"/>
                        </a:rPr>
                        <a:t>4 мая - аквамарин</a:t>
                      </a:r>
                      <a:br>
                        <a:rPr lang="ru-RU" sz="600" dirty="0">
                          <a:latin typeface="Calibri"/>
                          <a:ea typeface="Calibri"/>
                          <a:cs typeface="Times New Roman"/>
                        </a:rPr>
                      </a:br>
                      <a:r>
                        <a:rPr lang="ru-RU" sz="600" dirty="0">
                          <a:latin typeface="Calibri"/>
                          <a:ea typeface="Calibri"/>
                          <a:cs typeface="Times New Roman"/>
                        </a:rPr>
                        <a:t>5 мая - малахит</a:t>
                      </a:r>
                      <a:br>
                        <a:rPr lang="ru-RU" sz="600" dirty="0">
                          <a:latin typeface="Calibri"/>
                          <a:ea typeface="Calibri"/>
                          <a:cs typeface="Times New Roman"/>
                        </a:rPr>
                      </a:br>
                      <a:r>
                        <a:rPr lang="ru-RU" sz="600" dirty="0">
                          <a:latin typeface="Calibri"/>
                          <a:ea typeface="Calibri"/>
                          <a:cs typeface="Times New Roman"/>
                        </a:rPr>
                        <a:t>6 мая - лунный камень</a:t>
                      </a:r>
                      <a:br>
                        <a:rPr lang="ru-RU" sz="600" dirty="0">
                          <a:latin typeface="Calibri"/>
                          <a:ea typeface="Calibri"/>
                          <a:cs typeface="Times New Roman"/>
                        </a:rPr>
                      </a:br>
                      <a:r>
                        <a:rPr lang="ru-RU" sz="600" dirty="0">
                          <a:latin typeface="Calibri"/>
                          <a:ea typeface="Calibri"/>
                          <a:cs typeface="Times New Roman"/>
                        </a:rPr>
                        <a:t>7 мая - жемчуг</a:t>
                      </a:r>
                      <a:br>
                        <a:rPr lang="ru-RU" sz="600" dirty="0">
                          <a:latin typeface="Calibri"/>
                          <a:ea typeface="Calibri"/>
                          <a:cs typeface="Times New Roman"/>
                        </a:rPr>
                      </a:br>
                      <a:r>
                        <a:rPr lang="ru-RU" sz="600" dirty="0">
                          <a:latin typeface="Calibri"/>
                          <a:ea typeface="Calibri"/>
                          <a:cs typeface="Times New Roman"/>
                        </a:rPr>
                        <a:t>8 мая - жадеит</a:t>
                      </a:r>
                      <a:br>
                        <a:rPr lang="ru-RU" sz="600" dirty="0">
                          <a:latin typeface="Calibri"/>
                          <a:ea typeface="Calibri"/>
                          <a:cs typeface="Times New Roman"/>
                        </a:rPr>
                      </a:br>
                      <a:r>
                        <a:rPr lang="ru-RU" sz="600" dirty="0">
                          <a:latin typeface="Calibri"/>
                          <a:ea typeface="Calibri"/>
                          <a:cs typeface="Times New Roman"/>
                        </a:rPr>
                        <a:t>9 мая - амазонит</a:t>
                      </a:r>
                      <a:br>
                        <a:rPr lang="ru-RU" sz="600" dirty="0">
                          <a:latin typeface="Calibri"/>
                          <a:ea typeface="Calibri"/>
                          <a:cs typeface="Times New Roman"/>
                        </a:rPr>
                      </a:br>
                      <a:r>
                        <a:rPr lang="ru-RU" sz="600" dirty="0">
                          <a:latin typeface="Calibri"/>
                          <a:ea typeface="Calibri"/>
                          <a:cs typeface="Times New Roman"/>
                        </a:rPr>
                        <a:t>10 мая - изумруд</a:t>
                      </a:r>
                      <a:br>
                        <a:rPr lang="ru-RU" sz="600" dirty="0">
                          <a:latin typeface="Calibri"/>
                          <a:ea typeface="Calibri"/>
                          <a:cs typeface="Times New Roman"/>
                        </a:rPr>
                      </a:br>
                      <a:r>
                        <a:rPr lang="ru-RU" sz="600" dirty="0">
                          <a:latin typeface="Calibri"/>
                          <a:ea typeface="Calibri"/>
                          <a:cs typeface="Times New Roman"/>
                        </a:rPr>
                        <a:t>11 мая - сердолик</a:t>
                      </a:r>
                      <a:br>
                        <a:rPr lang="ru-RU" sz="600" dirty="0">
                          <a:latin typeface="Calibri"/>
                          <a:ea typeface="Calibri"/>
                          <a:cs typeface="Times New Roman"/>
                        </a:rPr>
                      </a:br>
                      <a:r>
                        <a:rPr lang="ru-RU" sz="600" dirty="0">
                          <a:latin typeface="Calibri"/>
                          <a:ea typeface="Calibri"/>
                          <a:cs typeface="Times New Roman"/>
                        </a:rPr>
                        <a:t>12 мая - циркон</a:t>
                      </a:r>
                      <a:br>
                        <a:rPr lang="ru-RU" sz="600" dirty="0">
                          <a:latin typeface="Calibri"/>
                          <a:ea typeface="Calibri"/>
                          <a:cs typeface="Times New Roman"/>
                        </a:rPr>
                      </a:br>
                      <a:r>
                        <a:rPr lang="ru-RU" sz="600" dirty="0">
                          <a:latin typeface="Calibri"/>
                          <a:ea typeface="Calibri"/>
                          <a:cs typeface="Times New Roman"/>
                        </a:rPr>
                        <a:t>13 мая - лазурит</a:t>
                      </a:r>
                      <a:br>
                        <a:rPr lang="ru-RU" sz="600" dirty="0">
                          <a:latin typeface="Calibri"/>
                          <a:ea typeface="Calibri"/>
                          <a:cs typeface="Times New Roman"/>
                        </a:rPr>
                      </a:br>
                      <a:r>
                        <a:rPr lang="ru-RU" sz="600" dirty="0">
                          <a:latin typeface="Calibri"/>
                          <a:ea typeface="Calibri"/>
                          <a:cs typeface="Times New Roman"/>
                        </a:rPr>
                        <a:t>14 мая - агат</a:t>
                      </a:r>
                      <a:br>
                        <a:rPr lang="ru-RU" sz="600" dirty="0">
                          <a:latin typeface="Calibri"/>
                          <a:ea typeface="Calibri"/>
                          <a:cs typeface="Times New Roman"/>
                        </a:rPr>
                      </a:br>
                      <a:r>
                        <a:rPr lang="ru-RU" sz="600" dirty="0">
                          <a:latin typeface="Calibri"/>
                          <a:ea typeface="Calibri"/>
                          <a:cs typeface="Times New Roman"/>
                        </a:rPr>
                        <a:t>15 мая - оникс</a:t>
                      </a:r>
                      <a:br>
                        <a:rPr lang="ru-RU" sz="600" dirty="0">
                          <a:latin typeface="Calibri"/>
                          <a:ea typeface="Calibri"/>
                          <a:cs typeface="Times New Roman"/>
                        </a:rPr>
                      </a:br>
                      <a:r>
                        <a:rPr lang="ru-RU" sz="600" dirty="0">
                          <a:latin typeface="Calibri"/>
                          <a:ea typeface="Calibri"/>
                          <a:cs typeface="Times New Roman"/>
                        </a:rPr>
                        <a:t>16 мая - хризолит</a:t>
                      </a:r>
                      <a:br>
                        <a:rPr lang="ru-RU" sz="600" dirty="0">
                          <a:latin typeface="Calibri"/>
                          <a:ea typeface="Calibri"/>
                          <a:cs typeface="Times New Roman"/>
                        </a:rPr>
                      </a:br>
                      <a:r>
                        <a:rPr lang="ru-RU" sz="600" dirty="0">
                          <a:latin typeface="Calibri"/>
                          <a:ea typeface="Calibri"/>
                          <a:cs typeface="Times New Roman"/>
                        </a:rPr>
                        <a:t>17 мая - опал</a:t>
                      </a:r>
                      <a:br>
                        <a:rPr lang="ru-RU" sz="600" dirty="0">
                          <a:latin typeface="Calibri"/>
                          <a:ea typeface="Calibri"/>
                          <a:cs typeface="Times New Roman"/>
                        </a:rPr>
                      </a:br>
                      <a:r>
                        <a:rPr lang="ru-RU" sz="600" dirty="0">
                          <a:latin typeface="Calibri"/>
                          <a:ea typeface="Calibri"/>
                          <a:cs typeface="Times New Roman"/>
                        </a:rPr>
                        <a:t>18 мая - турмалин</a:t>
                      </a:r>
                      <a:br>
                        <a:rPr lang="ru-RU" sz="600" dirty="0">
                          <a:latin typeface="Calibri"/>
                          <a:ea typeface="Calibri"/>
                          <a:cs typeface="Times New Roman"/>
                        </a:rPr>
                      </a:br>
                      <a:r>
                        <a:rPr lang="ru-RU" sz="600" dirty="0">
                          <a:latin typeface="Calibri"/>
                          <a:ea typeface="Calibri"/>
                          <a:cs typeface="Times New Roman"/>
                        </a:rPr>
                        <a:t>19 мая - агат</a:t>
                      </a:r>
                      <a:br>
                        <a:rPr lang="ru-RU" sz="600" dirty="0">
                          <a:latin typeface="Calibri"/>
                          <a:ea typeface="Calibri"/>
                          <a:cs typeface="Times New Roman"/>
                        </a:rPr>
                      </a:br>
                      <a:r>
                        <a:rPr lang="ru-RU" sz="600" dirty="0">
                          <a:latin typeface="Calibri"/>
                          <a:ea typeface="Calibri"/>
                          <a:cs typeface="Times New Roman"/>
                        </a:rPr>
                        <a:t>20 мая - карнеол</a:t>
                      </a:r>
                      <a:br>
                        <a:rPr lang="ru-RU" sz="600" dirty="0">
                          <a:latin typeface="Calibri"/>
                          <a:ea typeface="Calibri"/>
                          <a:cs typeface="Times New Roman"/>
                        </a:rPr>
                      </a:br>
                      <a:r>
                        <a:rPr lang="ru-RU" sz="600" dirty="0">
                          <a:latin typeface="Calibri"/>
                          <a:ea typeface="Calibri"/>
                          <a:cs typeface="Times New Roman"/>
                        </a:rPr>
                        <a:t>21 мая - изумруд</a:t>
                      </a:r>
                      <a:br>
                        <a:rPr lang="ru-RU" sz="600" dirty="0">
                          <a:latin typeface="Calibri"/>
                          <a:ea typeface="Calibri"/>
                          <a:cs typeface="Times New Roman"/>
                        </a:rPr>
                      </a:br>
                      <a:r>
                        <a:rPr lang="ru-RU" sz="600" dirty="0">
                          <a:latin typeface="Calibri"/>
                          <a:ea typeface="Calibri"/>
                          <a:cs typeface="Times New Roman"/>
                        </a:rPr>
                        <a:t>22 мая - коралл</a:t>
                      </a:r>
                    </a:p>
                  </a:txBody>
                  <a:tcPr marL="16015" marR="16015" marT="16015" marB="16015" anchor="ctr">
                    <a:lnL>
                      <a:noFill/>
                    </a:lnL>
                    <a:lnR>
                      <a:noFill/>
                    </a:lnR>
                    <a:lnT>
                      <a:noFill/>
                    </a:lnT>
                    <a:lnB w="12700" cap="flat" cmpd="sng" algn="ctr">
                      <a:solidFill>
                        <a:srgbClr val="999999"/>
                      </a:solidFill>
                      <a:prstDash val="solid"/>
                      <a:round/>
                      <a:headEnd type="none" w="med" len="med"/>
                      <a:tailEnd type="none" w="med" len="med"/>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42841" y="142852"/>
          <a:ext cx="7858182" cy="6572296"/>
        </p:xfrm>
        <a:graphic>
          <a:graphicData uri="http://schemas.openxmlformats.org/drawingml/2006/table">
            <a:tbl>
              <a:tblPr/>
              <a:tblGrid>
                <a:gridCol w="3929091"/>
                <a:gridCol w="3929091"/>
              </a:tblGrid>
              <a:tr h="6572296">
                <a:tc>
                  <a:txBody>
                    <a:bodyPr/>
                    <a:lstStyle/>
                    <a:p>
                      <a:pPr>
                        <a:lnSpc>
                          <a:spcPct val="115000"/>
                        </a:lnSpc>
                        <a:spcAft>
                          <a:spcPts val="1000"/>
                        </a:spcAft>
                      </a:pPr>
                      <a:r>
                        <a:rPr lang="ru-RU" sz="600" b="1">
                          <a:latin typeface="Calibri"/>
                          <a:ea typeface="Calibri"/>
                          <a:cs typeface="Times New Roman"/>
                        </a:rPr>
                        <a:t/>
                      </a:r>
                      <a:br>
                        <a:rPr lang="ru-RU" sz="600" b="1">
                          <a:latin typeface="Calibri"/>
                          <a:ea typeface="Calibri"/>
                          <a:cs typeface="Times New Roman"/>
                        </a:rPr>
                      </a:br>
                      <a:r>
                        <a:rPr lang="ru-RU" sz="600" b="1">
                          <a:latin typeface="Calibri"/>
                          <a:ea typeface="Calibri"/>
                          <a:cs typeface="Times New Roman"/>
                        </a:rPr>
                        <a:t>Близнецы</a:t>
                      </a:r>
                      <a:endParaRPr lang="ru-RU" sz="600">
                        <a:latin typeface="Calibri"/>
                        <a:ea typeface="Calibri"/>
                        <a:cs typeface="Times New Roman"/>
                      </a:endParaRPr>
                    </a:p>
                    <a:p>
                      <a:pPr>
                        <a:lnSpc>
                          <a:spcPct val="115000"/>
                        </a:lnSpc>
                        <a:spcAft>
                          <a:spcPts val="1000"/>
                        </a:spcAft>
                      </a:pPr>
                      <a:r>
                        <a:rPr lang="ru-RU" sz="600" b="1">
                          <a:latin typeface="Calibri"/>
                          <a:ea typeface="Calibri"/>
                          <a:cs typeface="Times New Roman"/>
                        </a:rPr>
                        <a:t>Главные талисманы - кошачий глаз, агат, цитрин, берилл и аметист.</a:t>
                      </a:r>
                      <a:endParaRPr lang="ru-RU" sz="600">
                        <a:latin typeface="Calibri"/>
                        <a:ea typeface="Calibri"/>
                        <a:cs typeface="Times New Roman"/>
                      </a:endParaRPr>
                    </a:p>
                    <a:p>
                      <a:pPr>
                        <a:lnSpc>
                          <a:spcPct val="115000"/>
                        </a:lnSpc>
                        <a:spcAft>
                          <a:spcPts val="1000"/>
                        </a:spcAft>
                      </a:pPr>
                      <a:r>
                        <a:rPr lang="ru-RU" sz="600">
                          <a:latin typeface="Calibri"/>
                          <a:ea typeface="Calibri"/>
                          <a:cs typeface="Times New Roman"/>
                        </a:rPr>
                        <a:t>22 мая - коралл</a:t>
                      </a:r>
                      <a:br>
                        <a:rPr lang="ru-RU" sz="600">
                          <a:latin typeface="Calibri"/>
                          <a:ea typeface="Calibri"/>
                          <a:cs typeface="Times New Roman"/>
                        </a:rPr>
                      </a:br>
                      <a:r>
                        <a:rPr lang="ru-RU" sz="600">
                          <a:latin typeface="Calibri"/>
                          <a:ea typeface="Calibri"/>
                          <a:cs typeface="Times New Roman"/>
                        </a:rPr>
                        <a:t>23 мая - хризопраз</a:t>
                      </a:r>
                      <a:br>
                        <a:rPr lang="ru-RU" sz="600">
                          <a:latin typeface="Calibri"/>
                          <a:ea typeface="Calibri"/>
                          <a:cs typeface="Times New Roman"/>
                        </a:rPr>
                      </a:br>
                      <a:r>
                        <a:rPr lang="ru-RU" sz="600">
                          <a:latin typeface="Calibri"/>
                          <a:ea typeface="Calibri"/>
                          <a:cs typeface="Times New Roman"/>
                        </a:rPr>
                        <a:t>24 мая - змеевик</a:t>
                      </a:r>
                      <a:br>
                        <a:rPr lang="ru-RU" sz="600">
                          <a:latin typeface="Calibri"/>
                          <a:ea typeface="Calibri"/>
                          <a:cs typeface="Times New Roman"/>
                        </a:rPr>
                      </a:br>
                      <a:r>
                        <a:rPr lang="ru-RU" sz="600">
                          <a:latin typeface="Calibri"/>
                          <a:ea typeface="Calibri"/>
                          <a:cs typeface="Times New Roman"/>
                        </a:rPr>
                        <a:t>25 мая - змеевик</a:t>
                      </a:r>
                      <a:br>
                        <a:rPr lang="ru-RU" sz="600">
                          <a:latin typeface="Calibri"/>
                          <a:ea typeface="Calibri"/>
                          <a:cs typeface="Times New Roman"/>
                        </a:rPr>
                      </a:br>
                      <a:r>
                        <a:rPr lang="ru-RU" sz="600">
                          <a:latin typeface="Calibri"/>
                          <a:ea typeface="Calibri"/>
                          <a:cs typeface="Times New Roman"/>
                        </a:rPr>
                        <a:t>26 мая - лазурит</a:t>
                      </a:r>
                      <a:br>
                        <a:rPr lang="ru-RU" sz="600">
                          <a:latin typeface="Calibri"/>
                          <a:ea typeface="Calibri"/>
                          <a:cs typeface="Times New Roman"/>
                        </a:rPr>
                      </a:br>
                      <a:r>
                        <a:rPr lang="ru-RU" sz="600">
                          <a:latin typeface="Calibri"/>
                          <a:ea typeface="Calibri"/>
                          <a:cs typeface="Times New Roman"/>
                        </a:rPr>
                        <a:t>27 мая - аметист</a:t>
                      </a:r>
                      <a:br>
                        <a:rPr lang="ru-RU" sz="600">
                          <a:latin typeface="Calibri"/>
                          <a:ea typeface="Calibri"/>
                          <a:cs typeface="Times New Roman"/>
                        </a:rPr>
                      </a:br>
                      <a:r>
                        <a:rPr lang="ru-RU" sz="600">
                          <a:latin typeface="Calibri"/>
                          <a:ea typeface="Calibri"/>
                          <a:cs typeface="Times New Roman"/>
                        </a:rPr>
                        <a:t>28 мая - бирюза</a:t>
                      </a:r>
                      <a:br>
                        <a:rPr lang="ru-RU" sz="600">
                          <a:latin typeface="Calibri"/>
                          <a:ea typeface="Calibri"/>
                          <a:cs typeface="Times New Roman"/>
                        </a:rPr>
                      </a:br>
                      <a:r>
                        <a:rPr lang="ru-RU" sz="600">
                          <a:latin typeface="Calibri"/>
                          <a:ea typeface="Calibri"/>
                          <a:cs typeface="Times New Roman"/>
                        </a:rPr>
                        <a:t>29 мая - берилл</a:t>
                      </a:r>
                      <a:br>
                        <a:rPr lang="ru-RU" sz="600">
                          <a:latin typeface="Calibri"/>
                          <a:ea typeface="Calibri"/>
                          <a:cs typeface="Times New Roman"/>
                        </a:rPr>
                      </a:br>
                      <a:r>
                        <a:rPr lang="ru-RU" sz="600">
                          <a:latin typeface="Calibri"/>
                          <a:ea typeface="Calibri"/>
                          <a:cs typeface="Times New Roman"/>
                        </a:rPr>
                        <a:t>30 мая - горный хрусталь</a:t>
                      </a:r>
                      <a:br>
                        <a:rPr lang="ru-RU" sz="600">
                          <a:latin typeface="Calibri"/>
                          <a:ea typeface="Calibri"/>
                          <a:cs typeface="Times New Roman"/>
                        </a:rPr>
                      </a:br>
                      <a:r>
                        <a:rPr lang="ru-RU" sz="600">
                          <a:latin typeface="Calibri"/>
                          <a:ea typeface="Calibri"/>
                          <a:cs typeface="Times New Roman"/>
                        </a:rPr>
                        <a:t>31 мая - цитрин</a:t>
                      </a:r>
                      <a:br>
                        <a:rPr lang="ru-RU" sz="600">
                          <a:latin typeface="Calibri"/>
                          <a:ea typeface="Calibri"/>
                          <a:cs typeface="Times New Roman"/>
                        </a:rPr>
                      </a:br>
                      <a:r>
                        <a:rPr lang="ru-RU" sz="600">
                          <a:latin typeface="Calibri"/>
                          <a:ea typeface="Calibri"/>
                          <a:cs typeface="Times New Roman"/>
                        </a:rPr>
                        <a:t>1 июня - соколиный глаз</a:t>
                      </a:r>
                      <a:br>
                        <a:rPr lang="ru-RU" sz="600">
                          <a:latin typeface="Calibri"/>
                          <a:ea typeface="Calibri"/>
                          <a:cs typeface="Times New Roman"/>
                        </a:rPr>
                      </a:br>
                      <a:r>
                        <a:rPr lang="ru-RU" sz="600">
                          <a:latin typeface="Calibri"/>
                          <a:ea typeface="Calibri"/>
                          <a:cs typeface="Times New Roman"/>
                        </a:rPr>
                        <a:t>2 июня - обсидиан</a:t>
                      </a:r>
                      <a:br>
                        <a:rPr lang="ru-RU" sz="600">
                          <a:latin typeface="Calibri"/>
                          <a:ea typeface="Calibri"/>
                          <a:cs typeface="Times New Roman"/>
                        </a:rPr>
                      </a:br>
                      <a:r>
                        <a:rPr lang="ru-RU" sz="600">
                          <a:latin typeface="Calibri"/>
                          <a:ea typeface="Calibri"/>
                          <a:cs typeface="Times New Roman"/>
                        </a:rPr>
                        <a:t>3 июня - карнеол</a:t>
                      </a:r>
                      <a:br>
                        <a:rPr lang="ru-RU" sz="600">
                          <a:latin typeface="Calibri"/>
                          <a:ea typeface="Calibri"/>
                          <a:cs typeface="Times New Roman"/>
                        </a:rPr>
                      </a:br>
                      <a:r>
                        <a:rPr lang="ru-RU" sz="600">
                          <a:latin typeface="Calibri"/>
                          <a:ea typeface="Calibri"/>
                          <a:cs typeface="Times New Roman"/>
                        </a:rPr>
                        <a:t>4 июня - малахит</a:t>
                      </a:r>
                      <a:br>
                        <a:rPr lang="ru-RU" sz="600">
                          <a:latin typeface="Calibri"/>
                          <a:ea typeface="Calibri"/>
                          <a:cs typeface="Times New Roman"/>
                        </a:rPr>
                      </a:br>
                      <a:r>
                        <a:rPr lang="ru-RU" sz="600">
                          <a:latin typeface="Calibri"/>
                          <a:ea typeface="Calibri"/>
                          <a:cs typeface="Times New Roman"/>
                        </a:rPr>
                        <a:t>5 июня - лунный камень</a:t>
                      </a:r>
                      <a:br>
                        <a:rPr lang="ru-RU" sz="600">
                          <a:latin typeface="Calibri"/>
                          <a:ea typeface="Calibri"/>
                          <a:cs typeface="Times New Roman"/>
                        </a:rPr>
                      </a:br>
                      <a:r>
                        <a:rPr lang="ru-RU" sz="600">
                          <a:latin typeface="Calibri"/>
                          <a:ea typeface="Calibri"/>
                          <a:cs typeface="Times New Roman"/>
                        </a:rPr>
                        <a:t>6 июня - гагат</a:t>
                      </a:r>
                      <a:br>
                        <a:rPr lang="ru-RU" sz="600">
                          <a:latin typeface="Calibri"/>
                          <a:ea typeface="Calibri"/>
                          <a:cs typeface="Times New Roman"/>
                        </a:rPr>
                      </a:br>
                      <a:r>
                        <a:rPr lang="ru-RU" sz="600">
                          <a:latin typeface="Calibri"/>
                          <a:ea typeface="Calibri"/>
                          <a:cs typeface="Times New Roman"/>
                        </a:rPr>
                        <a:t>7 июня - тигровый глаз</a:t>
                      </a:r>
                      <a:br>
                        <a:rPr lang="ru-RU" sz="600">
                          <a:latin typeface="Calibri"/>
                          <a:ea typeface="Calibri"/>
                          <a:cs typeface="Times New Roman"/>
                        </a:rPr>
                      </a:br>
                      <a:r>
                        <a:rPr lang="ru-RU" sz="600">
                          <a:latin typeface="Calibri"/>
                          <a:ea typeface="Calibri"/>
                          <a:cs typeface="Times New Roman"/>
                        </a:rPr>
                        <a:t>8 июня - берилл</a:t>
                      </a:r>
                      <a:br>
                        <a:rPr lang="ru-RU" sz="600">
                          <a:latin typeface="Calibri"/>
                          <a:ea typeface="Calibri"/>
                          <a:cs typeface="Times New Roman"/>
                        </a:rPr>
                      </a:br>
                      <a:r>
                        <a:rPr lang="ru-RU" sz="600">
                          <a:latin typeface="Calibri"/>
                          <a:ea typeface="Calibri"/>
                          <a:cs typeface="Times New Roman"/>
                        </a:rPr>
                        <a:t>9 июня - янтарь</a:t>
                      </a:r>
                      <a:br>
                        <a:rPr lang="ru-RU" sz="600">
                          <a:latin typeface="Calibri"/>
                          <a:ea typeface="Calibri"/>
                          <a:cs typeface="Times New Roman"/>
                        </a:rPr>
                      </a:br>
                      <a:r>
                        <a:rPr lang="ru-RU" sz="600">
                          <a:latin typeface="Calibri"/>
                          <a:ea typeface="Calibri"/>
                          <a:cs typeface="Times New Roman"/>
                        </a:rPr>
                        <a:t>10 июня - хризоберилл</a:t>
                      </a:r>
                      <a:br>
                        <a:rPr lang="ru-RU" sz="600">
                          <a:latin typeface="Calibri"/>
                          <a:ea typeface="Calibri"/>
                          <a:cs typeface="Times New Roman"/>
                        </a:rPr>
                      </a:br>
                      <a:r>
                        <a:rPr lang="ru-RU" sz="600">
                          <a:latin typeface="Calibri"/>
                          <a:ea typeface="Calibri"/>
                          <a:cs typeface="Times New Roman"/>
                        </a:rPr>
                        <a:t>11 июня - сардоникс</a:t>
                      </a:r>
                      <a:br>
                        <a:rPr lang="ru-RU" sz="600">
                          <a:latin typeface="Calibri"/>
                          <a:ea typeface="Calibri"/>
                          <a:cs typeface="Times New Roman"/>
                        </a:rPr>
                      </a:br>
                      <a:r>
                        <a:rPr lang="ru-RU" sz="600">
                          <a:latin typeface="Calibri"/>
                          <a:ea typeface="Calibri"/>
                          <a:cs typeface="Times New Roman"/>
                        </a:rPr>
                        <a:t>12 июня - авантюрин</a:t>
                      </a:r>
                      <a:br>
                        <a:rPr lang="ru-RU" sz="600">
                          <a:latin typeface="Calibri"/>
                          <a:ea typeface="Calibri"/>
                          <a:cs typeface="Times New Roman"/>
                        </a:rPr>
                      </a:br>
                      <a:r>
                        <a:rPr lang="ru-RU" sz="600">
                          <a:latin typeface="Calibri"/>
                          <a:ea typeface="Calibri"/>
                          <a:cs typeface="Times New Roman"/>
                        </a:rPr>
                        <a:t>13 июня - родонит</a:t>
                      </a:r>
                      <a:br>
                        <a:rPr lang="ru-RU" sz="600">
                          <a:latin typeface="Calibri"/>
                          <a:ea typeface="Calibri"/>
                          <a:cs typeface="Times New Roman"/>
                        </a:rPr>
                      </a:br>
                      <a:r>
                        <a:rPr lang="ru-RU" sz="600">
                          <a:latin typeface="Calibri"/>
                          <a:ea typeface="Calibri"/>
                          <a:cs typeface="Times New Roman"/>
                        </a:rPr>
                        <a:t>14 июня - хризолит</a:t>
                      </a:r>
                      <a:br>
                        <a:rPr lang="ru-RU" sz="600">
                          <a:latin typeface="Calibri"/>
                          <a:ea typeface="Calibri"/>
                          <a:cs typeface="Times New Roman"/>
                        </a:rPr>
                      </a:br>
                      <a:r>
                        <a:rPr lang="ru-RU" sz="600">
                          <a:latin typeface="Calibri"/>
                          <a:ea typeface="Calibri"/>
                          <a:cs typeface="Times New Roman"/>
                        </a:rPr>
                        <a:t>15 июня - гелиотроп</a:t>
                      </a:r>
                      <a:br>
                        <a:rPr lang="ru-RU" sz="600">
                          <a:latin typeface="Calibri"/>
                          <a:ea typeface="Calibri"/>
                          <a:cs typeface="Times New Roman"/>
                        </a:rPr>
                      </a:br>
                      <a:r>
                        <a:rPr lang="ru-RU" sz="600">
                          <a:latin typeface="Calibri"/>
                          <a:ea typeface="Calibri"/>
                          <a:cs typeface="Times New Roman"/>
                        </a:rPr>
                        <a:t>16 июня - сардоникс</a:t>
                      </a:r>
                      <a:br>
                        <a:rPr lang="ru-RU" sz="600">
                          <a:latin typeface="Calibri"/>
                          <a:ea typeface="Calibri"/>
                          <a:cs typeface="Times New Roman"/>
                        </a:rPr>
                      </a:br>
                      <a:r>
                        <a:rPr lang="ru-RU" sz="600">
                          <a:latin typeface="Calibri"/>
                          <a:ea typeface="Calibri"/>
                          <a:cs typeface="Times New Roman"/>
                        </a:rPr>
                        <a:t>17 июня - агат</a:t>
                      </a:r>
                      <a:br>
                        <a:rPr lang="ru-RU" sz="600">
                          <a:latin typeface="Calibri"/>
                          <a:ea typeface="Calibri"/>
                          <a:cs typeface="Times New Roman"/>
                        </a:rPr>
                      </a:br>
                      <a:r>
                        <a:rPr lang="ru-RU" sz="600">
                          <a:latin typeface="Calibri"/>
                          <a:ea typeface="Calibri"/>
                          <a:cs typeface="Times New Roman"/>
                        </a:rPr>
                        <a:t>18 июня - агат</a:t>
                      </a:r>
                      <a:br>
                        <a:rPr lang="ru-RU" sz="600">
                          <a:latin typeface="Calibri"/>
                          <a:ea typeface="Calibri"/>
                          <a:cs typeface="Times New Roman"/>
                        </a:rPr>
                      </a:br>
                      <a:r>
                        <a:rPr lang="ru-RU" sz="600">
                          <a:latin typeface="Calibri"/>
                          <a:ea typeface="Calibri"/>
                          <a:cs typeface="Times New Roman"/>
                        </a:rPr>
                        <a:t>19 июня - берилл</a:t>
                      </a:r>
                      <a:br>
                        <a:rPr lang="ru-RU" sz="600">
                          <a:latin typeface="Calibri"/>
                          <a:ea typeface="Calibri"/>
                          <a:cs typeface="Times New Roman"/>
                        </a:rPr>
                      </a:br>
                      <a:r>
                        <a:rPr lang="ru-RU" sz="600">
                          <a:latin typeface="Calibri"/>
                          <a:ea typeface="Calibri"/>
                          <a:cs typeface="Times New Roman"/>
                        </a:rPr>
                        <a:t>20 июня - гиацинт</a:t>
                      </a:r>
                      <a:br>
                        <a:rPr lang="ru-RU" sz="600">
                          <a:latin typeface="Calibri"/>
                          <a:ea typeface="Calibri"/>
                          <a:cs typeface="Times New Roman"/>
                        </a:rPr>
                      </a:br>
                      <a:r>
                        <a:rPr lang="ru-RU" sz="600">
                          <a:latin typeface="Calibri"/>
                          <a:ea typeface="Calibri"/>
                          <a:cs typeface="Times New Roman"/>
                        </a:rPr>
                        <a:t>21 июня - сапфир</a:t>
                      </a:r>
                      <a:br>
                        <a:rPr lang="ru-RU" sz="600">
                          <a:latin typeface="Calibri"/>
                          <a:ea typeface="Calibri"/>
                          <a:cs typeface="Times New Roman"/>
                        </a:rPr>
                      </a:br>
                      <a:r>
                        <a:rPr lang="ru-RU" sz="600">
                          <a:latin typeface="Calibri"/>
                          <a:ea typeface="Calibri"/>
                          <a:cs typeface="Times New Roman"/>
                        </a:rPr>
                        <a:t>22 июня - аквамарин</a:t>
                      </a:r>
                    </a:p>
                  </a:txBody>
                  <a:tcPr marL="16015" marR="16015" marT="16015" marB="16015" anchor="ctr">
                    <a:lnL>
                      <a:noFill/>
                    </a:lnL>
                    <a:lnR>
                      <a:noFill/>
                    </a:lnR>
                    <a:lnT>
                      <a:noFill/>
                    </a:lnT>
                    <a:lnB w="12700" cap="flat" cmpd="sng" algn="ctr">
                      <a:solidFill>
                        <a:srgbClr val="999999"/>
                      </a:solidFill>
                      <a:prstDash val="solid"/>
                      <a:round/>
                      <a:headEnd type="none" w="med" len="med"/>
                      <a:tailEnd type="none" w="med" len="med"/>
                    </a:lnB>
                  </a:tcPr>
                </a:tc>
                <a:tc>
                  <a:txBody>
                    <a:bodyPr/>
                    <a:lstStyle/>
                    <a:p>
                      <a:pPr>
                        <a:lnSpc>
                          <a:spcPct val="115000"/>
                        </a:lnSpc>
                        <a:spcAft>
                          <a:spcPts val="1000"/>
                        </a:spcAft>
                      </a:pPr>
                      <a:r>
                        <a:rPr lang="ru-RU" sz="600" b="1" dirty="0">
                          <a:latin typeface="Calibri"/>
                          <a:ea typeface="Calibri"/>
                          <a:cs typeface="Times New Roman"/>
                        </a:rPr>
                        <a:t>Рак</a:t>
                      </a:r>
                      <a:endParaRPr lang="ru-RU" sz="600" dirty="0">
                        <a:latin typeface="Calibri"/>
                        <a:ea typeface="Calibri"/>
                        <a:cs typeface="Times New Roman"/>
                      </a:endParaRPr>
                    </a:p>
                    <a:p>
                      <a:pPr>
                        <a:lnSpc>
                          <a:spcPct val="115000"/>
                        </a:lnSpc>
                        <a:spcAft>
                          <a:spcPts val="1000"/>
                        </a:spcAft>
                      </a:pPr>
                      <a:r>
                        <a:rPr lang="ru-RU" sz="600" b="1" dirty="0">
                          <a:latin typeface="Calibri"/>
                          <a:ea typeface="Calibri"/>
                          <a:cs typeface="Times New Roman"/>
                        </a:rPr>
                        <a:t>Главные талисманы - оникс, аквамарин, жемчуг, изумруд.</a:t>
                      </a:r>
                      <a:endParaRPr lang="ru-RU" sz="600" dirty="0">
                        <a:latin typeface="Calibri"/>
                        <a:ea typeface="Calibri"/>
                        <a:cs typeface="Times New Roman"/>
                      </a:endParaRPr>
                    </a:p>
                    <a:p>
                      <a:pPr>
                        <a:lnSpc>
                          <a:spcPct val="115000"/>
                        </a:lnSpc>
                        <a:spcAft>
                          <a:spcPts val="1000"/>
                        </a:spcAft>
                      </a:pPr>
                      <a:r>
                        <a:rPr lang="ru-RU" sz="600" dirty="0">
                          <a:latin typeface="Calibri"/>
                          <a:ea typeface="Calibri"/>
                          <a:cs typeface="Times New Roman"/>
                        </a:rPr>
                        <a:t>21 июня - сапфир</a:t>
                      </a:r>
                      <a:br>
                        <a:rPr lang="ru-RU" sz="600" dirty="0">
                          <a:latin typeface="Calibri"/>
                          <a:ea typeface="Calibri"/>
                          <a:cs typeface="Times New Roman"/>
                        </a:rPr>
                      </a:br>
                      <a:r>
                        <a:rPr lang="ru-RU" sz="600" dirty="0">
                          <a:latin typeface="Calibri"/>
                          <a:ea typeface="Calibri"/>
                          <a:cs typeface="Times New Roman"/>
                        </a:rPr>
                        <a:t>22 июня - аквамарин</a:t>
                      </a:r>
                      <a:br>
                        <a:rPr lang="ru-RU" sz="600" dirty="0">
                          <a:latin typeface="Calibri"/>
                          <a:ea typeface="Calibri"/>
                          <a:cs typeface="Times New Roman"/>
                        </a:rPr>
                      </a:br>
                      <a:r>
                        <a:rPr lang="ru-RU" sz="600" dirty="0">
                          <a:latin typeface="Calibri"/>
                          <a:ea typeface="Calibri"/>
                          <a:cs typeface="Times New Roman"/>
                        </a:rPr>
                        <a:t>23 июня - изумруд</a:t>
                      </a:r>
                      <a:br>
                        <a:rPr lang="ru-RU" sz="600" dirty="0">
                          <a:latin typeface="Calibri"/>
                          <a:ea typeface="Calibri"/>
                          <a:cs typeface="Times New Roman"/>
                        </a:rPr>
                      </a:br>
                      <a:r>
                        <a:rPr lang="ru-RU" sz="600" dirty="0">
                          <a:latin typeface="Calibri"/>
                          <a:ea typeface="Calibri"/>
                          <a:cs typeface="Times New Roman"/>
                        </a:rPr>
                        <a:t>24 июня - соколиный глаз</a:t>
                      </a:r>
                      <a:br>
                        <a:rPr lang="ru-RU" sz="600" dirty="0">
                          <a:latin typeface="Calibri"/>
                          <a:ea typeface="Calibri"/>
                          <a:cs typeface="Times New Roman"/>
                        </a:rPr>
                      </a:br>
                      <a:r>
                        <a:rPr lang="ru-RU" sz="600" dirty="0">
                          <a:latin typeface="Calibri"/>
                          <a:ea typeface="Calibri"/>
                          <a:cs typeface="Times New Roman"/>
                        </a:rPr>
                        <a:t>25 июня - жемчуг</a:t>
                      </a:r>
                      <a:br>
                        <a:rPr lang="ru-RU" sz="600" dirty="0">
                          <a:latin typeface="Calibri"/>
                          <a:ea typeface="Calibri"/>
                          <a:cs typeface="Times New Roman"/>
                        </a:rPr>
                      </a:br>
                      <a:r>
                        <a:rPr lang="ru-RU" sz="600" dirty="0">
                          <a:latin typeface="Calibri"/>
                          <a:ea typeface="Calibri"/>
                          <a:cs typeface="Times New Roman"/>
                        </a:rPr>
                        <a:t>26 июня - лунный камень</a:t>
                      </a:r>
                      <a:br>
                        <a:rPr lang="ru-RU" sz="600" dirty="0">
                          <a:latin typeface="Calibri"/>
                          <a:ea typeface="Calibri"/>
                          <a:cs typeface="Times New Roman"/>
                        </a:rPr>
                      </a:br>
                      <a:r>
                        <a:rPr lang="ru-RU" sz="600" dirty="0">
                          <a:latin typeface="Calibri"/>
                          <a:ea typeface="Calibri"/>
                          <a:cs typeface="Times New Roman"/>
                        </a:rPr>
                        <a:t>27 июня - изумруд</a:t>
                      </a:r>
                      <a:br>
                        <a:rPr lang="ru-RU" sz="600" dirty="0">
                          <a:latin typeface="Calibri"/>
                          <a:ea typeface="Calibri"/>
                          <a:cs typeface="Times New Roman"/>
                        </a:rPr>
                      </a:br>
                      <a:r>
                        <a:rPr lang="ru-RU" sz="600" dirty="0">
                          <a:latin typeface="Calibri"/>
                          <a:ea typeface="Calibri"/>
                          <a:cs typeface="Times New Roman"/>
                        </a:rPr>
                        <a:t>28 июня - нефрит</a:t>
                      </a:r>
                      <a:br>
                        <a:rPr lang="ru-RU" sz="600" dirty="0">
                          <a:latin typeface="Calibri"/>
                          <a:ea typeface="Calibri"/>
                          <a:cs typeface="Times New Roman"/>
                        </a:rPr>
                      </a:br>
                      <a:r>
                        <a:rPr lang="ru-RU" sz="600" dirty="0">
                          <a:latin typeface="Calibri"/>
                          <a:ea typeface="Calibri"/>
                          <a:cs typeface="Times New Roman"/>
                        </a:rPr>
                        <a:t>29 июня - сердолик</a:t>
                      </a:r>
                      <a:br>
                        <a:rPr lang="ru-RU" sz="600" dirty="0">
                          <a:latin typeface="Calibri"/>
                          <a:ea typeface="Calibri"/>
                          <a:cs typeface="Times New Roman"/>
                        </a:rPr>
                      </a:br>
                      <a:r>
                        <a:rPr lang="ru-RU" sz="600" dirty="0">
                          <a:latin typeface="Calibri"/>
                          <a:ea typeface="Calibri"/>
                          <a:cs typeface="Times New Roman"/>
                        </a:rPr>
                        <a:t>30 июня - турмалин</a:t>
                      </a:r>
                      <a:br>
                        <a:rPr lang="ru-RU" sz="600" dirty="0">
                          <a:latin typeface="Calibri"/>
                          <a:ea typeface="Calibri"/>
                          <a:cs typeface="Times New Roman"/>
                        </a:rPr>
                      </a:br>
                      <a:r>
                        <a:rPr lang="ru-RU" sz="600" dirty="0">
                          <a:latin typeface="Calibri"/>
                          <a:ea typeface="Calibri"/>
                          <a:cs typeface="Times New Roman"/>
                        </a:rPr>
                        <a:t>1 июля - </a:t>
                      </a:r>
                      <a:r>
                        <a:rPr lang="ru-RU" sz="600" dirty="0" err="1">
                          <a:latin typeface="Calibri"/>
                          <a:ea typeface="Calibri"/>
                          <a:cs typeface="Times New Roman"/>
                        </a:rPr>
                        <a:t>чароит</a:t>
                      </a:r>
                      <a:r>
                        <a:rPr lang="ru-RU" sz="600" dirty="0">
                          <a:latin typeface="Calibri"/>
                          <a:ea typeface="Calibri"/>
                          <a:cs typeface="Times New Roman"/>
                        </a:rPr>
                        <a:t/>
                      </a:r>
                      <a:br>
                        <a:rPr lang="ru-RU" sz="600" dirty="0">
                          <a:latin typeface="Calibri"/>
                          <a:ea typeface="Calibri"/>
                          <a:cs typeface="Times New Roman"/>
                        </a:rPr>
                      </a:br>
                      <a:r>
                        <a:rPr lang="ru-RU" sz="600" dirty="0">
                          <a:latin typeface="Calibri"/>
                          <a:ea typeface="Calibri"/>
                          <a:cs typeface="Times New Roman"/>
                        </a:rPr>
                        <a:t>2 июля - амазонит</a:t>
                      </a:r>
                      <a:br>
                        <a:rPr lang="ru-RU" sz="600" dirty="0">
                          <a:latin typeface="Calibri"/>
                          <a:ea typeface="Calibri"/>
                          <a:cs typeface="Times New Roman"/>
                        </a:rPr>
                      </a:br>
                      <a:r>
                        <a:rPr lang="ru-RU" sz="600" dirty="0">
                          <a:latin typeface="Calibri"/>
                          <a:ea typeface="Calibri"/>
                          <a:cs typeface="Times New Roman"/>
                        </a:rPr>
                        <a:t>3 июля - берилл</a:t>
                      </a:r>
                      <a:br>
                        <a:rPr lang="ru-RU" sz="600" dirty="0">
                          <a:latin typeface="Calibri"/>
                          <a:ea typeface="Calibri"/>
                          <a:cs typeface="Times New Roman"/>
                        </a:rPr>
                      </a:br>
                      <a:r>
                        <a:rPr lang="ru-RU" sz="600" dirty="0">
                          <a:latin typeface="Calibri"/>
                          <a:ea typeface="Calibri"/>
                          <a:cs typeface="Times New Roman"/>
                        </a:rPr>
                        <a:t>4 июля - гиацинт</a:t>
                      </a:r>
                      <a:br>
                        <a:rPr lang="ru-RU" sz="600" dirty="0">
                          <a:latin typeface="Calibri"/>
                          <a:ea typeface="Calibri"/>
                          <a:cs typeface="Times New Roman"/>
                        </a:rPr>
                      </a:br>
                      <a:r>
                        <a:rPr lang="ru-RU" sz="600" dirty="0">
                          <a:latin typeface="Calibri"/>
                          <a:ea typeface="Calibri"/>
                          <a:cs typeface="Times New Roman"/>
                        </a:rPr>
                        <a:t>5 июля - коралл</a:t>
                      </a:r>
                      <a:br>
                        <a:rPr lang="ru-RU" sz="600" dirty="0">
                          <a:latin typeface="Calibri"/>
                          <a:ea typeface="Calibri"/>
                          <a:cs typeface="Times New Roman"/>
                        </a:rPr>
                      </a:br>
                      <a:r>
                        <a:rPr lang="ru-RU" sz="600" dirty="0">
                          <a:latin typeface="Calibri"/>
                          <a:ea typeface="Calibri"/>
                          <a:cs typeface="Times New Roman"/>
                        </a:rPr>
                        <a:t>6 июля - альмандин</a:t>
                      </a:r>
                      <a:br>
                        <a:rPr lang="ru-RU" sz="600" dirty="0">
                          <a:latin typeface="Calibri"/>
                          <a:ea typeface="Calibri"/>
                          <a:cs typeface="Times New Roman"/>
                        </a:rPr>
                      </a:br>
                      <a:r>
                        <a:rPr lang="ru-RU" sz="600" dirty="0">
                          <a:latin typeface="Calibri"/>
                          <a:ea typeface="Calibri"/>
                          <a:cs typeface="Times New Roman"/>
                        </a:rPr>
                        <a:t>7 июля - топаз</a:t>
                      </a:r>
                      <a:br>
                        <a:rPr lang="ru-RU" sz="600" dirty="0">
                          <a:latin typeface="Calibri"/>
                          <a:ea typeface="Calibri"/>
                          <a:cs typeface="Times New Roman"/>
                        </a:rPr>
                      </a:br>
                      <a:r>
                        <a:rPr lang="ru-RU" sz="600" dirty="0">
                          <a:latin typeface="Calibri"/>
                          <a:ea typeface="Calibri"/>
                          <a:cs typeface="Times New Roman"/>
                        </a:rPr>
                        <a:t>8 июля - гелиотроп</a:t>
                      </a:r>
                      <a:br>
                        <a:rPr lang="ru-RU" sz="600" dirty="0">
                          <a:latin typeface="Calibri"/>
                          <a:ea typeface="Calibri"/>
                          <a:cs typeface="Times New Roman"/>
                        </a:rPr>
                      </a:br>
                      <a:r>
                        <a:rPr lang="ru-RU" sz="600" dirty="0">
                          <a:latin typeface="Calibri"/>
                          <a:ea typeface="Calibri"/>
                          <a:cs typeface="Times New Roman"/>
                        </a:rPr>
                        <a:t>9 июля - гелиотроп</a:t>
                      </a:r>
                      <a:br>
                        <a:rPr lang="ru-RU" sz="600" dirty="0">
                          <a:latin typeface="Calibri"/>
                          <a:ea typeface="Calibri"/>
                          <a:cs typeface="Times New Roman"/>
                        </a:rPr>
                      </a:br>
                      <a:r>
                        <a:rPr lang="ru-RU" sz="600" dirty="0">
                          <a:latin typeface="Calibri"/>
                          <a:ea typeface="Calibri"/>
                          <a:cs typeface="Times New Roman"/>
                        </a:rPr>
                        <a:t>10 июля - хризолит</a:t>
                      </a:r>
                      <a:br>
                        <a:rPr lang="ru-RU" sz="600" dirty="0">
                          <a:latin typeface="Calibri"/>
                          <a:ea typeface="Calibri"/>
                          <a:cs typeface="Times New Roman"/>
                        </a:rPr>
                      </a:br>
                      <a:r>
                        <a:rPr lang="ru-RU" sz="600" dirty="0">
                          <a:latin typeface="Calibri"/>
                          <a:ea typeface="Calibri"/>
                          <a:cs typeface="Times New Roman"/>
                        </a:rPr>
                        <a:t>11 июля - опал</a:t>
                      </a:r>
                      <a:br>
                        <a:rPr lang="ru-RU" sz="600" dirty="0">
                          <a:latin typeface="Calibri"/>
                          <a:ea typeface="Calibri"/>
                          <a:cs typeface="Times New Roman"/>
                        </a:rPr>
                      </a:br>
                      <a:r>
                        <a:rPr lang="ru-RU" sz="600" dirty="0">
                          <a:latin typeface="Calibri"/>
                          <a:ea typeface="Calibri"/>
                          <a:cs typeface="Times New Roman"/>
                        </a:rPr>
                        <a:t>12 июля - агат</a:t>
                      </a:r>
                      <a:br>
                        <a:rPr lang="ru-RU" sz="600" dirty="0">
                          <a:latin typeface="Calibri"/>
                          <a:ea typeface="Calibri"/>
                          <a:cs typeface="Times New Roman"/>
                        </a:rPr>
                      </a:br>
                      <a:r>
                        <a:rPr lang="ru-RU" sz="600" dirty="0">
                          <a:latin typeface="Calibri"/>
                          <a:ea typeface="Calibri"/>
                          <a:cs typeface="Times New Roman"/>
                        </a:rPr>
                        <a:t>13 июля - нефрит</a:t>
                      </a:r>
                      <a:br>
                        <a:rPr lang="ru-RU" sz="600" dirty="0">
                          <a:latin typeface="Calibri"/>
                          <a:ea typeface="Calibri"/>
                          <a:cs typeface="Times New Roman"/>
                        </a:rPr>
                      </a:br>
                      <a:r>
                        <a:rPr lang="ru-RU" sz="600" dirty="0">
                          <a:latin typeface="Calibri"/>
                          <a:ea typeface="Calibri"/>
                          <a:cs typeface="Times New Roman"/>
                        </a:rPr>
                        <a:t>14 июля - топаз</a:t>
                      </a:r>
                      <a:br>
                        <a:rPr lang="ru-RU" sz="600" dirty="0">
                          <a:latin typeface="Calibri"/>
                          <a:ea typeface="Calibri"/>
                          <a:cs typeface="Times New Roman"/>
                        </a:rPr>
                      </a:br>
                      <a:r>
                        <a:rPr lang="ru-RU" sz="600" dirty="0">
                          <a:latin typeface="Calibri"/>
                          <a:ea typeface="Calibri"/>
                          <a:cs typeface="Times New Roman"/>
                        </a:rPr>
                        <a:t>15 июля - гематит</a:t>
                      </a:r>
                      <a:br>
                        <a:rPr lang="ru-RU" sz="600" dirty="0">
                          <a:latin typeface="Calibri"/>
                          <a:ea typeface="Calibri"/>
                          <a:cs typeface="Times New Roman"/>
                        </a:rPr>
                      </a:br>
                      <a:r>
                        <a:rPr lang="ru-RU" sz="600" dirty="0">
                          <a:latin typeface="Calibri"/>
                          <a:ea typeface="Calibri"/>
                          <a:cs typeface="Times New Roman"/>
                        </a:rPr>
                        <a:t>16 июля - янтарь</a:t>
                      </a:r>
                      <a:br>
                        <a:rPr lang="ru-RU" sz="600" dirty="0">
                          <a:latin typeface="Calibri"/>
                          <a:ea typeface="Calibri"/>
                          <a:cs typeface="Times New Roman"/>
                        </a:rPr>
                      </a:br>
                      <a:r>
                        <a:rPr lang="ru-RU" sz="600" dirty="0">
                          <a:latin typeface="Calibri"/>
                          <a:ea typeface="Calibri"/>
                          <a:cs typeface="Times New Roman"/>
                        </a:rPr>
                        <a:t>17 июля - агат</a:t>
                      </a:r>
                      <a:br>
                        <a:rPr lang="ru-RU" sz="600" dirty="0">
                          <a:latin typeface="Calibri"/>
                          <a:ea typeface="Calibri"/>
                          <a:cs typeface="Times New Roman"/>
                        </a:rPr>
                      </a:br>
                      <a:r>
                        <a:rPr lang="ru-RU" sz="600" dirty="0">
                          <a:latin typeface="Calibri"/>
                          <a:ea typeface="Calibri"/>
                          <a:cs typeface="Times New Roman"/>
                        </a:rPr>
                        <a:t>18 июля - лунный камень</a:t>
                      </a:r>
                      <a:br>
                        <a:rPr lang="ru-RU" sz="600" dirty="0">
                          <a:latin typeface="Calibri"/>
                          <a:ea typeface="Calibri"/>
                          <a:cs typeface="Times New Roman"/>
                        </a:rPr>
                      </a:br>
                      <a:r>
                        <a:rPr lang="ru-RU" sz="600" dirty="0">
                          <a:latin typeface="Calibri"/>
                          <a:ea typeface="Calibri"/>
                          <a:cs typeface="Times New Roman"/>
                        </a:rPr>
                        <a:t>19 июля - лунный камень</a:t>
                      </a:r>
                      <a:br>
                        <a:rPr lang="ru-RU" sz="600" dirty="0">
                          <a:latin typeface="Calibri"/>
                          <a:ea typeface="Calibri"/>
                          <a:cs typeface="Times New Roman"/>
                        </a:rPr>
                      </a:br>
                      <a:r>
                        <a:rPr lang="ru-RU" sz="600" dirty="0">
                          <a:latin typeface="Calibri"/>
                          <a:ea typeface="Calibri"/>
                          <a:cs typeface="Times New Roman"/>
                        </a:rPr>
                        <a:t>20 июля - жадеит</a:t>
                      </a:r>
                      <a:br>
                        <a:rPr lang="ru-RU" sz="600" dirty="0">
                          <a:latin typeface="Calibri"/>
                          <a:ea typeface="Calibri"/>
                          <a:cs typeface="Times New Roman"/>
                        </a:rPr>
                      </a:br>
                      <a:r>
                        <a:rPr lang="ru-RU" sz="600" dirty="0">
                          <a:latin typeface="Calibri"/>
                          <a:ea typeface="Calibri"/>
                          <a:cs typeface="Times New Roman"/>
                        </a:rPr>
                        <a:t>21 июля - гагат</a:t>
                      </a:r>
                      <a:br>
                        <a:rPr lang="ru-RU" sz="600" dirty="0">
                          <a:latin typeface="Calibri"/>
                          <a:ea typeface="Calibri"/>
                          <a:cs typeface="Times New Roman"/>
                        </a:rPr>
                      </a:br>
                      <a:r>
                        <a:rPr lang="ru-RU" sz="600" dirty="0">
                          <a:latin typeface="Calibri"/>
                          <a:ea typeface="Calibri"/>
                          <a:cs typeface="Times New Roman"/>
                        </a:rPr>
                        <a:t>22 июля - изумруд</a:t>
                      </a:r>
                    </a:p>
                  </a:txBody>
                  <a:tcPr marL="16015" marR="16015" marT="16015" marB="16015" anchor="ctr">
                    <a:lnL>
                      <a:noFill/>
                    </a:lnL>
                    <a:lnR>
                      <a:noFill/>
                    </a:lnR>
                    <a:lnT>
                      <a:noFill/>
                    </a:lnT>
                    <a:lnB w="12700" cap="flat" cmpd="sng" algn="ctr">
                      <a:solidFill>
                        <a:srgbClr val="999999"/>
                      </a:solidFill>
                      <a:prstDash val="solid"/>
                      <a:round/>
                      <a:headEnd type="none" w="med" len="med"/>
                      <a:tailEnd type="none" w="med" len="med"/>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28596" y="214290"/>
            <a:ext cx="7143800" cy="857256"/>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В пустотах пегматитовых жил, которые называют еще "</a:t>
            </a:r>
            <a:r>
              <a:rPr kumimoji="0" lang="ru-RU" sz="2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занорышами</a:t>
            </a:r>
            <a:r>
              <a:rPr kumimoji="0" lang="ru-RU" sz="2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образуются кристаллы самых разнообразных расцветок.</a:t>
            </a:r>
          </a:p>
        </p:txBody>
      </p:sp>
      <p:pic>
        <p:nvPicPr>
          <p:cNvPr id="3" name="Picture 6"/>
          <p:cNvPicPr>
            <a:picLocks noChangeAspect="1" noChangeArrowheads="1"/>
          </p:cNvPicPr>
          <p:nvPr/>
        </p:nvPicPr>
        <p:blipFill>
          <a:blip r:embed="rId2">
            <a:lum contrast="18000"/>
          </a:blip>
          <a:srcRect/>
          <a:stretch>
            <a:fillRect/>
          </a:stretch>
        </p:blipFill>
        <p:spPr bwMode="auto">
          <a:xfrm>
            <a:off x="714348" y="2441575"/>
            <a:ext cx="6734173" cy="4236651"/>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42841" y="142852"/>
          <a:ext cx="7929620" cy="6572296"/>
        </p:xfrm>
        <a:graphic>
          <a:graphicData uri="http://schemas.openxmlformats.org/drawingml/2006/table">
            <a:tbl>
              <a:tblPr/>
              <a:tblGrid>
                <a:gridCol w="3964810"/>
                <a:gridCol w="3964810"/>
              </a:tblGrid>
              <a:tr h="6572296">
                <a:tc>
                  <a:txBody>
                    <a:bodyPr/>
                    <a:lstStyle/>
                    <a:p>
                      <a:pPr>
                        <a:lnSpc>
                          <a:spcPct val="115000"/>
                        </a:lnSpc>
                        <a:spcAft>
                          <a:spcPts val="1000"/>
                        </a:spcAft>
                      </a:pPr>
                      <a:r>
                        <a:rPr lang="ru-RU" sz="600" b="1">
                          <a:latin typeface="Calibri"/>
                          <a:ea typeface="Calibri"/>
                          <a:cs typeface="Times New Roman"/>
                        </a:rPr>
                        <a:t/>
                      </a:r>
                      <a:br>
                        <a:rPr lang="ru-RU" sz="600" b="1">
                          <a:latin typeface="Calibri"/>
                          <a:ea typeface="Calibri"/>
                          <a:cs typeface="Times New Roman"/>
                        </a:rPr>
                      </a:br>
                      <a:r>
                        <a:rPr lang="ru-RU" sz="600" b="1">
                          <a:latin typeface="Calibri"/>
                          <a:ea typeface="Calibri"/>
                          <a:cs typeface="Times New Roman"/>
                        </a:rPr>
                        <a:t>Лев</a:t>
                      </a:r>
                      <a:endParaRPr lang="ru-RU" sz="600">
                        <a:latin typeface="Calibri"/>
                        <a:ea typeface="Calibri"/>
                        <a:cs typeface="Times New Roman"/>
                      </a:endParaRPr>
                    </a:p>
                    <a:p>
                      <a:pPr>
                        <a:lnSpc>
                          <a:spcPct val="115000"/>
                        </a:lnSpc>
                        <a:spcAft>
                          <a:spcPts val="1000"/>
                        </a:spcAft>
                      </a:pPr>
                      <a:r>
                        <a:rPr lang="ru-RU" sz="600" b="1">
                          <a:latin typeface="Calibri"/>
                          <a:ea typeface="Calibri"/>
                          <a:cs typeface="Times New Roman"/>
                        </a:rPr>
                        <a:t>Главные талисманы - хризолит, рубин, горный хрусталь.</a:t>
                      </a:r>
                      <a:endParaRPr lang="ru-RU" sz="600">
                        <a:latin typeface="Calibri"/>
                        <a:ea typeface="Calibri"/>
                        <a:cs typeface="Times New Roman"/>
                      </a:endParaRPr>
                    </a:p>
                    <a:p>
                      <a:pPr>
                        <a:lnSpc>
                          <a:spcPct val="115000"/>
                        </a:lnSpc>
                        <a:spcAft>
                          <a:spcPts val="1000"/>
                        </a:spcAft>
                      </a:pPr>
                      <a:r>
                        <a:rPr lang="ru-RU" sz="600">
                          <a:latin typeface="Calibri"/>
                          <a:ea typeface="Calibri"/>
                          <a:cs typeface="Times New Roman"/>
                        </a:rPr>
                        <a:t>21 июля - гагат</a:t>
                      </a:r>
                      <a:br>
                        <a:rPr lang="ru-RU" sz="600">
                          <a:latin typeface="Calibri"/>
                          <a:ea typeface="Calibri"/>
                          <a:cs typeface="Times New Roman"/>
                        </a:rPr>
                      </a:br>
                      <a:r>
                        <a:rPr lang="ru-RU" sz="600">
                          <a:latin typeface="Calibri"/>
                          <a:ea typeface="Calibri"/>
                          <a:cs typeface="Times New Roman"/>
                        </a:rPr>
                        <a:t>22 июля - изумруд</a:t>
                      </a:r>
                      <a:br>
                        <a:rPr lang="ru-RU" sz="600">
                          <a:latin typeface="Calibri"/>
                          <a:ea typeface="Calibri"/>
                          <a:cs typeface="Times New Roman"/>
                        </a:rPr>
                      </a:br>
                      <a:r>
                        <a:rPr lang="ru-RU" sz="600">
                          <a:latin typeface="Calibri"/>
                          <a:ea typeface="Calibri"/>
                          <a:cs typeface="Times New Roman"/>
                        </a:rPr>
                        <a:t>23 июля - яшма</a:t>
                      </a:r>
                      <a:br>
                        <a:rPr lang="ru-RU" sz="600">
                          <a:latin typeface="Calibri"/>
                          <a:ea typeface="Calibri"/>
                          <a:cs typeface="Times New Roman"/>
                        </a:rPr>
                      </a:br>
                      <a:r>
                        <a:rPr lang="ru-RU" sz="600">
                          <a:latin typeface="Calibri"/>
                          <a:ea typeface="Calibri"/>
                          <a:cs typeface="Times New Roman"/>
                        </a:rPr>
                        <a:t>24 июля - сапфир</a:t>
                      </a:r>
                      <a:br>
                        <a:rPr lang="ru-RU" sz="600">
                          <a:latin typeface="Calibri"/>
                          <a:ea typeface="Calibri"/>
                          <a:cs typeface="Times New Roman"/>
                        </a:rPr>
                      </a:br>
                      <a:r>
                        <a:rPr lang="ru-RU" sz="600">
                          <a:latin typeface="Calibri"/>
                          <a:ea typeface="Calibri"/>
                          <a:cs typeface="Times New Roman"/>
                        </a:rPr>
                        <a:t>25 июля - сапфир</a:t>
                      </a:r>
                      <a:br>
                        <a:rPr lang="ru-RU" sz="600">
                          <a:latin typeface="Calibri"/>
                          <a:ea typeface="Calibri"/>
                          <a:cs typeface="Times New Roman"/>
                        </a:rPr>
                      </a:br>
                      <a:r>
                        <a:rPr lang="ru-RU" sz="600">
                          <a:latin typeface="Calibri"/>
                          <a:ea typeface="Calibri"/>
                          <a:cs typeface="Times New Roman"/>
                        </a:rPr>
                        <a:t>26 июля - обсидиан</a:t>
                      </a:r>
                      <a:br>
                        <a:rPr lang="ru-RU" sz="600">
                          <a:latin typeface="Calibri"/>
                          <a:ea typeface="Calibri"/>
                          <a:cs typeface="Times New Roman"/>
                        </a:rPr>
                      </a:br>
                      <a:r>
                        <a:rPr lang="ru-RU" sz="600">
                          <a:latin typeface="Calibri"/>
                          <a:ea typeface="Calibri"/>
                          <a:cs typeface="Times New Roman"/>
                        </a:rPr>
                        <a:t>27 июля - яшма</a:t>
                      </a:r>
                      <a:br>
                        <a:rPr lang="ru-RU" sz="600">
                          <a:latin typeface="Calibri"/>
                          <a:ea typeface="Calibri"/>
                          <a:cs typeface="Times New Roman"/>
                        </a:rPr>
                      </a:br>
                      <a:r>
                        <a:rPr lang="ru-RU" sz="600">
                          <a:latin typeface="Calibri"/>
                          <a:ea typeface="Calibri"/>
                          <a:cs typeface="Times New Roman"/>
                        </a:rPr>
                        <a:t>28 июля - родонит</a:t>
                      </a:r>
                      <a:br>
                        <a:rPr lang="ru-RU" sz="600">
                          <a:latin typeface="Calibri"/>
                          <a:ea typeface="Calibri"/>
                          <a:cs typeface="Times New Roman"/>
                        </a:rPr>
                      </a:br>
                      <a:r>
                        <a:rPr lang="ru-RU" sz="600">
                          <a:latin typeface="Calibri"/>
                          <a:ea typeface="Calibri"/>
                          <a:cs typeface="Times New Roman"/>
                        </a:rPr>
                        <a:t>29 июля - змеевик</a:t>
                      </a:r>
                      <a:br>
                        <a:rPr lang="ru-RU" sz="600">
                          <a:latin typeface="Calibri"/>
                          <a:ea typeface="Calibri"/>
                          <a:cs typeface="Times New Roman"/>
                        </a:rPr>
                      </a:br>
                      <a:r>
                        <a:rPr lang="ru-RU" sz="600">
                          <a:latin typeface="Calibri"/>
                          <a:ea typeface="Calibri"/>
                          <a:cs typeface="Times New Roman"/>
                        </a:rPr>
                        <a:t>30 июля - алмаз</a:t>
                      </a:r>
                      <a:br>
                        <a:rPr lang="ru-RU" sz="600">
                          <a:latin typeface="Calibri"/>
                          <a:ea typeface="Calibri"/>
                          <a:cs typeface="Times New Roman"/>
                        </a:rPr>
                      </a:br>
                      <a:r>
                        <a:rPr lang="ru-RU" sz="600">
                          <a:latin typeface="Calibri"/>
                          <a:ea typeface="Calibri"/>
                          <a:cs typeface="Times New Roman"/>
                        </a:rPr>
                        <a:t>31 июля - алмаз</a:t>
                      </a:r>
                      <a:br>
                        <a:rPr lang="ru-RU" sz="600">
                          <a:latin typeface="Calibri"/>
                          <a:ea typeface="Calibri"/>
                          <a:cs typeface="Times New Roman"/>
                        </a:rPr>
                      </a:br>
                      <a:r>
                        <a:rPr lang="ru-RU" sz="600">
                          <a:latin typeface="Calibri"/>
                          <a:ea typeface="Calibri"/>
                          <a:cs typeface="Times New Roman"/>
                        </a:rPr>
                        <a:t>1 августа - турмалин</a:t>
                      </a:r>
                      <a:br>
                        <a:rPr lang="ru-RU" sz="600">
                          <a:latin typeface="Calibri"/>
                          <a:ea typeface="Calibri"/>
                          <a:cs typeface="Times New Roman"/>
                        </a:rPr>
                      </a:br>
                      <a:r>
                        <a:rPr lang="ru-RU" sz="600">
                          <a:latin typeface="Calibri"/>
                          <a:ea typeface="Calibri"/>
                          <a:cs typeface="Times New Roman"/>
                        </a:rPr>
                        <a:t>2 августа - альмандин</a:t>
                      </a:r>
                      <a:br>
                        <a:rPr lang="ru-RU" sz="600">
                          <a:latin typeface="Calibri"/>
                          <a:ea typeface="Calibri"/>
                          <a:cs typeface="Times New Roman"/>
                        </a:rPr>
                      </a:br>
                      <a:r>
                        <a:rPr lang="ru-RU" sz="600">
                          <a:latin typeface="Calibri"/>
                          <a:ea typeface="Calibri"/>
                          <a:cs typeface="Times New Roman"/>
                        </a:rPr>
                        <a:t>3 августа - аквамарин</a:t>
                      </a:r>
                      <a:br>
                        <a:rPr lang="ru-RU" sz="600">
                          <a:latin typeface="Calibri"/>
                          <a:ea typeface="Calibri"/>
                          <a:cs typeface="Times New Roman"/>
                        </a:rPr>
                      </a:br>
                      <a:r>
                        <a:rPr lang="ru-RU" sz="600">
                          <a:latin typeface="Calibri"/>
                          <a:ea typeface="Calibri"/>
                          <a:cs typeface="Times New Roman"/>
                        </a:rPr>
                        <a:t>4 августа - жадеит</a:t>
                      </a:r>
                      <a:br>
                        <a:rPr lang="ru-RU" sz="600">
                          <a:latin typeface="Calibri"/>
                          <a:ea typeface="Calibri"/>
                          <a:cs typeface="Times New Roman"/>
                        </a:rPr>
                      </a:br>
                      <a:r>
                        <a:rPr lang="ru-RU" sz="600">
                          <a:latin typeface="Calibri"/>
                          <a:ea typeface="Calibri"/>
                          <a:cs typeface="Times New Roman"/>
                        </a:rPr>
                        <a:t>5 августа - гранат</a:t>
                      </a:r>
                      <a:br>
                        <a:rPr lang="ru-RU" sz="600">
                          <a:latin typeface="Calibri"/>
                          <a:ea typeface="Calibri"/>
                          <a:cs typeface="Times New Roman"/>
                        </a:rPr>
                      </a:br>
                      <a:r>
                        <a:rPr lang="ru-RU" sz="600">
                          <a:latin typeface="Calibri"/>
                          <a:ea typeface="Calibri"/>
                          <a:cs typeface="Times New Roman"/>
                        </a:rPr>
                        <a:t>6 августа - кошачий глаз</a:t>
                      </a:r>
                      <a:br>
                        <a:rPr lang="ru-RU" sz="600">
                          <a:latin typeface="Calibri"/>
                          <a:ea typeface="Calibri"/>
                          <a:cs typeface="Times New Roman"/>
                        </a:rPr>
                      </a:br>
                      <a:r>
                        <a:rPr lang="ru-RU" sz="600">
                          <a:latin typeface="Calibri"/>
                          <a:ea typeface="Calibri"/>
                          <a:cs typeface="Times New Roman"/>
                        </a:rPr>
                        <a:t>7 августа - лазурит</a:t>
                      </a:r>
                      <a:br>
                        <a:rPr lang="ru-RU" sz="600">
                          <a:latin typeface="Calibri"/>
                          <a:ea typeface="Calibri"/>
                          <a:cs typeface="Times New Roman"/>
                        </a:rPr>
                      </a:br>
                      <a:r>
                        <a:rPr lang="ru-RU" sz="600">
                          <a:latin typeface="Calibri"/>
                          <a:ea typeface="Calibri"/>
                          <a:cs typeface="Times New Roman"/>
                        </a:rPr>
                        <a:t>8 августа - аквамарин</a:t>
                      </a:r>
                      <a:br>
                        <a:rPr lang="ru-RU" sz="600">
                          <a:latin typeface="Calibri"/>
                          <a:ea typeface="Calibri"/>
                          <a:cs typeface="Times New Roman"/>
                        </a:rPr>
                      </a:br>
                      <a:r>
                        <a:rPr lang="ru-RU" sz="600">
                          <a:latin typeface="Calibri"/>
                          <a:ea typeface="Calibri"/>
                          <a:cs typeface="Times New Roman"/>
                        </a:rPr>
                        <a:t>9 августа - малахит</a:t>
                      </a:r>
                      <a:br>
                        <a:rPr lang="ru-RU" sz="600">
                          <a:latin typeface="Calibri"/>
                          <a:ea typeface="Calibri"/>
                          <a:cs typeface="Times New Roman"/>
                        </a:rPr>
                      </a:br>
                      <a:r>
                        <a:rPr lang="ru-RU" sz="600">
                          <a:latin typeface="Calibri"/>
                          <a:ea typeface="Calibri"/>
                          <a:cs typeface="Times New Roman"/>
                        </a:rPr>
                        <a:t>10 августа - берилл</a:t>
                      </a:r>
                      <a:br>
                        <a:rPr lang="ru-RU" sz="600">
                          <a:latin typeface="Calibri"/>
                          <a:ea typeface="Calibri"/>
                          <a:cs typeface="Times New Roman"/>
                        </a:rPr>
                      </a:br>
                      <a:r>
                        <a:rPr lang="ru-RU" sz="600">
                          <a:latin typeface="Calibri"/>
                          <a:ea typeface="Calibri"/>
                          <a:cs typeface="Times New Roman"/>
                        </a:rPr>
                        <a:t>11 августа - александрит</a:t>
                      </a:r>
                      <a:br>
                        <a:rPr lang="ru-RU" sz="600">
                          <a:latin typeface="Calibri"/>
                          <a:ea typeface="Calibri"/>
                          <a:cs typeface="Times New Roman"/>
                        </a:rPr>
                      </a:br>
                      <a:r>
                        <a:rPr lang="ru-RU" sz="600">
                          <a:latin typeface="Calibri"/>
                          <a:ea typeface="Calibri"/>
                          <a:cs typeface="Times New Roman"/>
                        </a:rPr>
                        <a:t>12 августа - сердолик</a:t>
                      </a:r>
                      <a:br>
                        <a:rPr lang="ru-RU" sz="600">
                          <a:latin typeface="Calibri"/>
                          <a:ea typeface="Calibri"/>
                          <a:cs typeface="Times New Roman"/>
                        </a:rPr>
                      </a:br>
                      <a:r>
                        <a:rPr lang="ru-RU" sz="600">
                          <a:latin typeface="Calibri"/>
                          <a:ea typeface="Calibri"/>
                          <a:cs typeface="Times New Roman"/>
                        </a:rPr>
                        <a:t>13 августа - сардоникс</a:t>
                      </a:r>
                      <a:br>
                        <a:rPr lang="ru-RU" sz="600">
                          <a:latin typeface="Calibri"/>
                          <a:ea typeface="Calibri"/>
                          <a:cs typeface="Times New Roman"/>
                        </a:rPr>
                      </a:br>
                      <a:r>
                        <a:rPr lang="ru-RU" sz="600">
                          <a:latin typeface="Calibri"/>
                          <a:ea typeface="Calibri"/>
                          <a:cs typeface="Times New Roman"/>
                        </a:rPr>
                        <a:t>14 августа - рубин</a:t>
                      </a:r>
                      <a:br>
                        <a:rPr lang="ru-RU" sz="600">
                          <a:latin typeface="Calibri"/>
                          <a:ea typeface="Calibri"/>
                          <a:cs typeface="Times New Roman"/>
                        </a:rPr>
                      </a:br>
                      <a:r>
                        <a:rPr lang="ru-RU" sz="600">
                          <a:latin typeface="Calibri"/>
                          <a:ea typeface="Calibri"/>
                          <a:cs typeface="Times New Roman"/>
                        </a:rPr>
                        <a:t>15 августа - шпинель</a:t>
                      </a:r>
                      <a:br>
                        <a:rPr lang="ru-RU" sz="600">
                          <a:latin typeface="Calibri"/>
                          <a:ea typeface="Calibri"/>
                          <a:cs typeface="Times New Roman"/>
                        </a:rPr>
                      </a:br>
                      <a:r>
                        <a:rPr lang="ru-RU" sz="600">
                          <a:latin typeface="Calibri"/>
                          <a:ea typeface="Calibri"/>
                          <a:cs typeface="Times New Roman"/>
                        </a:rPr>
                        <a:t>16 августа - цитрин</a:t>
                      </a:r>
                      <a:br>
                        <a:rPr lang="ru-RU" sz="600">
                          <a:latin typeface="Calibri"/>
                          <a:ea typeface="Calibri"/>
                          <a:cs typeface="Times New Roman"/>
                        </a:rPr>
                      </a:br>
                      <a:r>
                        <a:rPr lang="ru-RU" sz="600">
                          <a:latin typeface="Calibri"/>
                          <a:ea typeface="Calibri"/>
                          <a:cs typeface="Times New Roman"/>
                        </a:rPr>
                        <a:t>17 августа - гагат</a:t>
                      </a:r>
                      <a:br>
                        <a:rPr lang="ru-RU" sz="600">
                          <a:latin typeface="Calibri"/>
                          <a:ea typeface="Calibri"/>
                          <a:cs typeface="Times New Roman"/>
                        </a:rPr>
                      </a:br>
                      <a:r>
                        <a:rPr lang="ru-RU" sz="600">
                          <a:latin typeface="Calibri"/>
                          <a:ea typeface="Calibri"/>
                          <a:cs typeface="Times New Roman"/>
                        </a:rPr>
                        <a:t>18 августа - оникс</a:t>
                      </a:r>
                      <a:br>
                        <a:rPr lang="ru-RU" sz="600">
                          <a:latin typeface="Calibri"/>
                          <a:ea typeface="Calibri"/>
                          <a:cs typeface="Times New Roman"/>
                        </a:rPr>
                      </a:br>
                      <a:r>
                        <a:rPr lang="ru-RU" sz="600">
                          <a:latin typeface="Calibri"/>
                          <a:ea typeface="Calibri"/>
                          <a:cs typeface="Times New Roman"/>
                        </a:rPr>
                        <a:t>19 августа - авантюрин</a:t>
                      </a:r>
                      <a:br>
                        <a:rPr lang="ru-RU" sz="600">
                          <a:latin typeface="Calibri"/>
                          <a:ea typeface="Calibri"/>
                          <a:cs typeface="Times New Roman"/>
                        </a:rPr>
                      </a:br>
                      <a:r>
                        <a:rPr lang="ru-RU" sz="600">
                          <a:latin typeface="Calibri"/>
                          <a:ea typeface="Calibri"/>
                          <a:cs typeface="Times New Roman"/>
                        </a:rPr>
                        <a:t>20 августа - рубин</a:t>
                      </a:r>
                      <a:br>
                        <a:rPr lang="ru-RU" sz="600">
                          <a:latin typeface="Calibri"/>
                          <a:ea typeface="Calibri"/>
                          <a:cs typeface="Times New Roman"/>
                        </a:rPr>
                      </a:br>
                      <a:r>
                        <a:rPr lang="ru-RU" sz="600">
                          <a:latin typeface="Calibri"/>
                          <a:ea typeface="Calibri"/>
                          <a:cs typeface="Times New Roman"/>
                        </a:rPr>
                        <a:t>21 августа - алмаз</a:t>
                      </a:r>
                      <a:br>
                        <a:rPr lang="ru-RU" sz="600">
                          <a:latin typeface="Calibri"/>
                          <a:ea typeface="Calibri"/>
                          <a:cs typeface="Times New Roman"/>
                        </a:rPr>
                      </a:br>
                      <a:r>
                        <a:rPr lang="ru-RU" sz="600">
                          <a:latin typeface="Calibri"/>
                          <a:ea typeface="Calibri"/>
                          <a:cs typeface="Times New Roman"/>
                        </a:rPr>
                        <a:t>22 августа - янтарь</a:t>
                      </a:r>
                    </a:p>
                  </a:txBody>
                  <a:tcPr marL="15600" marR="15600" marT="15600" marB="15600" anchor="ctr">
                    <a:lnL>
                      <a:noFill/>
                    </a:lnL>
                    <a:lnR>
                      <a:noFill/>
                    </a:lnR>
                    <a:lnT>
                      <a:noFill/>
                    </a:lnT>
                    <a:lnB w="12700" cap="flat" cmpd="sng" algn="ctr">
                      <a:solidFill>
                        <a:srgbClr val="999999"/>
                      </a:solidFill>
                      <a:prstDash val="solid"/>
                      <a:round/>
                      <a:headEnd type="none" w="med" len="med"/>
                      <a:tailEnd type="none" w="med" len="med"/>
                    </a:lnB>
                  </a:tcPr>
                </a:tc>
                <a:tc>
                  <a:txBody>
                    <a:bodyPr/>
                    <a:lstStyle/>
                    <a:p>
                      <a:pPr>
                        <a:lnSpc>
                          <a:spcPct val="115000"/>
                        </a:lnSpc>
                        <a:spcAft>
                          <a:spcPts val="1000"/>
                        </a:spcAft>
                      </a:pPr>
                      <a:r>
                        <a:rPr lang="ru-RU" sz="600" b="1" dirty="0">
                          <a:latin typeface="Calibri"/>
                          <a:ea typeface="Calibri"/>
                          <a:cs typeface="Times New Roman"/>
                        </a:rPr>
                        <a:t/>
                      </a:r>
                      <a:br>
                        <a:rPr lang="ru-RU" sz="600" b="1" dirty="0">
                          <a:latin typeface="Calibri"/>
                          <a:ea typeface="Calibri"/>
                          <a:cs typeface="Times New Roman"/>
                        </a:rPr>
                      </a:br>
                      <a:r>
                        <a:rPr lang="ru-RU" sz="600" b="1" dirty="0">
                          <a:latin typeface="Calibri"/>
                          <a:ea typeface="Calibri"/>
                          <a:cs typeface="Times New Roman"/>
                        </a:rPr>
                        <a:t>Дева</a:t>
                      </a:r>
                      <a:endParaRPr lang="ru-RU" sz="600" dirty="0">
                        <a:latin typeface="Calibri"/>
                        <a:ea typeface="Calibri"/>
                        <a:cs typeface="Times New Roman"/>
                      </a:endParaRPr>
                    </a:p>
                    <a:p>
                      <a:pPr>
                        <a:lnSpc>
                          <a:spcPct val="115000"/>
                        </a:lnSpc>
                        <a:spcAft>
                          <a:spcPts val="1000"/>
                        </a:spcAft>
                      </a:pPr>
                      <a:r>
                        <a:rPr lang="ru-RU" sz="600" b="1" dirty="0">
                          <a:latin typeface="Calibri"/>
                          <a:ea typeface="Calibri"/>
                          <a:cs typeface="Times New Roman"/>
                        </a:rPr>
                        <a:t>Главные талисманы - яшма, жадеит, нефрит, пироп.</a:t>
                      </a:r>
                      <a:endParaRPr lang="ru-RU" sz="600" dirty="0">
                        <a:latin typeface="Calibri"/>
                        <a:ea typeface="Calibri"/>
                        <a:cs typeface="Times New Roman"/>
                      </a:endParaRPr>
                    </a:p>
                    <a:p>
                      <a:pPr>
                        <a:lnSpc>
                          <a:spcPct val="115000"/>
                        </a:lnSpc>
                        <a:spcAft>
                          <a:spcPts val="1000"/>
                        </a:spcAft>
                      </a:pPr>
                      <a:r>
                        <a:rPr lang="ru-RU" sz="600" dirty="0">
                          <a:latin typeface="Calibri"/>
                          <a:ea typeface="Calibri"/>
                          <a:cs typeface="Times New Roman"/>
                        </a:rPr>
                        <a:t>21 августа - алмаз</a:t>
                      </a:r>
                      <a:br>
                        <a:rPr lang="ru-RU" sz="600" dirty="0">
                          <a:latin typeface="Calibri"/>
                          <a:ea typeface="Calibri"/>
                          <a:cs typeface="Times New Roman"/>
                        </a:rPr>
                      </a:br>
                      <a:r>
                        <a:rPr lang="ru-RU" sz="600" dirty="0">
                          <a:latin typeface="Calibri"/>
                          <a:ea typeface="Calibri"/>
                          <a:cs typeface="Times New Roman"/>
                        </a:rPr>
                        <a:t>22 августа - янтарь</a:t>
                      </a:r>
                      <a:br>
                        <a:rPr lang="ru-RU" sz="600" dirty="0">
                          <a:latin typeface="Calibri"/>
                          <a:ea typeface="Calibri"/>
                          <a:cs typeface="Times New Roman"/>
                        </a:rPr>
                      </a:br>
                      <a:r>
                        <a:rPr lang="ru-RU" sz="600" dirty="0">
                          <a:latin typeface="Calibri"/>
                          <a:ea typeface="Calibri"/>
                          <a:cs typeface="Times New Roman"/>
                        </a:rPr>
                        <a:t>23 августа - циркон</a:t>
                      </a:r>
                      <a:br>
                        <a:rPr lang="ru-RU" sz="600" dirty="0">
                          <a:latin typeface="Calibri"/>
                          <a:ea typeface="Calibri"/>
                          <a:cs typeface="Times New Roman"/>
                        </a:rPr>
                      </a:br>
                      <a:r>
                        <a:rPr lang="ru-RU" sz="600" dirty="0">
                          <a:latin typeface="Calibri"/>
                          <a:ea typeface="Calibri"/>
                          <a:cs typeface="Times New Roman"/>
                        </a:rPr>
                        <a:t>24 августа - амазонит</a:t>
                      </a:r>
                      <a:br>
                        <a:rPr lang="ru-RU" sz="600" dirty="0">
                          <a:latin typeface="Calibri"/>
                          <a:ea typeface="Calibri"/>
                          <a:cs typeface="Times New Roman"/>
                        </a:rPr>
                      </a:br>
                      <a:r>
                        <a:rPr lang="ru-RU" sz="600" dirty="0">
                          <a:latin typeface="Calibri"/>
                          <a:ea typeface="Calibri"/>
                          <a:cs typeface="Times New Roman"/>
                        </a:rPr>
                        <a:t>25 августа - амазонит</a:t>
                      </a:r>
                      <a:br>
                        <a:rPr lang="ru-RU" sz="600" dirty="0">
                          <a:latin typeface="Calibri"/>
                          <a:ea typeface="Calibri"/>
                          <a:cs typeface="Times New Roman"/>
                        </a:rPr>
                      </a:br>
                      <a:r>
                        <a:rPr lang="ru-RU" sz="600" dirty="0">
                          <a:latin typeface="Calibri"/>
                          <a:ea typeface="Calibri"/>
                          <a:cs typeface="Times New Roman"/>
                        </a:rPr>
                        <a:t>26 августа - нефрит</a:t>
                      </a:r>
                      <a:br>
                        <a:rPr lang="ru-RU" sz="600" dirty="0">
                          <a:latin typeface="Calibri"/>
                          <a:ea typeface="Calibri"/>
                          <a:cs typeface="Times New Roman"/>
                        </a:rPr>
                      </a:br>
                      <a:r>
                        <a:rPr lang="ru-RU" sz="600" dirty="0">
                          <a:latin typeface="Calibri"/>
                          <a:ea typeface="Calibri"/>
                          <a:cs typeface="Times New Roman"/>
                        </a:rPr>
                        <a:t>27 августа - сердолик</a:t>
                      </a:r>
                      <a:br>
                        <a:rPr lang="ru-RU" sz="600" dirty="0">
                          <a:latin typeface="Calibri"/>
                          <a:ea typeface="Calibri"/>
                          <a:cs typeface="Times New Roman"/>
                        </a:rPr>
                      </a:br>
                      <a:r>
                        <a:rPr lang="ru-RU" sz="600" dirty="0">
                          <a:latin typeface="Calibri"/>
                          <a:ea typeface="Calibri"/>
                          <a:cs typeface="Times New Roman"/>
                        </a:rPr>
                        <a:t>28 августа - гематит</a:t>
                      </a:r>
                      <a:br>
                        <a:rPr lang="ru-RU" sz="600" dirty="0">
                          <a:latin typeface="Calibri"/>
                          <a:ea typeface="Calibri"/>
                          <a:cs typeface="Times New Roman"/>
                        </a:rPr>
                      </a:br>
                      <a:r>
                        <a:rPr lang="ru-RU" sz="600" dirty="0">
                          <a:latin typeface="Calibri"/>
                          <a:ea typeface="Calibri"/>
                          <a:cs typeface="Times New Roman"/>
                        </a:rPr>
                        <a:t>29 августа - алмаз</a:t>
                      </a:r>
                      <a:br>
                        <a:rPr lang="ru-RU" sz="600" dirty="0">
                          <a:latin typeface="Calibri"/>
                          <a:ea typeface="Calibri"/>
                          <a:cs typeface="Times New Roman"/>
                        </a:rPr>
                      </a:br>
                      <a:r>
                        <a:rPr lang="ru-RU" sz="600" dirty="0">
                          <a:latin typeface="Calibri"/>
                          <a:ea typeface="Calibri"/>
                          <a:cs typeface="Times New Roman"/>
                        </a:rPr>
                        <a:t>30 августа - карнеол</a:t>
                      </a:r>
                      <a:br>
                        <a:rPr lang="ru-RU" sz="600" dirty="0">
                          <a:latin typeface="Calibri"/>
                          <a:ea typeface="Calibri"/>
                          <a:cs typeface="Times New Roman"/>
                        </a:rPr>
                      </a:br>
                      <a:r>
                        <a:rPr lang="ru-RU" sz="600" dirty="0">
                          <a:latin typeface="Calibri"/>
                          <a:ea typeface="Calibri"/>
                          <a:cs typeface="Times New Roman"/>
                        </a:rPr>
                        <a:t>31 августа - родонит</a:t>
                      </a:r>
                      <a:br>
                        <a:rPr lang="ru-RU" sz="600" dirty="0">
                          <a:latin typeface="Calibri"/>
                          <a:ea typeface="Calibri"/>
                          <a:cs typeface="Times New Roman"/>
                        </a:rPr>
                      </a:br>
                      <a:r>
                        <a:rPr lang="ru-RU" sz="600" dirty="0">
                          <a:latin typeface="Calibri"/>
                          <a:ea typeface="Calibri"/>
                          <a:cs typeface="Times New Roman"/>
                        </a:rPr>
                        <a:t>1 сентября - топаз</a:t>
                      </a:r>
                      <a:br>
                        <a:rPr lang="ru-RU" sz="600" dirty="0">
                          <a:latin typeface="Calibri"/>
                          <a:ea typeface="Calibri"/>
                          <a:cs typeface="Times New Roman"/>
                        </a:rPr>
                      </a:br>
                      <a:r>
                        <a:rPr lang="ru-RU" sz="600" dirty="0">
                          <a:latin typeface="Calibri"/>
                          <a:ea typeface="Calibri"/>
                          <a:cs typeface="Times New Roman"/>
                        </a:rPr>
                        <a:t>2 сентября - яшма</a:t>
                      </a:r>
                      <a:br>
                        <a:rPr lang="ru-RU" sz="600" dirty="0">
                          <a:latin typeface="Calibri"/>
                          <a:ea typeface="Calibri"/>
                          <a:cs typeface="Times New Roman"/>
                        </a:rPr>
                      </a:br>
                      <a:r>
                        <a:rPr lang="ru-RU" sz="600" dirty="0">
                          <a:latin typeface="Calibri"/>
                          <a:ea typeface="Calibri"/>
                          <a:cs typeface="Times New Roman"/>
                        </a:rPr>
                        <a:t>3 сентября - хризопраз</a:t>
                      </a:r>
                      <a:br>
                        <a:rPr lang="ru-RU" sz="600" dirty="0">
                          <a:latin typeface="Calibri"/>
                          <a:ea typeface="Calibri"/>
                          <a:cs typeface="Times New Roman"/>
                        </a:rPr>
                      </a:br>
                      <a:r>
                        <a:rPr lang="ru-RU" sz="600" dirty="0">
                          <a:latin typeface="Calibri"/>
                          <a:ea typeface="Calibri"/>
                          <a:cs typeface="Times New Roman"/>
                        </a:rPr>
                        <a:t>4 сентября - обсидиан</a:t>
                      </a:r>
                      <a:br>
                        <a:rPr lang="ru-RU" sz="600" dirty="0">
                          <a:latin typeface="Calibri"/>
                          <a:ea typeface="Calibri"/>
                          <a:cs typeface="Times New Roman"/>
                        </a:rPr>
                      </a:br>
                      <a:r>
                        <a:rPr lang="ru-RU" sz="600" dirty="0">
                          <a:latin typeface="Calibri"/>
                          <a:ea typeface="Calibri"/>
                          <a:cs typeface="Times New Roman"/>
                        </a:rPr>
                        <a:t>5 сентября - кошачий глаз</a:t>
                      </a:r>
                      <a:br>
                        <a:rPr lang="ru-RU" sz="600" dirty="0">
                          <a:latin typeface="Calibri"/>
                          <a:ea typeface="Calibri"/>
                          <a:cs typeface="Times New Roman"/>
                        </a:rPr>
                      </a:br>
                      <a:r>
                        <a:rPr lang="ru-RU" sz="600" dirty="0">
                          <a:latin typeface="Calibri"/>
                          <a:ea typeface="Calibri"/>
                          <a:cs typeface="Times New Roman"/>
                        </a:rPr>
                        <a:t>6 сентября - изумруд</a:t>
                      </a:r>
                      <a:br>
                        <a:rPr lang="ru-RU" sz="600" dirty="0">
                          <a:latin typeface="Calibri"/>
                          <a:ea typeface="Calibri"/>
                          <a:cs typeface="Times New Roman"/>
                        </a:rPr>
                      </a:br>
                      <a:r>
                        <a:rPr lang="ru-RU" sz="600" dirty="0">
                          <a:latin typeface="Calibri"/>
                          <a:ea typeface="Calibri"/>
                          <a:cs typeface="Times New Roman"/>
                        </a:rPr>
                        <a:t>7 сентября - горный хрусталь</a:t>
                      </a:r>
                      <a:br>
                        <a:rPr lang="ru-RU" sz="600" dirty="0">
                          <a:latin typeface="Calibri"/>
                          <a:ea typeface="Calibri"/>
                          <a:cs typeface="Times New Roman"/>
                        </a:rPr>
                      </a:br>
                      <a:r>
                        <a:rPr lang="ru-RU" sz="600" dirty="0">
                          <a:latin typeface="Calibri"/>
                          <a:ea typeface="Calibri"/>
                          <a:cs typeface="Times New Roman"/>
                        </a:rPr>
                        <a:t>8 сентября - жемчуг</a:t>
                      </a:r>
                      <a:br>
                        <a:rPr lang="ru-RU" sz="600" dirty="0">
                          <a:latin typeface="Calibri"/>
                          <a:ea typeface="Calibri"/>
                          <a:cs typeface="Times New Roman"/>
                        </a:rPr>
                      </a:br>
                      <a:r>
                        <a:rPr lang="ru-RU" sz="600" dirty="0">
                          <a:latin typeface="Calibri"/>
                          <a:ea typeface="Calibri"/>
                          <a:cs typeface="Times New Roman"/>
                        </a:rPr>
                        <a:t>9 сентября - яшма</a:t>
                      </a:r>
                      <a:br>
                        <a:rPr lang="ru-RU" sz="600" dirty="0">
                          <a:latin typeface="Calibri"/>
                          <a:ea typeface="Calibri"/>
                          <a:cs typeface="Times New Roman"/>
                        </a:rPr>
                      </a:br>
                      <a:r>
                        <a:rPr lang="ru-RU" sz="600" dirty="0">
                          <a:latin typeface="Calibri"/>
                          <a:ea typeface="Calibri"/>
                          <a:cs typeface="Times New Roman"/>
                        </a:rPr>
                        <a:t>10 сентября - жадеит</a:t>
                      </a:r>
                      <a:br>
                        <a:rPr lang="ru-RU" sz="600" dirty="0">
                          <a:latin typeface="Calibri"/>
                          <a:ea typeface="Calibri"/>
                          <a:cs typeface="Times New Roman"/>
                        </a:rPr>
                      </a:br>
                      <a:r>
                        <a:rPr lang="ru-RU" sz="600" dirty="0">
                          <a:latin typeface="Calibri"/>
                          <a:ea typeface="Calibri"/>
                          <a:cs typeface="Times New Roman"/>
                        </a:rPr>
                        <a:t>11 сентября - турмалин</a:t>
                      </a:r>
                      <a:br>
                        <a:rPr lang="ru-RU" sz="600" dirty="0">
                          <a:latin typeface="Calibri"/>
                          <a:ea typeface="Calibri"/>
                          <a:cs typeface="Times New Roman"/>
                        </a:rPr>
                      </a:br>
                      <a:r>
                        <a:rPr lang="ru-RU" sz="600" dirty="0">
                          <a:latin typeface="Calibri"/>
                          <a:ea typeface="Calibri"/>
                          <a:cs typeface="Times New Roman"/>
                        </a:rPr>
                        <a:t>12 сентября - турмалин</a:t>
                      </a:r>
                      <a:br>
                        <a:rPr lang="ru-RU" sz="600" dirty="0">
                          <a:latin typeface="Calibri"/>
                          <a:ea typeface="Calibri"/>
                          <a:cs typeface="Times New Roman"/>
                        </a:rPr>
                      </a:br>
                      <a:r>
                        <a:rPr lang="ru-RU" sz="600" dirty="0">
                          <a:latin typeface="Calibri"/>
                          <a:ea typeface="Calibri"/>
                          <a:cs typeface="Times New Roman"/>
                        </a:rPr>
                        <a:t>13 сентября - оникс</a:t>
                      </a:r>
                      <a:br>
                        <a:rPr lang="ru-RU" sz="600" dirty="0">
                          <a:latin typeface="Calibri"/>
                          <a:ea typeface="Calibri"/>
                          <a:cs typeface="Times New Roman"/>
                        </a:rPr>
                      </a:br>
                      <a:r>
                        <a:rPr lang="ru-RU" sz="600" dirty="0">
                          <a:latin typeface="Calibri"/>
                          <a:ea typeface="Calibri"/>
                          <a:cs typeface="Times New Roman"/>
                        </a:rPr>
                        <a:t>14 сентября - тигровый глаз</a:t>
                      </a:r>
                      <a:br>
                        <a:rPr lang="ru-RU" sz="600" dirty="0">
                          <a:latin typeface="Calibri"/>
                          <a:ea typeface="Calibri"/>
                          <a:cs typeface="Times New Roman"/>
                        </a:rPr>
                      </a:br>
                      <a:r>
                        <a:rPr lang="ru-RU" sz="600" dirty="0">
                          <a:latin typeface="Calibri"/>
                          <a:ea typeface="Calibri"/>
                          <a:cs typeface="Times New Roman"/>
                        </a:rPr>
                        <a:t>15 сентября - янтарь</a:t>
                      </a:r>
                      <a:br>
                        <a:rPr lang="ru-RU" sz="600" dirty="0">
                          <a:latin typeface="Calibri"/>
                          <a:ea typeface="Calibri"/>
                          <a:cs typeface="Times New Roman"/>
                        </a:rPr>
                      </a:br>
                      <a:r>
                        <a:rPr lang="ru-RU" sz="600" dirty="0">
                          <a:latin typeface="Calibri"/>
                          <a:ea typeface="Calibri"/>
                          <a:cs typeface="Times New Roman"/>
                        </a:rPr>
                        <a:t>16 сентября - яшма</a:t>
                      </a:r>
                      <a:br>
                        <a:rPr lang="ru-RU" sz="600" dirty="0">
                          <a:latin typeface="Calibri"/>
                          <a:ea typeface="Calibri"/>
                          <a:cs typeface="Times New Roman"/>
                        </a:rPr>
                      </a:br>
                      <a:r>
                        <a:rPr lang="ru-RU" sz="600" dirty="0">
                          <a:latin typeface="Calibri"/>
                          <a:ea typeface="Calibri"/>
                          <a:cs typeface="Times New Roman"/>
                        </a:rPr>
                        <a:t>17 сентября - аметист</a:t>
                      </a:r>
                      <a:br>
                        <a:rPr lang="ru-RU" sz="600" dirty="0">
                          <a:latin typeface="Calibri"/>
                          <a:ea typeface="Calibri"/>
                          <a:cs typeface="Times New Roman"/>
                        </a:rPr>
                      </a:br>
                      <a:r>
                        <a:rPr lang="ru-RU" sz="600" dirty="0">
                          <a:latin typeface="Calibri"/>
                          <a:ea typeface="Calibri"/>
                          <a:cs typeface="Times New Roman"/>
                        </a:rPr>
                        <a:t>18 сентября - змеевик</a:t>
                      </a:r>
                      <a:br>
                        <a:rPr lang="ru-RU" sz="600" dirty="0">
                          <a:latin typeface="Calibri"/>
                          <a:ea typeface="Calibri"/>
                          <a:cs typeface="Times New Roman"/>
                        </a:rPr>
                      </a:br>
                      <a:r>
                        <a:rPr lang="ru-RU" sz="600" dirty="0">
                          <a:latin typeface="Calibri"/>
                          <a:ea typeface="Calibri"/>
                          <a:cs typeface="Times New Roman"/>
                        </a:rPr>
                        <a:t>19 сентября - гелиотроп</a:t>
                      </a:r>
                      <a:br>
                        <a:rPr lang="ru-RU" sz="600" dirty="0">
                          <a:latin typeface="Calibri"/>
                          <a:ea typeface="Calibri"/>
                          <a:cs typeface="Times New Roman"/>
                        </a:rPr>
                      </a:br>
                      <a:r>
                        <a:rPr lang="ru-RU" sz="600" dirty="0">
                          <a:latin typeface="Calibri"/>
                          <a:ea typeface="Calibri"/>
                          <a:cs typeface="Times New Roman"/>
                        </a:rPr>
                        <a:t>20 сентября - карнеол</a:t>
                      </a:r>
                      <a:br>
                        <a:rPr lang="ru-RU" sz="600" dirty="0">
                          <a:latin typeface="Calibri"/>
                          <a:ea typeface="Calibri"/>
                          <a:cs typeface="Times New Roman"/>
                        </a:rPr>
                      </a:br>
                      <a:r>
                        <a:rPr lang="ru-RU" sz="600" dirty="0">
                          <a:latin typeface="Calibri"/>
                          <a:ea typeface="Calibri"/>
                          <a:cs typeface="Times New Roman"/>
                        </a:rPr>
                        <a:t>21 сентября - хризопраз</a:t>
                      </a:r>
                      <a:br>
                        <a:rPr lang="ru-RU" sz="600" dirty="0">
                          <a:latin typeface="Calibri"/>
                          <a:ea typeface="Calibri"/>
                          <a:cs typeface="Times New Roman"/>
                        </a:rPr>
                      </a:br>
                      <a:r>
                        <a:rPr lang="ru-RU" sz="600" dirty="0">
                          <a:latin typeface="Calibri"/>
                          <a:ea typeface="Calibri"/>
                          <a:cs typeface="Times New Roman"/>
                        </a:rPr>
                        <a:t>22 сентября - коралл</a:t>
                      </a:r>
                    </a:p>
                  </a:txBody>
                  <a:tcPr marL="15600" marR="15600" marT="15600" marB="15600" anchor="ctr">
                    <a:lnL>
                      <a:noFill/>
                    </a:lnL>
                    <a:lnR>
                      <a:noFill/>
                    </a:lnR>
                    <a:lnT>
                      <a:noFill/>
                    </a:lnT>
                    <a:lnB w="12700" cap="flat" cmpd="sng" algn="ctr">
                      <a:solidFill>
                        <a:srgbClr val="999999"/>
                      </a:solidFill>
                      <a:prstDash val="solid"/>
                      <a:round/>
                      <a:headEnd type="none" w="med" len="med"/>
                      <a:tailEnd type="none" w="med" len="med"/>
                    </a:lnB>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0" y="0"/>
          <a:ext cx="8143900" cy="6858000"/>
        </p:xfrm>
        <a:graphic>
          <a:graphicData uri="http://schemas.openxmlformats.org/drawingml/2006/table">
            <a:tbl>
              <a:tblPr/>
              <a:tblGrid>
                <a:gridCol w="4071950"/>
                <a:gridCol w="4071950"/>
              </a:tblGrid>
              <a:tr h="6858000">
                <a:tc>
                  <a:txBody>
                    <a:bodyPr/>
                    <a:lstStyle/>
                    <a:p>
                      <a:pPr>
                        <a:lnSpc>
                          <a:spcPct val="115000"/>
                        </a:lnSpc>
                        <a:spcAft>
                          <a:spcPts val="1000"/>
                        </a:spcAft>
                      </a:pPr>
                      <a:r>
                        <a:rPr lang="ru-RU" sz="600" b="1" dirty="0">
                          <a:latin typeface="Calibri"/>
                          <a:ea typeface="Calibri"/>
                          <a:cs typeface="Times New Roman"/>
                        </a:rPr>
                        <a:t/>
                      </a:r>
                      <a:br>
                        <a:rPr lang="ru-RU" sz="600" b="1" dirty="0">
                          <a:latin typeface="Calibri"/>
                          <a:ea typeface="Calibri"/>
                          <a:cs typeface="Times New Roman"/>
                        </a:rPr>
                      </a:br>
                      <a:r>
                        <a:rPr lang="ru-RU" sz="600" b="1" dirty="0">
                          <a:latin typeface="Calibri"/>
                          <a:ea typeface="Calibri"/>
                          <a:cs typeface="Times New Roman"/>
                        </a:rPr>
                        <a:t>Весы</a:t>
                      </a:r>
                      <a:endParaRPr lang="ru-RU" sz="600" dirty="0">
                        <a:latin typeface="Calibri"/>
                        <a:ea typeface="Calibri"/>
                        <a:cs typeface="Times New Roman"/>
                      </a:endParaRPr>
                    </a:p>
                    <a:p>
                      <a:pPr>
                        <a:lnSpc>
                          <a:spcPct val="115000"/>
                        </a:lnSpc>
                        <a:spcAft>
                          <a:spcPts val="1000"/>
                        </a:spcAft>
                      </a:pPr>
                      <a:r>
                        <a:rPr lang="ru-RU" sz="600" b="1" dirty="0">
                          <a:latin typeface="Calibri"/>
                          <a:ea typeface="Calibri"/>
                          <a:cs typeface="Times New Roman"/>
                        </a:rPr>
                        <a:t>Главные талисманы - берилл, аквамарин, опал, малахит.</a:t>
                      </a:r>
                      <a:endParaRPr lang="ru-RU" sz="600" dirty="0">
                        <a:latin typeface="Calibri"/>
                        <a:ea typeface="Calibri"/>
                        <a:cs typeface="Times New Roman"/>
                      </a:endParaRPr>
                    </a:p>
                    <a:p>
                      <a:pPr>
                        <a:lnSpc>
                          <a:spcPct val="115000"/>
                        </a:lnSpc>
                        <a:spcAft>
                          <a:spcPts val="1000"/>
                        </a:spcAft>
                      </a:pPr>
                      <a:r>
                        <a:rPr lang="ru-RU" sz="600" dirty="0">
                          <a:latin typeface="Calibri"/>
                          <a:ea typeface="Calibri"/>
                          <a:cs typeface="Times New Roman"/>
                        </a:rPr>
                        <a:t>21 сентября - хризопраз</a:t>
                      </a:r>
                      <a:br>
                        <a:rPr lang="ru-RU" sz="600" dirty="0">
                          <a:latin typeface="Calibri"/>
                          <a:ea typeface="Calibri"/>
                          <a:cs typeface="Times New Roman"/>
                        </a:rPr>
                      </a:br>
                      <a:r>
                        <a:rPr lang="ru-RU" sz="600" dirty="0">
                          <a:latin typeface="Calibri"/>
                          <a:ea typeface="Calibri"/>
                          <a:cs typeface="Times New Roman"/>
                        </a:rPr>
                        <a:t>22 сентября - коралл</a:t>
                      </a:r>
                      <a:br>
                        <a:rPr lang="ru-RU" sz="600" dirty="0">
                          <a:latin typeface="Calibri"/>
                          <a:ea typeface="Calibri"/>
                          <a:cs typeface="Times New Roman"/>
                        </a:rPr>
                      </a:br>
                      <a:r>
                        <a:rPr lang="ru-RU" sz="600" dirty="0">
                          <a:latin typeface="Calibri"/>
                          <a:ea typeface="Calibri"/>
                          <a:cs typeface="Times New Roman"/>
                        </a:rPr>
                        <a:t>23 сентября - нефрит</a:t>
                      </a:r>
                      <a:br>
                        <a:rPr lang="ru-RU" sz="600" dirty="0">
                          <a:latin typeface="Calibri"/>
                          <a:ea typeface="Calibri"/>
                          <a:cs typeface="Times New Roman"/>
                        </a:rPr>
                      </a:br>
                      <a:r>
                        <a:rPr lang="ru-RU" sz="600" dirty="0">
                          <a:latin typeface="Calibri"/>
                          <a:ea typeface="Calibri"/>
                          <a:cs typeface="Times New Roman"/>
                        </a:rPr>
                        <a:t>24 сентября - малахит</a:t>
                      </a:r>
                      <a:br>
                        <a:rPr lang="ru-RU" sz="600" dirty="0">
                          <a:latin typeface="Calibri"/>
                          <a:ea typeface="Calibri"/>
                          <a:cs typeface="Times New Roman"/>
                        </a:rPr>
                      </a:br>
                      <a:r>
                        <a:rPr lang="ru-RU" sz="600" dirty="0">
                          <a:latin typeface="Calibri"/>
                          <a:ea typeface="Calibri"/>
                          <a:cs typeface="Times New Roman"/>
                        </a:rPr>
                        <a:t>25 сентября - гематит</a:t>
                      </a:r>
                      <a:br>
                        <a:rPr lang="ru-RU" sz="600" dirty="0">
                          <a:latin typeface="Calibri"/>
                          <a:ea typeface="Calibri"/>
                          <a:cs typeface="Times New Roman"/>
                        </a:rPr>
                      </a:br>
                      <a:r>
                        <a:rPr lang="ru-RU" sz="600" dirty="0">
                          <a:latin typeface="Calibri"/>
                          <a:ea typeface="Calibri"/>
                          <a:cs typeface="Times New Roman"/>
                        </a:rPr>
                        <a:t>26 сентября - авантюрин</a:t>
                      </a:r>
                      <a:br>
                        <a:rPr lang="ru-RU" sz="600" dirty="0">
                          <a:latin typeface="Calibri"/>
                          <a:ea typeface="Calibri"/>
                          <a:cs typeface="Times New Roman"/>
                        </a:rPr>
                      </a:br>
                      <a:r>
                        <a:rPr lang="ru-RU" sz="600" dirty="0">
                          <a:latin typeface="Calibri"/>
                          <a:ea typeface="Calibri"/>
                          <a:cs typeface="Times New Roman"/>
                        </a:rPr>
                        <a:t>27 сентября - цитрин</a:t>
                      </a:r>
                      <a:br>
                        <a:rPr lang="ru-RU" sz="600" dirty="0">
                          <a:latin typeface="Calibri"/>
                          <a:ea typeface="Calibri"/>
                          <a:cs typeface="Times New Roman"/>
                        </a:rPr>
                      </a:br>
                      <a:r>
                        <a:rPr lang="ru-RU" sz="600" dirty="0">
                          <a:latin typeface="Calibri"/>
                          <a:ea typeface="Calibri"/>
                          <a:cs typeface="Times New Roman"/>
                        </a:rPr>
                        <a:t>28 сентября - берилл</a:t>
                      </a:r>
                      <a:br>
                        <a:rPr lang="ru-RU" sz="600" dirty="0">
                          <a:latin typeface="Calibri"/>
                          <a:ea typeface="Calibri"/>
                          <a:cs typeface="Times New Roman"/>
                        </a:rPr>
                      </a:br>
                      <a:r>
                        <a:rPr lang="ru-RU" sz="600" dirty="0">
                          <a:latin typeface="Calibri"/>
                          <a:ea typeface="Calibri"/>
                          <a:cs typeface="Times New Roman"/>
                        </a:rPr>
                        <a:t>29 сентября - хризолит</a:t>
                      </a:r>
                      <a:br>
                        <a:rPr lang="ru-RU" sz="600" dirty="0">
                          <a:latin typeface="Calibri"/>
                          <a:ea typeface="Calibri"/>
                          <a:cs typeface="Times New Roman"/>
                        </a:rPr>
                      </a:br>
                      <a:r>
                        <a:rPr lang="ru-RU" sz="600" dirty="0">
                          <a:latin typeface="Calibri"/>
                          <a:ea typeface="Calibri"/>
                          <a:cs typeface="Times New Roman"/>
                        </a:rPr>
                        <a:t>30 сентября - опал</a:t>
                      </a:r>
                      <a:br>
                        <a:rPr lang="ru-RU" sz="600" dirty="0">
                          <a:latin typeface="Calibri"/>
                          <a:ea typeface="Calibri"/>
                          <a:cs typeface="Times New Roman"/>
                        </a:rPr>
                      </a:br>
                      <a:r>
                        <a:rPr lang="ru-RU" sz="600" dirty="0">
                          <a:latin typeface="Calibri"/>
                          <a:ea typeface="Calibri"/>
                          <a:cs typeface="Times New Roman"/>
                        </a:rPr>
                        <a:t>1 октября - жадеит</a:t>
                      </a:r>
                      <a:br>
                        <a:rPr lang="ru-RU" sz="600" dirty="0">
                          <a:latin typeface="Calibri"/>
                          <a:ea typeface="Calibri"/>
                          <a:cs typeface="Times New Roman"/>
                        </a:rPr>
                      </a:br>
                      <a:r>
                        <a:rPr lang="ru-RU" sz="600" dirty="0">
                          <a:latin typeface="Calibri"/>
                          <a:ea typeface="Calibri"/>
                          <a:cs typeface="Times New Roman"/>
                        </a:rPr>
                        <a:t>2 октября - кошачий глаз</a:t>
                      </a:r>
                      <a:br>
                        <a:rPr lang="ru-RU" sz="600" dirty="0">
                          <a:latin typeface="Calibri"/>
                          <a:ea typeface="Calibri"/>
                          <a:cs typeface="Times New Roman"/>
                        </a:rPr>
                      </a:br>
                      <a:r>
                        <a:rPr lang="ru-RU" sz="600" dirty="0">
                          <a:latin typeface="Calibri"/>
                          <a:ea typeface="Calibri"/>
                          <a:cs typeface="Times New Roman"/>
                        </a:rPr>
                        <a:t>3 октября - топаз</a:t>
                      </a:r>
                      <a:br>
                        <a:rPr lang="ru-RU" sz="600" dirty="0">
                          <a:latin typeface="Calibri"/>
                          <a:ea typeface="Calibri"/>
                          <a:cs typeface="Times New Roman"/>
                        </a:rPr>
                      </a:br>
                      <a:r>
                        <a:rPr lang="ru-RU" sz="600" dirty="0">
                          <a:latin typeface="Calibri"/>
                          <a:ea typeface="Calibri"/>
                          <a:cs typeface="Times New Roman"/>
                        </a:rPr>
                        <a:t>4 октября - алмаз</a:t>
                      </a:r>
                      <a:br>
                        <a:rPr lang="ru-RU" sz="600" dirty="0">
                          <a:latin typeface="Calibri"/>
                          <a:ea typeface="Calibri"/>
                          <a:cs typeface="Times New Roman"/>
                        </a:rPr>
                      </a:br>
                      <a:r>
                        <a:rPr lang="ru-RU" sz="600" dirty="0">
                          <a:latin typeface="Calibri"/>
                          <a:ea typeface="Calibri"/>
                          <a:cs typeface="Times New Roman"/>
                        </a:rPr>
                        <a:t>5 октября - нефрит</a:t>
                      </a:r>
                      <a:br>
                        <a:rPr lang="ru-RU" sz="600" dirty="0">
                          <a:latin typeface="Calibri"/>
                          <a:ea typeface="Calibri"/>
                          <a:cs typeface="Times New Roman"/>
                        </a:rPr>
                      </a:br>
                      <a:r>
                        <a:rPr lang="ru-RU" sz="600" dirty="0">
                          <a:latin typeface="Calibri"/>
                          <a:ea typeface="Calibri"/>
                          <a:cs typeface="Times New Roman"/>
                        </a:rPr>
                        <a:t>6 октября - гиацинт</a:t>
                      </a:r>
                      <a:br>
                        <a:rPr lang="ru-RU" sz="600" dirty="0">
                          <a:latin typeface="Calibri"/>
                          <a:ea typeface="Calibri"/>
                          <a:cs typeface="Times New Roman"/>
                        </a:rPr>
                      </a:br>
                      <a:r>
                        <a:rPr lang="ru-RU" sz="600" dirty="0">
                          <a:latin typeface="Calibri"/>
                          <a:ea typeface="Calibri"/>
                          <a:cs typeface="Times New Roman"/>
                        </a:rPr>
                        <a:t>7 октября - агат</a:t>
                      </a:r>
                      <a:br>
                        <a:rPr lang="ru-RU" sz="600" dirty="0">
                          <a:latin typeface="Calibri"/>
                          <a:ea typeface="Calibri"/>
                          <a:cs typeface="Times New Roman"/>
                        </a:rPr>
                      </a:br>
                      <a:r>
                        <a:rPr lang="ru-RU" sz="600" dirty="0">
                          <a:latin typeface="Calibri"/>
                          <a:ea typeface="Calibri"/>
                          <a:cs typeface="Times New Roman"/>
                        </a:rPr>
                        <a:t>8 октября - сердолик</a:t>
                      </a:r>
                      <a:br>
                        <a:rPr lang="ru-RU" sz="600" dirty="0">
                          <a:latin typeface="Calibri"/>
                          <a:ea typeface="Calibri"/>
                          <a:cs typeface="Times New Roman"/>
                        </a:rPr>
                      </a:br>
                      <a:r>
                        <a:rPr lang="ru-RU" sz="600" dirty="0">
                          <a:latin typeface="Calibri"/>
                          <a:ea typeface="Calibri"/>
                          <a:cs typeface="Times New Roman"/>
                        </a:rPr>
                        <a:t>9 октября - топаз</a:t>
                      </a:r>
                      <a:br>
                        <a:rPr lang="ru-RU" sz="600" dirty="0">
                          <a:latin typeface="Calibri"/>
                          <a:ea typeface="Calibri"/>
                          <a:cs typeface="Times New Roman"/>
                        </a:rPr>
                      </a:br>
                      <a:r>
                        <a:rPr lang="ru-RU" sz="600" dirty="0">
                          <a:latin typeface="Calibri"/>
                          <a:ea typeface="Calibri"/>
                          <a:cs typeface="Times New Roman"/>
                        </a:rPr>
                        <a:t>10 октября - соколиный глаз</a:t>
                      </a:r>
                      <a:br>
                        <a:rPr lang="ru-RU" sz="600" dirty="0">
                          <a:latin typeface="Calibri"/>
                          <a:ea typeface="Calibri"/>
                          <a:cs typeface="Times New Roman"/>
                        </a:rPr>
                      </a:br>
                      <a:r>
                        <a:rPr lang="ru-RU" sz="600" dirty="0">
                          <a:latin typeface="Calibri"/>
                          <a:ea typeface="Calibri"/>
                          <a:cs typeface="Times New Roman"/>
                        </a:rPr>
                        <a:t>11 октября - шпинель</a:t>
                      </a:r>
                      <a:br>
                        <a:rPr lang="ru-RU" sz="600" dirty="0">
                          <a:latin typeface="Calibri"/>
                          <a:ea typeface="Calibri"/>
                          <a:cs typeface="Times New Roman"/>
                        </a:rPr>
                      </a:br>
                      <a:r>
                        <a:rPr lang="ru-RU" sz="600" dirty="0">
                          <a:latin typeface="Calibri"/>
                          <a:ea typeface="Calibri"/>
                          <a:cs typeface="Times New Roman"/>
                        </a:rPr>
                        <a:t>12 октября - амазонит</a:t>
                      </a:r>
                      <a:br>
                        <a:rPr lang="ru-RU" sz="600" dirty="0">
                          <a:latin typeface="Calibri"/>
                          <a:ea typeface="Calibri"/>
                          <a:cs typeface="Times New Roman"/>
                        </a:rPr>
                      </a:br>
                      <a:r>
                        <a:rPr lang="ru-RU" sz="600" dirty="0">
                          <a:latin typeface="Calibri"/>
                          <a:ea typeface="Calibri"/>
                          <a:cs typeface="Times New Roman"/>
                        </a:rPr>
                        <a:t>13 октября - хризоберилл</a:t>
                      </a:r>
                      <a:br>
                        <a:rPr lang="ru-RU" sz="600" dirty="0">
                          <a:latin typeface="Calibri"/>
                          <a:ea typeface="Calibri"/>
                          <a:cs typeface="Times New Roman"/>
                        </a:rPr>
                      </a:br>
                      <a:r>
                        <a:rPr lang="ru-RU" sz="600" dirty="0">
                          <a:latin typeface="Calibri"/>
                          <a:ea typeface="Calibri"/>
                          <a:cs typeface="Times New Roman"/>
                        </a:rPr>
                        <a:t>14 октября - альмандин</a:t>
                      </a:r>
                      <a:br>
                        <a:rPr lang="ru-RU" sz="600" dirty="0">
                          <a:latin typeface="Calibri"/>
                          <a:ea typeface="Calibri"/>
                          <a:cs typeface="Times New Roman"/>
                        </a:rPr>
                      </a:br>
                      <a:r>
                        <a:rPr lang="ru-RU" sz="600" dirty="0">
                          <a:latin typeface="Calibri"/>
                          <a:ea typeface="Calibri"/>
                          <a:cs typeface="Times New Roman"/>
                        </a:rPr>
                        <a:t>15 октября - родонит</a:t>
                      </a:r>
                      <a:br>
                        <a:rPr lang="ru-RU" sz="600" dirty="0">
                          <a:latin typeface="Calibri"/>
                          <a:ea typeface="Calibri"/>
                          <a:cs typeface="Times New Roman"/>
                        </a:rPr>
                      </a:br>
                      <a:r>
                        <a:rPr lang="ru-RU" sz="600" dirty="0">
                          <a:latin typeface="Calibri"/>
                          <a:ea typeface="Calibri"/>
                          <a:cs typeface="Times New Roman"/>
                        </a:rPr>
                        <a:t>16 октября - горный хрусталь</a:t>
                      </a:r>
                      <a:br>
                        <a:rPr lang="ru-RU" sz="600" dirty="0">
                          <a:latin typeface="Calibri"/>
                          <a:ea typeface="Calibri"/>
                          <a:cs typeface="Times New Roman"/>
                        </a:rPr>
                      </a:br>
                      <a:r>
                        <a:rPr lang="ru-RU" sz="600" dirty="0">
                          <a:latin typeface="Calibri"/>
                          <a:ea typeface="Calibri"/>
                          <a:cs typeface="Times New Roman"/>
                        </a:rPr>
                        <a:t>17 октября - циркон</a:t>
                      </a:r>
                      <a:br>
                        <a:rPr lang="ru-RU" sz="600" dirty="0">
                          <a:latin typeface="Calibri"/>
                          <a:ea typeface="Calibri"/>
                          <a:cs typeface="Times New Roman"/>
                        </a:rPr>
                      </a:br>
                      <a:r>
                        <a:rPr lang="ru-RU" sz="600" dirty="0">
                          <a:latin typeface="Calibri"/>
                          <a:ea typeface="Calibri"/>
                          <a:cs typeface="Times New Roman"/>
                        </a:rPr>
                        <a:t>18 октября - алмаз</a:t>
                      </a:r>
                      <a:br>
                        <a:rPr lang="ru-RU" sz="600" dirty="0">
                          <a:latin typeface="Calibri"/>
                          <a:ea typeface="Calibri"/>
                          <a:cs typeface="Times New Roman"/>
                        </a:rPr>
                      </a:br>
                      <a:r>
                        <a:rPr lang="ru-RU" sz="600" dirty="0">
                          <a:latin typeface="Calibri"/>
                          <a:ea typeface="Calibri"/>
                          <a:cs typeface="Times New Roman"/>
                        </a:rPr>
                        <a:t>19 октября - аметист</a:t>
                      </a:r>
                      <a:br>
                        <a:rPr lang="ru-RU" sz="600" dirty="0">
                          <a:latin typeface="Calibri"/>
                          <a:ea typeface="Calibri"/>
                          <a:cs typeface="Times New Roman"/>
                        </a:rPr>
                      </a:br>
                      <a:r>
                        <a:rPr lang="ru-RU" sz="600" dirty="0">
                          <a:latin typeface="Calibri"/>
                          <a:ea typeface="Calibri"/>
                          <a:cs typeface="Times New Roman"/>
                        </a:rPr>
                        <a:t>20 октября - лазурит</a:t>
                      </a:r>
                      <a:br>
                        <a:rPr lang="ru-RU" sz="600" dirty="0">
                          <a:latin typeface="Calibri"/>
                          <a:ea typeface="Calibri"/>
                          <a:cs typeface="Times New Roman"/>
                        </a:rPr>
                      </a:br>
                      <a:r>
                        <a:rPr lang="ru-RU" sz="600" dirty="0">
                          <a:latin typeface="Calibri"/>
                          <a:ea typeface="Calibri"/>
                          <a:cs typeface="Times New Roman"/>
                        </a:rPr>
                        <a:t>21 октября - </a:t>
                      </a:r>
                      <a:r>
                        <a:rPr lang="ru-RU" sz="600" dirty="0" err="1">
                          <a:latin typeface="Calibri"/>
                          <a:ea typeface="Calibri"/>
                          <a:cs typeface="Times New Roman"/>
                        </a:rPr>
                        <a:t>чароит</a:t>
                      </a:r>
                      <a:r>
                        <a:rPr lang="ru-RU" sz="600" dirty="0">
                          <a:latin typeface="Calibri"/>
                          <a:ea typeface="Calibri"/>
                          <a:cs typeface="Times New Roman"/>
                        </a:rPr>
                        <a:t/>
                      </a:r>
                      <a:br>
                        <a:rPr lang="ru-RU" sz="600" dirty="0">
                          <a:latin typeface="Calibri"/>
                          <a:ea typeface="Calibri"/>
                          <a:cs typeface="Times New Roman"/>
                        </a:rPr>
                      </a:br>
                      <a:r>
                        <a:rPr lang="ru-RU" sz="600" dirty="0">
                          <a:latin typeface="Calibri"/>
                          <a:ea typeface="Calibri"/>
                          <a:cs typeface="Times New Roman"/>
                        </a:rPr>
                        <a:t>22 октября - алмаз</a:t>
                      </a:r>
                    </a:p>
                  </a:txBody>
                  <a:tcPr marL="16015" marR="16015" marT="16015" marB="16015" anchor="ctr">
                    <a:lnL>
                      <a:noFill/>
                    </a:lnL>
                    <a:lnR>
                      <a:noFill/>
                    </a:lnR>
                    <a:lnT>
                      <a:noFill/>
                    </a:lnT>
                    <a:lnB w="12700" cap="flat" cmpd="sng" algn="ctr">
                      <a:solidFill>
                        <a:srgbClr val="999999"/>
                      </a:solidFill>
                      <a:prstDash val="solid"/>
                      <a:round/>
                      <a:headEnd type="none" w="med" len="med"/>
                      <a:tailEnd type="none" w="med" len="med"/>
                    </a:lnB>
                  </a:tcPr>
                </a:tc>
                <a:tc>
                  <a:txBody>
                    <a:bodyPr/>
                    <a:lstStyle/>
                    <a:p>
                      <a:pPr>
                        <a:lnSpc>
                          <a:spcPct val="115000"/>
                        </a:lnSpc>
                        <a:spcAft>
                          <a:spcPts val="1000"/>
                        </a:spcAft>
                      </a:pPr>
                      <a:r>
                        <a:rPr lang="ru-RU" sz="600" b="1" dirty="0">
                          <a:latin typeface="Calibri"/>
                          <a:ea typeface="Calibri"/>
                          <a:cs typeface="Times New Roman"/>
                        </a:rPr>
                        <a:t>Скорпион</a:t>
                      </a:r>
                      <a:endParaRPr lang="ru-RU" sz="600" dirty="0">
                        <a:latin typeface="Calibri"/>
                        <a:ea typeface="Calibri"/>
                        <a:cs typeface="Times New Roman"/>
                      </a:endParaRPr>
                    </a:p>
                    <a:p>
                      <a:pPr>
                        <a:lnSpc>
                          <a:spcPct val="115000"/>
                        </a:lnSpc>
                        <a:spcAft>
                          <a:spcPts val="1000"/>
                        </a:spcAft>
                      </a:pPr>
                      <a:r>
                        <a:rPr lang="ru-RU" sz="600" b="1" dirty="0">
                          <a:latin typeface="Calibri"/>
                          <a:ea typeface="Calibri"/>
                          <a:cs typeface="Times New Roman"/>
                        </a:rPr>
                        <a:t>Главные талисманы - берилл, топаз, александрит.</a:t>
                      </a:r>
                      <a:endParaRPr lang="ru-RU" sz="600" dirty="0">
                        <a:latin typeface="Calibri"/>
                        <a:ea typeface="Calibri"/>
                        <a:cs typeface="Times New Roman"/>
                      </a:endParaRPr>
                    </a:p>
                    <a:p>
                      <a:pPr>
                        <a:lnSpc>
                          <a:spcPct val="115000"/>
                        </a:lnSpc>
                        <a:spcAft>
                          <a:spcPts val="1000"/>
                        </a:spcAft>
                      </a:pPr>
                      <a:r>
                        <a:rPr lang="ru-RU" sz="600" dirty="0">
                          <a:latin typeface="Calibri"/>
                          <a:ea typeface="Calibri"/>
                          <a:cs typeface="Times New Roman"/>
                        </a:rPr>
                        <a:t>23 октября - аметист</a:t>
                      </a:r>
                      <a:br>
                        <a:rPr lang="ru-RU" sz="600" dirty="0">
                          <a:latin typeface="Calibri"/>
                          <a:ea typeface="Calibri"/>
                          <a:cs typeface="Times New Roman"/>
                        </a:rPr>
                      </a:br>
                      <a:r>
                        <a:rPr lang="ru-RU" sz="600" dirty="0">
                          <a:latin typeface="Calibri"/>
                          <a:ea typeface="Calibri"/>
                          <a:cs typeface="Times New Roman"/>
                        </a:rPr>
                        <a:t>24 октября - гранат</a:t>
                      </a:r>
                      <a:br>
                        <a:rPr lang="ru-RU" sz="600" dirty="0">
                          <a:latin typeface="Calibri"/>
                          <a:ea typeface="Calibri"/>
                          <a:cs typeface="Times New Roman"/>
                        </a:rPr>
                      </a:br>
                      <a:r>
                        <a:rPr lang="ru-RU" sz="600" dirty="0">
                          <a:latin typeface="Calibri"/>
                          <a:ea typeface="Calibri"/>
                          <a:cs typeface="Times New Roman"/>
                        </a:rPr>
                        <a:t>25 октября - рубин</a:t>
                      </a:r>
                      <a:br>
                        <a:rPr lang="ru-RU" sz="600" dirty="0">
                          <a:latin typeface="Calibri"/>
                          <a:ea typeface="Calibri"/>
                          <a:cs typeface="Times New Roman"/>
                        </a:rPr>
                      </a:br>
                      <a:r>
                        <a:rPr lang="ru-RU" sz="600" dirty="0">
                          <a:latin typeface="Calibri"/>
                          <a:ea typeface="Calibri"/>
                          <a:cs typeface="Times New Roman"/>
                        </a:rPr>
                        <a:t>26 октября - александрит</a:t>
                      </a:r>
                      <a:br>
                        <a:rPr lang="ru-RU" sz="600" dirty="0">
                          <a:latin typeface="Calibri"/>
                          <a:ea typeface="Calibri"/>
                          <a:cs typeface="Times New Roman"/>
                        </a:rPr>
                      </a:br>
                      <a:r>
                        <a:rPr lang="ru-RU" sz="600" dirty="0">
                          <a:latin typeface="Calibri"/>
                          <a:ea typeface="Calibri"/>
                          <a:cs typeface="Times New Roman"/>
                        </a:rPr>
                        <a:t>27 октября - родонит</a:t>
                      </a:r>
                      <a:br>
                        <a:rPr lang="ru-RU" sz="600" dirty="0">
                          <a:latin typeface="Calibri"/>
                          <a:ea typeface="Calibri"/>
                          <a:cs typeface="Times New Roman"/>
                        </a:rPr>
                      </a:br>
                      <a:r>
                        <a:rPr lang="ru-RU" sz="600" dirty="0">
                          <a:latin typeface="Calibri"/>
                          <a:ea typeface="Calibri"/>
                          <a:cs typeface="Times New Roman"/>
                        </a:rPr>
                        <a:t>28 октября - опал</a:t>
                      </a:r>
                      <a:br>
                        <a:rPr lang="ru-RU" sz="600" dirty="0">
                          <a:latin typeface="Calibri"/>
                          <a:ea typeface="Calibri"/>
                          <a:cs typeface="Times New Roman"/>
                        </a:rPr>
                      </a:br>
                      <a:r>
                        <a:rPr lang="ru-RU" sz="600" dirty="0">
                          <a:latin typeface="Calibri"/>
                          <a:ea typeface="Calibri"/>
                          <a:cs typeface="Times New Roman"/>
                        </a:rPr>
                        <a:t>29 октября - топаз</a:t>
                      </a:r>
                      <a:br>
                        <a:rPr lang="ru-RU" sz="600" dirty="0">
                          <a:latin typeface="Calibri"/>
                          <a:ea typeface="Calibri"/>
                          <a:cs typeface="Times New Roman"/>
                        </a:rPr>
                      </a:br>
                      <a:r>
                        <a:rPr lang="ru-RU" sz="600" dirty="0">
                          <a:latin typeface="Calibri"/>
                          <a:ea typeface="Calibri"/>
                          <a:cs typeface="Times New Roman"/>
                        </a:rPr>
                        <a:t>30 октября - бирюза</a:t>
                      </a:r>
                      <a:br>
                        <a:rPr lang="ru-RU" sz="600" dirty="0">
                          <a:latin typeface="Calibri"/>
                          <a:ea typeface="Calibri"/>
                          <a:cs typeface="Times New Roman"/>
                        </a:rPr>
                      </a:br>
                      <a:r>
                        <a:rPr lang="ru-RU" sz="600" dirty="0">
                          <a:latin typeface="Calibri"/>
                          <a:ea typeface="Calibri"/>
                          <a:cs typeface="Times New Roman"/>
                        </a:rPr>
                        <a:t>31 октября - топаз</a:t>
                      </a:r>
                      <a:br>
                        <a:rPr lang="ru-RU" sz="600" dirty="0">
                          <a:latin typeface="Calibri"/>
                          <a:ea typeface="Calibri"/>
                          <a:cs typeface="Times New Roman"/>
                        </a:rPr>
                      </a:br>
                      <a:r>
                        <a:rPr lang="ru-RU" sz="600" dirty="0">
                          <a:latin typeface="Calibri"/>
                          <a:ea typeface="Calibri"/>
                          <a:cs typeface="Times New Roman"/>
                        </a:rPr>
                        <a:t>1 ноября - гематит</a:t>
                      </a:r>
                      <a:br>
                        <a:rPr lang="ru-RU" sz="600" dirty="0">
                          <a:latin typeface="Calibri"/>
                          <a:ea typeface="Calibri"/>
                          <a:cs typeface="Times New Roman"/>
                        </a:rPr>
                      </a:br>
                      <a:r>
                        <a:rPr lang="ru-RU" sz="600" dirty="0">
                          <a:latin typeface="Calibri"/>
                          <a:ea typeface="Calibri"/>
                          <a:cs typeface="Times New Roman"/>
                        </a:rPr>
                        <a:t>2 ноября - хризолит</a:t>
                      </a:r>
                      <a:br>
                        <a:rPr lang="ru-RU" sz="600" dirty="0">
                          <a:latin typeface="Calibri"/>
                          <a:ea typeface="Calibri"/>
                          <a:cs typeface="Times New Roman"/>
                        </a:rPr>
                      </a:br>
                      <a:r>
                        <a:rPr lang="ru-RU" sz="600" dirty="0">
                          <a:latin typeface="Calibri"/>
                          <a:ea typeface="Calibri"/>
                          <a:cs typeface="Times New Roman"/>
                        </a:rPr>
                        <a:t>3 ноября - бирюза</a:t>
                      </a:r>
                      <a:br>
                        <a:rPr lang="ru-RU" sz="600" dirty="0">
                          <a:latin typeface="Calibri"/>
                          <a:ea typeface="Calibri"/>
                          <a:cs typeface="Times New Roman"/>
                        </a:rPr>
                      </a:br>
                      <a:r>
                        <a:rPr lang="ru-RU" sz="600" dirty="0">
                          <a:latin typeface="Calibri"/>
                          <a:ea typeface="Calibri"/>
                          <a:cs typeface="Times New Roman"/>
                        </a:rPr>
                        <a:t>4 ноября - хризолит</a:t>
                      </a:r>
                      <a:br>
                        <a:rPr lang="ru-RU" sz="600" dirty="0">
                          <a:latin typeface="Calibri"/>
                          <a:ea typeface="Calibri"/>
                          <a:cs typeface="Times New Roman"/>
                        </a:rPr>
                      </a:br>
                      <a:r>
                        <a:rPr lang="ru-RU" sz="600" dirty="0">
                          <a:latin typeface="Calibri"/>
                          <a:ea typeface="Calibri"/>
                          <a:cs typeface="Times New Roman"/>
                        </a:rPr>
                        <a:t>5 ноября - змеевик</a:t>
                      </a:r>
                      <a:br>
                        <a:rPr lang="ru-RU" sz="600" dirty="0">
                          <a:latin typeface="Calibri"/>
                          <a:ea typeface="Calibri"/>
                          <a:cs typeface="Times New Roman"/>
                        </a:rPr>
                      </a:br>
                      <a:r>
                        <a:rPr lang="ru-RU" sz="600" dirty="0">
                          <a:latin typeface="Calibri"/>
                          <a:ea typeface="Calibri"/>
                          <a:cs typeface="Times New Roman"/>
                        </a:rPr>
                        <a:t>6 ноября - карнеол</a:t>
                      </a:r>
                      <a:br>
                        <a:rPr lang="ru-RU" sz="600" dirty="0">
                          <a:latin typeface="Calibri"/>
                          <a:ea typeface="Calibri"/>
                          <a:cs typeface="Times New Roman"/>
                        </a:rPr>
                      </a:br>
                      <a:r>
                        <a:rPr lang="ru-RU" sz="600" dirty="0">
                          <a:latin typeface="Calibri"/>
                          <a:ea typeface="Calibri"/>
                          <a:cs typeface="Times New Roman"/>
                        </a:rPr>
                        <a:t>7 ноября - турмалин</a:t>
                      </a:r>
                      <a:br>
                        <a:rPr lang="ru-RU" sz="600" dirty="0">
                          <a:latin typeface="Calibri"/>
                          <a:ea typeface="Calibri"/>
                          <a:cs typeface="Times New Roman"/>
                        </a:rPr>
                      </a:br>
                      <a:r>
                        <a:rPr lang="ru-RU" sz="600" dirty="0">
                          <a:latin typeface="Calibri"/>
                          <a:ea typeface="Calibri"/>
                          <a:cs typeface="Times New Roman"/>
                        </a:rPr>
                        <a:t>8 ноября - рубин</a:t>
                      </a:r>
                      <a:br>
                        <a:rPr lang="ru-RU" sz="600" dirty="0">
                          <a:latin typeface="Calibri"/>
                          <a:ea typeface="Calibri"/>
                          <a:cs typeface="Times New Roman"/>
                        </a:rPr>
                      </a:br>
                      <a:r>
                        <a:rPr lang="ru-RU" sz="600" dirty="0">
                          <a:latin typeface="Calibri"/>
                          <a:ea typeface="Calibri"/>
                          <a:cs typeface="Times New Roman"/>
                        </a:rPr>
                        <a:t>9 ноября - кошачий глаз</a:t>
                      </a:r>
                      <a:br>
                        <a:rPr lang="ru-RU" sz="600" dirty="0">
                          <a:latin typeface="Calibri"/>
                          <a:ea typeface="Calibri"/>
                          <a:cs typeface="Times New Roman"/>
                        </a:rPr>
                      </a:br>
                      <a:r>
                        <a:rPr lang="ru-RU" sz="600" dirty="0">
                          <a:latin typeface="Calibri"/>
                          <a:ea typeface="Calibri"/>
                          <a:cs typeface="Times New Roman"/>
                        </a:rPr>
                        <a:t>10 ноября - хрусталь</a:t>
                      </a:r>
                      <a:br>
                        <a:rPr lang="ru-RU" sz="600" dirty="0">
                          <a:latin typeface="Calibri"/>
                          <a:ea typeface="Calibri"/>
                          <a:cs typeface="Times New Roman"/>
                        </a:rPr>
                      </a:br>
                      <a:r>
                        <a:rPr lang="ru-RU" sz="600" dirty="0">
                          <a:latin typeface="Calibri"/>
                          <a:ea typeface="Calibri"/>
                          <a:cs typeface="Times New Roman"/>
                        </a:rPr>
                        <a:t>11 ноября - янтарь</a:t>
                      </a:r>
                      <a:br>
                        <a:rPr lang="ru-RU" sz="600" dirty="0">
                          <a:latin typeface="Calibri"/>
                          <a:ea typeface="Calibri"/>
                          <a:cs typeface="Times New Roman"/>
                        </a:rPr>
                      </a:br>
                      <a:r>
                        <a:rPr lang="ru-RU" sz="600" dirty="0">
                          <a:latin typeface="Calibri"/>
                          <a:ea typeface="Calibri"/>
                          <a:cs typeface="Times New Roman"/>
                        </a:rPr>
                        <a:t>12 ноября - топаз</a:t>
                      </a:r>
                      <a:br>
                        <a:rPr lang="ru-RU" sz="600" dirty="0">
                          <a:latin typeface="Calibri"/>
                          <a:ea typeface="Calibri"/>
                          <a:cs typeface="Times New Roman"/>
                        </a:rPr>
                      </a:br>
                      <a:r>
                        <a:rPr lang="ru-RU" sz="600" dirty="0">
                          <a:latin typeface="Calibri"/>
                          <a:ea typeface="Calibri"/>
                          <a:cs typeface="Times New Roman"/>
                        </a:rPr>
                        <a:t>13 ноября - берилл</a:t>
                      </a:r>
                      <a:br>
                        <a:rPr lang="ru-RU" sz="600" dirty="0">
                          <a:latin typeface="Calibri"/>
                          <a:ea typeface="Calibri"/>
                          <a:cs typeface="Times New Roman"/>
                        </a:rPr>
                      </a:br>
                      <a:r>
                        <a:rPr lang="ru-RU" sz="600" dirty="0">
                          <a:latin typeface="Calibri"/>
                          <a:ea typeface="Calibri"/>
                          <a:cs typeface="Times New Roman"/>
                        </a:rPr>
                        <a:t>14 ноября - изумруд</a:t>
                      </a:r>
                      <a:br>
                        <a:rPr lang="ru-RU" sz="600" dirty="0">
                          <a:latin typeface="Calibri"/>
                          <a:ea typeface="Calibri"/>
                          <a:cs typeface="Times New Roman"/>
                        </a:rPr>
                      </a:br>
                      <a:r>
                        <a:rPr lang="ru-RU" sz="600" dirty="0">
                          <a:latin typeface="Calibri"/>
                          <a:ea typeface="Calibri"/>
                          <a:cs typeface="Times New Roman"/>
                        </a:rPr>
                        <a:t>15 ноября - обсидиан</a:t>
                      </a:r>
                      <a:br>
                        <a:rPr lang="ru-RU" sz="600" dirty="0">
                          <a:latin typeface="Calibri"/>
                          <a:ea typeface="Calibri"/>
                          <a:cs typeface="Times New Roman"/>
                        </a:rPr>
                      </a:br>
                      <a:r>
                        <a:rPr lang="ru-RU" sz="600" dirty="0">
                          <a:latin typeface="Calibri"/>
                          <a:ea typeface="Calibri"/>
                          <a:cs typeface="Times New Roman"/>
                        </a:rPr>
                        <a:t>16 ноября - лунный камень</a:t>
                      </a:r>
                      <a:br>
                        <a:rPr lang="ru-RU" sz="600" dirty="0">
                          <a:latin typeface="Calibri"/>
                          <a:ea typeface="Calibri"/>
                          <a:cs typeface="Times New Roman"/>
                        </a:rPr>
                      </a:br>
                      <a:r>
                        <a:rPr lang="ru-RU" sz="600" dirty="0">
                          <a:latin typeface="Calibri"/>
                          <a:ea typeface="Calibri"/>
                          <a:cs typeface="Times New Roman"/>
                        </a:rPr>
                        <a:t>17 ноября - гиацинт</a:t>
                      </a:r>
                      <a:br>
                        <a:rPr lang="ru-RU" sz="600" dirty="0">
                          <a:latin typeface="Calibri"/>
                          <a:ea typeface="Calibri"/>
                          <a:cs typeface="Times New Roman"/>
                        </a:rPr>
                      </a:br>
                      <a:r>
                        <a:rPr lang="ru-RU" sz="600" dirty="0">
                          <a:latin typeface="Calibri"/>
                          <a:ea typeface="Calibri"/>
                          <a:cs typeface="Times New Roman"/>
                        </a:rPr>
                        <a:t>18 ноября - опал</a:t>
                      </a:r>
                      <a:br>
                        <a:rPr lang="ru-RU" sz="600" dirty="0">
                          <a:latin typeface="Calibri"/>
                          <a:ea typeface="Calibri"/>
                          <a:cs typeface="Times New Roman"/>
                        </a:rPr>
                      </a:br>
                      <a:r>
                        <a:rPr lang="ru-RU" sz="600" dirty="0">
                          <a:latin typeface="Calibri"/>
                          <a:ea typeface="Calibri"/>
                          <a:cs typeface="Times New Roman"/>
                        </a:rPr>
                        <a:t>19 ноября - нефрит</a:t>
                      </a:r>
                      <a:br>
                        <a:rPr lang="ru-RU" sz="600" dirty="0">
                          <a:latin typeface="Calibri"/>
                          <a:ea typeface="Calibri"/>
                          <a:cs typeface="Times New Roman"/>
                        </a:rPr>
                      </a:br>
                      <a:r>
                        <a:rPr lang="ru-RU" sz="600" dirty="0">
                          <a:latin typeface="Calibri"/>
                          <a:ea typeface="Calibri"/>
                          <a:cs typeface="Times New Roman"/>
                        </a:rPr>
                        <a:t>20 ноября - хризоберилл</a:t>
                      </a:r>
                      <a:br>
                        <a:rPr lang="ru-RU" sz="600" dirty="0">
                          <a:latin typeface="Calibri"/>
                          <a:ea typeface="Calibri"/>
                          <a:cs typeface="Times New Roman"/>
                        </a:rPr>
                      </a:br>
                      <a:r>
                        <a:rPr lang="ru-RU" sz="600" dirty="0">
                          <a:latin typeface="Calibri"/>
                          <a:ea typeface="Calibri"/>
                          <a:cs typeface="Times New Roman"/>
                        </a:rPr>
                        <a:t>21 ноября - циркон</a:t>
                      </a:r>
                      <a:br>
                        <a:rPr lang="ru-RU" sz="600" dirty="0">
                          <a:latin typeface="Calibri"/>
                          <a:ea typeface="Calibri"/>
                          <a:cs typeface="Times New Roman"/>
                        </a:rPr>
                      </a:br>
                      <a:r>
                        <a:rPr lang="ru-RU" sz="600" dirty="0">
                          <a:latin typeface="Calibri"/>
                          <a:ea typeface="Calibri"/>
                          <a:cs typeface="Times New Roman"/>
                        </a:rPr>
                        <a:t>22 ноября - гагат</a:t>
                      </a:r>
                    </a:p>
                  </a:txBody>
                  <a:tcPr marL="16015" marR="16015" marT="16015" marB="16015" anchor="ctr">
                    <a:lnL>
                      <a:noFill/>
                    </a:lnL>
                    <a:lnR>
                      <a:noFill/>
                    </a:lnR>
                    <a:lnT>
                      <a:noFill/>
                    </a:lnT>
                    <a:lnB w="12700" cap="flat" cmpd="sng" algn="ctr">
                      <a:solidFill>
                        <a:srgbClr val="999999"/>
                      </a:solidFill>
                      <a:prstDash val="solid"/>
                      <a:round/>
                      <a:headEnd type="none" w="med" len="med"/>
                      <a:tailEnd type="none" w="med" len="med"/>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0" y="0"/>
          <a:ext cx="8143900" cy="6858000"/>
        </p:xfrm>
        <a:graphic>
          <a:graphicData uri="http://schemas.openxmlformats.org/drawingml/2006/table">
            <a:tbl>
              <a:tblPr/>
              <a:tblGrid>
                <a:gridCol w="4071950"/>
                <a:gridCol w="4071950"/>
              </a:tblGrid>
              <a:tr h="6858000">
                <a:tc>
                  <a:txBody>
                    <a:bodyPr/>
                    <a:lstStyle/>
                    <a:p>
                      <a:pPr>
                        <a:lnSpc>
                          <a:spcPct val="115000"/>
                        </a:lnSpc>
                        <a:spcAft>
                          <a:spcPts val="1000"/>
                        </a:spcAft>
                      </a:pPr>
                      <a:r>
                        <a:rPr lang="ru-RU" sz="600" b="1">
                          <a:latin typeface="Calibri"/>
                          <a:ea typeface="Calibri"/>
                          <a:cs typeface="Times New Roman"/>
                        </a:rPr>
                        <a:t>Стрелец</a:t>
                      </a:r>
                      <a:endParaRPr lang="ru-RU" sz="600">
                        <a:latin typeface="Calibri"/>
                        <a:ea typeface="Calibri"/>
                        <a:cs typeface="Times New Roman"/>
                      </a:endParaRPr>
                    </a:p>
                    <a:p>
                      <a:pPr>
                        <a:lnSpc>
                          <a:spcPct val="115000"/>
                        </a:lnSpc>
                        <a:spcAft>
                          <a:spcPts val="1000"/>
                        </a:spcAft>
                      </a:pPr>
                      <a:r>
                        <a:rPr lang="ru-RU" sz="600" b="1">
                          <a:latin typeface="Calibri"/>
                          <a:ea typeface="Calibri"/>
                          <a:cs typeface="Times New Roman"/>
                        </a:rPr>
                        <a:t>Главные талисманы - гранат, бирюза и сапфир.</a:t>
                      </a:r>
                      <a:endParaRPr lang="ru-RU" sz="600">
                        <a:latin typeface="Calibri"/>
                        <a:ea typeface="Calibri"/>
                        <a:cs typeface="Times New Roman"/>
                      </a:endParaRPr>
                    </a:p>
                    <a:p>
                      <a:pPr>
                        <a:lnSpc>
                          <a:spcPct val="115000"/>
                        </a:lnSpc>
                        <a:spcAft>
                          <a:spcPts val="1000"/>
                        </a:spcAft>
                      </a:pPr>
                      <a:r>
                        <a:rPr lang="ru-RU" sz="600">
                          <a:latin typeface="Calibri"/>
                          <a:ea typeface="Calibri"/>
                          <a:cs typeface="Times New Roman"/>
                        </a:rPr>
                        <a:t>23 ноября - алмаз</a:t>
                      </a:r>
                      <a:br>
                        <a:rPr lang="ru-RU" sz="600">
                          <a:latin typeface="Calibri"/>
                          <a:ea typeface="Calibri"/>
                          <a:cs typeface="Times New Roman"/>
                        </a:rPr>
                      </a:br>
                      <a:r>
                        <a:rPr lang="ru-RU" sz="600">
                          <a:latin typeface="Calibri"/>
                          <a:ea typeface="Calibri"/>
                          <a:cs typeface="Times New Roman"/>
                        </a:rPr>
                        <a:t>24 ноября - берилл</a:t>
                      </a:r>
                      <a:br>
                        <a:rPr lang="ru-RU" sz="600">
                          <a:latin typeface="Calibri"/>
                          <a:ea typeface="Calibri"/>
                          <a:cs typeface="Times New Roman"/>
                        </a:rPr>
                      </a:br>
                      <a:r>
                        <a:rPr lang="ru-RU" sz="600">
                          <a:latin typeface="Calibri"/>
                          <a:ea typeface="Calibri"/>
                          <a:cs typeface="Times New Roman"/>
                        </a:rPr>
                        <a:t>25 ноября - альмандин</a:t>
                      </a:r>
                      <a:br>
                        <a:rPr lang="ru-RU" sz="600">
                          <a:latin typeface="Calibri"/>
                          <a:ea typeface="Calibri"/>
                          <a:cs typeface="Times New Roman"/>
                        </a:rPr>
                      </a:br>
                      <a:r>
                        <a:rPr lang="ru-RU" sz="600">
                          <a:latin typeface="Calibri"/>
                          <a:ea typeface="Calibri"/>
                          <a:cs typeface="Times New Roman"/>
                        </a:rPr>
                        <a:t>26 ноября - яшма</a:t>
                      </a:r>
                      <a:br>
                        <a:rPr lang="ru-RU" sz="600">
                          <a:latin typeface="Calibri"/>
                          <a:ea typeface="Calibri"/>
                          <a:cs typeface="Times New Roman"/>
                        </a:rPr>
                      </a:br>
                      <a:r>
                        <a:rPr lang="ru-RU" sz="600">
                          <a:latin typeface="Calibri"/>
                          <a:ea typeface="Calibri"/>
                          <a:cs typeface="Times New Roman"/>
                        </a:rPr>
                        <a:t>27 ноября - рубин</a:t>
                      </a:r>
                      <a:br>
                        <a:rPr lang="ru-RU" sz="600">
                          <a:latin typeface="Calibri"/>
                          <a:ea typeface="Calibri"/>
                          <a:cs typeface="Times New Roman"/>
                        </a:rPr>
                      </a:br>
                      <a:r>
                        <a:rPr lang="ru-RU" sz="600">
                          <a:latin typeface="Calibri"/>
                          <a:ea typeface="Calibri"/>
                          <a:cs typeface="Times New Roman"/>
                        </a:rPr>
                        <a:t>28 ноября - бирюза</a:t>
                      </a:r>
                      <a:br>
                        <a:rPr lang="ru-RU" sz="600">
                          <a:latin typeface="Calibri"/>
                          <a:ea typeface="Calibri"/>
                          <a:cs typeface="Times New Roman"/>
                        </a:rPr>
                      </a:br>
                      <a:r>
                        <a:rPr lang="ru-RU" sz="600">
                          <a:latin typeface="Calibri"/>
                          <a:ea typeface="Calibri"/>
                          <a:cs typeface="Times New Roman"/>
                        </a:rPr>
                        <a:t>29 ноября - рубин</a:t>
                      </a:r>
                      <a:br>
                        <a:rPr lang="ru-RU" sz="600">
                          <a:latin typeface="Calibri"/>
                          <a:ea typeface="Calibri"/>
                          <a:cs typeface="Times New Roman"/>
                        </a:rPr>
                      </a:br>
                      <a:r>
                        <a:rPr lang="ru-RU" sz="600">
                          <a:latin typeface="Calibri"/>
                          <a:ea typeface="Calibri"/>
                          <a:cs typeface="Times New Roman"/>
                        </a:rPr>
                        <a:t>30 ноября - сапфир</a:t>
                      </a:r>
                      <a:br>
                        <a:rPr lang="ru-RU" sz="600">
                          <a:latin typeface="Calibri"/>
                          <a:ea typeface="Calibri"/>
                          <a:cs typeface="Times New Roman"/>
                        </a:rPr>
                      </a:br>
                      <a:r>
                        <a:rPr lang="ru-RU" sz="600">
                          <a:latin typeface="Calibri"/>
                          <a:ea typeface="Calibri"/>
                          <a:cs typeface="Times New Roman"/>
                        </a:rPr>
                        <a:t>1 декабря - бирюза</a:t>
                      </a:r>
                      <a:br>
                        <a:rPr lang="ru-RU" sz="600">
                          <a:latin typeface="Calibri"/>
                          <a:ea typeface="Calibri"/>
                          <a:cs typeface="Times New Roman"/>
                        </a:rPr>
                      </a:br>
                      <a:r>
                        <a:rPr lang="ru-RU" sz="600">
                          <a:latin typeface="Calibri"/>
                          <a:ea typeface="Calibri"/>
                          <a:cs typeface="Times New Roman"/>
                        </a:rPr>
                        <a:t>2 декабря - змеевик</a:t>
                      </a:r>
                      <a:br>
                        <a:rPr lang="ru-RU" sz="600">
                          <a:latin typeface="Calibri"/>
                          <a:ea typeface="Calibri"/>
                          <a:cs typeface="Times New Roman"/>
                        </a:rPr>
                      </a:br>
                      <a:r>
                        <a:rPr lang="ru-RU" sz="600">
                          <a:latin typeface="Calibri"/>
                          <a:ea typeface="Calibri"/>
                          <a:cs typeface="Times New Roman"/>
                        </a:rPr>
                        <a:t>3 декабря - циркон</a:t>
                      </a:r>
                      <a:br>
                        <a:rPr lang="ru-RU" sz="600">
                          <a:latin typeface="Calibri"/>
                          <a:ea typeface="Calibri"/>
                          <a:cs typeface="Times New Roman"/>
                        </a:rPr>
                      </a:br>
                      <a:r>
                        <a:rPr lang="ru-RU" sz="600">
                          <a:latin typeface="Calibri"/>
                          <a:ea typeface="Calibri"/>
                          <a:cs typeface="Times New Roman"/>
                        </a:rPr>
                        <a:t>4 декабря - шпинель</a:t>
                      </a:r>
                      <a:br>
                        <a:rPr lang="ru-RU" sz="600">
                          <a:latin typeface="Calibri"/>
                          <a:ea typeface="Calibri"/>
                          <a:cs typeface="Times New Roman"/>
                        </a:rPr>
                      </a:br>
                      <a:r>
                        <a:rPr lang="ru-RU" sz="600">
                          <a:latin typeface="Calibri"/>
                          <a:ea typeface="Calibri"/>
                          <a:cs typeface="Times New Roman"/>
                        </a:rPr>
                        <a:t>5 декабря - гранат</a:t>
                      </a:r>
                      <a:br>
                        <a:rPr lang="ru-RU" sz="600">
                          <a:latin typeface="Calibri"/>
                          <a:ea typeface="Calibri"/>
                          <a:cs typeface="Times New Roman"/>
                        </a:rPr>
                      </a:br>
                      <a:r>
                        <a:rPr lang="ru-RU" sz="600">
                          <a:latin typeface="Calibri"/>
                          <a:ea typeface="Calibri"/>
                          <a:cs typeface="Times New Roman"/>
                        </a:rPr>
                        <a:t>6 декабря - гелиотроп</a:t>
                      </a:r>
                      <a:br>
                        <a:rPr lang="ru-RU" sz="600">
                          <a:latin typeface="Calibri"/>
                          <a:ea typeface="Calibri"/>
                          <a:cs typeface="Times New Roman"/>
                        </a:rPr>
                      </a:br>
                      <a:r>
                        <a:rPr lang="ru-RU" sz="600">
                          <a:latin typeface="Calibri"/>
                          <a:ea typeface="Calibri"/>
                          <a:cs typeface="Times New Roman"/>
                        </a:rPr>
                        <a:t>7 декабря - цитрин</a:t>
                      </a:r>
                      <a:br>
                        <a:rPr lang="ru-RU" sz="600">
                          <a:latin typeface="Calibri"/>
                          <a:ea typeface="Calibri"/>
                          <a:cs typeface="Times New Roman"/>
                        </a:rPr>
                      </a:br>
                      <a:r>
                        <a:rPr lang="ru-RU" sz="600">
                          <a:latin typeface="Calibri"/>
                          <a:ea typeface="Calibri"/>
                          <a:cs typeface="Times New Roman"/>
                        </a:rPr>
                        <a:t>8 декабря - чароит </a:t>
                      </a:r>
                      <a:br>
                        <a:rPr lang="ru-RU" sz="600">
                          <a:latin typeface="Calibri"/>
                          <a:ea typeface="Calibri"/>
                          <a:cs typeface="Times New Roman"/>
                        </a:rPr>
                      </a:br>
                      <a:r>
                        <a:rPr lang="ru-RU" sz="600">
                          <a:latin typeface="Calibri"/>
                          <a:ea typeface="Calibri"/>
                          <a:cs typeface="Times New Roman"/>
                        </a:rPr>
                        <a:t>9 декабря - александрит</a:t>
                      </a:r>
                      <a:br>
                        <a:rPr lang="ru-RU" sz="600">
                          <a:latin typeface="Calibri"/>
                          <a:ea typeface="Calibri"/>
                          <a:cs typeface="Times New Roman"/>
                        </a:rPr>
                      </a:br>
                      <a:r>
                        <a:rPr lang="ru-RU" sz="600">
                          <a:latin typeface="Calibri"/>
                          <a:ea typeface="Calibri"/>
                          <a:cs typeface="Times New Roman"/>
                        </a:rPr>
                        <a:t>10 декабря - аквамарин</a:t>
                      </a:r>
                      <a:br>
                        <a:rPr lang="ru-RU" sz="600">
                          <a:latin typeface="Calibri"/>
                          <a:ea typeface="Calibri"/>
                          <a:cs typeface="Times New Roman"/>
                        </a:rPr>
                      </a:br>
                      <a:r>
                        <a:rPr lang="ru-RU" sz="600">
                          <a:latin typeface="Calibri"/>
                          <a:ea typeface="Calibri"/>
                          <a:cs typeface="Times New Roman"/>
                        </a:rPr>
                        <a:t>11 декабря - тигровый глаз</a:t>
                      </a:r>
                      <a:br>
                        <a:rPr lang="ru-RU" sz="600">
                          <a:latin typeface="Calibri"/>
                          <a:ea typeface="Calibri"/>
                          <a:cs typeface="Times New Roman"/>
                        </a:rPr>
                      </a:br>
                      <a:r>
                        <a:rPr lang="ru-RU" sz="600">
                          <a:latin typeface="Calibri"/>
                          <a:ea typeface="Calibri"/>
                          <a:cs typeface="Times New Roman"/>
                        </a:rPr>
                        <a:t>12 декабря - алмаз</a:t>
                      </a:r>
                      <a:br>
                        <a:rPr lang="ru-RU" sz="600">
                          <a:latin typeface="Calibri"/>
                          <a:ea typeface="Calibri"/>
                          <a:cs typeface="Times New Roman"/>
                        </a:rPr>
                      </a:br>
                      <a:r>
                        <a:rPr lang="ru-RU" sz="600">
                          <a:latin typeface="Calibri"/>
                          <a:ea typeface="Calibri"/>
                          <a:cs typeface="Times New Roman"/>
                        </a:rPr>
                        <a:t>13 декабря - аметист</a:t>
                      </a:r>
                      <a:br>
                        <a:rPr lang="ru-RU" sz="600">
                          <a:latin typeface="Calibri"/>
                          <a:ea typeface="Calibri"/>
                          <a:cs typeface="Times New Roman"/>
                        </a:rPr>
                      </a:br>
                      <a:r>
                        <a:rPr lang="ru-RU" sz="600">
                          <a:latin typeface="Calibri"/>
                          <a:ea typeface="Calibri"/>
                          <a:cs typeface="Times New Roman"/>
                        </a:rPr>
                        <a:t>14 декабря - сапфир</a:t>
                      </a:r>
                      <a:br>
                        <a:rPr lang="ru-RU" sz="600">
                          <a:latin typeface="Calibri"/>
                          <a:ea typeface="Calibri"/>
                          <a:cs typeface="Times New Roman"/>
                        </a:rPr>
                      </a:br>
                      <a:r>
                        <a:rPr lang="ru-RU" sz="600">
                          <a:latin typeface="Calibri"/>
                          <a:ea typeface="Calibri"/>
                          <a:cs typeface="Times New Roman"/>
                        </a:rPr>
                        <a:t>15 декабря - гиацинт</a:t>
                      </a:r>
                      <a:br>
                        <a:rPr lang="ru-RU" sz="600">
                          <a:latin typeface="Calibri"/>
                          <a:ea typeface="Calibri"/>
                          <a:cs typeface="Times New Roman"/>
                        </a:rPr>
                      </a:br>
                      <a:r>
                        <a:rPr lang="ru-RU" sz="600">
                          <a:latin typeface="Calibri"/>
                          <a:ea typeface="Calibri"/>
                          <a:cs typeface="Times New Roman"/>
                        </a:rPr>
                        <a:t>16 декабря - нефрит</a:t>
                      </a:r>
                      <a:br>
                        <a:rPr lang="ru-RU" sz="600">
                          <a:latin typeface="Calibri"/>
                          <a:ea typeface="Calibri"/>
                          <a:cs typeface="Times New Roman"/>
                        </a:rPr>
                      </a:br>
                      <a:r>
                        <a:rPr lang="ru-RU" sz="600">
                          <a:latin typeface="Calibri"/>
                          <a:ea typeface="Calibri"/>
                          <a:cs typeface="Times New Roman"/>
                        </a:rPr>
                        <a:t>17 декабря - бирюза</a:t>
                      </a:r>
                      <a:br>
                        <a:rPr lang="ru-RU" sz="600">
                          <a:latin typeface="Calibri"/>
                          <a:ea typeface="Calibri"/>
                          <a:cs typeface="Times New Roman"/>
                        </a:rPr>
                      </a:br>
                      <a:r>
                        <a:rPr lang="ru-RU" sz="600">
                          <a:latin typeface="Calibri"/>
                          <a:ea typeface="Calibri"/>
                          <a:cs typeface="Times New Roman"/>
                        </a:rPr>
                        <a:t>18 декабря - гематит</a:t>
                      </a:r>
                      <a:br>
                        <a:rPr lang="ru-RU" sz="600">
                          <a:latin typeface="Calibri"/>
                          <a:ea typeface="Calibri"/>
                          <a:cs typeface="Times New Roman"/>
                        </a:rPr>
                      </a:br>
                      <a:r>
                        <a:rPr lang="ru-RU" sz="600">
                          <a:latin typeface="Calibri"/>
                          <a:ea typeface="Calibri"/>
                          <a:cs typeface="Times New Roman"/>
                        </a:rPr>
                        <a:t>19 декабря - яшма</a:t>
                      </a:r>
                      <a:br>
                        <a:rPr lang="ru-RU" sz="600">
                          <a:latin typeface="Calibri"/>
                          <a:ea typeface="Calibri"/>
                          <a:cs typeface="Times New Roman"/>
                        </a:rPr>
                      </a:br>
                      <a:r>
                        <a:rPr lang="ru-RU" sz="600">
                          <a:latin typeface="Calibri"/>
                          <a:ea typeface="Calibri"/>
                          <a:cs typeface="Times New Roman"/>
                        </a:rPr>
                        <a:t>20 декабря - обсидиан</a:t>
                      </a:r>
                      <a:br>
                        <a:rPr lang="ru-RU" sz="600">
                          <a:latin typeface="Calibri"/>
                          <a:ea typeface="Calibri"/>
                          <a:cs typeface="Times New Roman"/>
                        </a:rPr>
                      </a:br>
                      <a:r>
                        <a:rPr lang="ru-RU" sz="600">
                          <a:latin typeface="Calibri"/>
                          <a:ea typeface="Calibri"/>
                          <a:cs typeface="Times New Roman"/>
                        </a:rPr>
                        <a:t>21 декабря - хризопраз</a:t>
                      </a:r>
                      <a:br>
                        <a:rPr lang="ru-RU" sz="600">
                          <a:latin typeface="Calibri"/>
                          <a:ea typeface="Calibri"/>
                          <a:cs typeface="Times New Roman"/>
                        </a:rPr>
                      </a:br>
                      <a:r>
                        <a:rPr lang="ru-RU" sz="600">
                          <a:latin typeface="Calibri"/>
                          <a:ea typeface="Calibri"/>
                          <a:cs typeface="Times New Roman"/>
                        </a:rPr>
                        <a:t>22 декабря - альмандин</a:t>
                      </a:r>
                    </a:p>
                  </a:txBody>
                  <a:tcPr marL="16452" marR="16452" marT="16452" marB="16452" anchor="ctr">
                    <a:lnL>
                      <a:noFill/>
                    </a:lnL>
                    <a:lnR>
                      <a:noFill/>
                    </a:lnR>
                    <a:lnT>
                      <a:noFill/>
                    </a:lnT>
                    <a:lnB w="12700" cap="flat" cmpd="sng" algn="ctr">
                      <a:solidFill>
                        <a:srgbClr val="999999"/>
                      </a:solidFill>
                      <a:prstDash val="solid"/>
                      <a:round/>
                      <a:headEnd type="none" w="med" len="med"/>
                      <a:tailEnd type="none" w="med" len="med"/>
                    </a:lnB>
                  </a:tcPr>
                </a:tc>
                <a:tc>
                  <a:txBody>
                    <a:bodyPr/>
                    <a:lstStyle/>
                    <a:p>
                      <a:pPr>
                        <a:lnSpc>
                          <a:spcPct val="115000"/>
                        </a:lnSpc>
                        <a:spcAft>
                          <a:spcPts val="1000"/>
                        </a:spcAft>
                      </a:pPr>
                      <a:r>
                        <a:rPr lang="ru-RU" sz="600" b="1" dirty="0">
                          <a:latin typeface="Calibri"/>
                          <a:ea typeface="Calibri"/>
                          <a:cs typeface="Times New Roman"/>
                        </a:rPr>
                        <a:t/>
                      </a:r>
                      <a:br>
                        <a:rPr lang="ru-RU" sz="600" b="1" dirty="0">
                          <a:latin typeface="Calibri"/>
                          <a:ea typeface="Calibri"/>
                          <a:cs typeface="Times New Roman"/>
                        </a:rPr>
                      </a:br>
                      <a:r>
                        <a:rPr lang="ru-RU" sz="600" b="1" dirty="0">
                          <a:latin typeface="Calibri"/>
                          <a:ea typeface="Calibri"/>
                          <a:cs typeface="Times New Roman"/>
                        </a:rPr>
                        <a:t>Козерог</a:t>
                      </a:r>
                      <a:endParaRPr lang="ru-RU" sz="600" dirty="0">
                        <a:latin typeface="Calibri"/>
                        <a:ea typeface="Calibri"/>
                        <a:cs typeface="Times New Roman"/>
                      </a:endParaRPr>
                    </a:p>
                    <a:p>
                      <a:pPr>
                        <a:lnSpc>
                          <a:spcPct val="115000"/>
                        </a:lnSpc>
                        <a:spcAft>
                          <a:spcPts val="1000"/>
                        </a:spcAft>
                      </a:pPr>
                      <a:r>
                        <a:rPr lang="ru-RU" sz="600" b="1" dirty="0">
                          <a:latin typeface="Calibri"/>
                          <a:ea typeface="Calibri"/>
                          <a:cs typeface="Times New Roman"/>
                        </a:rPr>
                        <a:t>Главные талисманы - гранат, опал, турмалин.</a:t>
                      </a:r>
                      <a:endParaRPr lang="ru-RU" sz="600" dirty="0">
                        <a:latin typeface="Calibri"/>
                        <a:ea typeface="Calibri"/>
                        <a:cs typeface="Times New Roman"/>
                      </a:endParaRPr>
                    </a:p>
                    <a:p>
                      <a:pPr>
                        <a:lnSpc>
                          <a:spcPct val="115000"/>
                        </a:lnSpc>
                        <a:spcAft>
                          <a:spcPts val="1000"/>
                        </a:spcAft>
                      </a:pPr>
                      <a:r>
                        <a:rPr lang="ru-RU" sz="600" dirty="0">
                          <a:latin typeface="Calibri"/>
                          <a:ea typeface="Calibri"/>
                          <a:cs typeface="Times New Roman"/>
                        </a:rPr>
                        <a:t>21 декабря - хризопраз</a:t>
                      </a:r>
                      <a:br>
                        <a:rPr lang="ru-RU" sz="600" dirty="0">
                          <a:latin typeface="Calibri"/>
                          <a:ea typeface="Calibri"/>
                          <a:cs typeface="Times New Roman"/>
                        </a:rPr>
                      </a:br>
                      <a:r>
                        <a:rPr lang="ru-RU" sz="600" dirty="0">
                          <a:latin typeface="Calibri"/>
                          <a:ea typeface="Calibri"/>
                          <a:cs typeface="Times New Roman"/>
                        </a:rPr>
                        <a:t>22 декабря - альмандин</a:t>
                      </a:r>
                      <a:br>
                        <a:rPr lang="ru-RU" sz="600" dirty="0">
                          <a:latin typeface="Calibri"/>
                          <a:ea typeface="Calibri"/>
                          <a:cs typeface="Times New Roman"/>
                        </a:rPr>
                      </a:br>
                      <a:r>
                        <a:rPr lang="ru-RU" sz="600" dirty="0">
                          <a:latin typeface="Calibri"/>
                          <a:ea typeface="Calibri"/>
                          <a:cs typeface="Times New Roman"/>
                        </a:rPr>
                        <a:t>23 декабря - агат</a:t>
                      </a:r>
                      <a:br>
                        <a:rPr lang="ru-RU" sz="600" dirty="0">
                          <a:latin typeface="Calibri"/>
                          <a:ea typeface="Calibri"/>
                          <a:cs typeface="Times New Roman"/>
                        </a:rPr>
                      </a:br>
                      <a:r>
                        <a:rPr lang="ru-RU" sz="600" dirty="0">
                          <a:latin typeface="Calibri"/>
                          <a:ea typeface="Calibri"/>
                          <a:cs typeface="Times New Roman"/>
                        </a:rPr>
                        <a:t>24 декабря - бирюза</a:t>
                      </a:r>
                      <a:br>
                        <a:rPr lang="ru-RU" sz="600" dirty="0">
                          <a:latin typeface="Calibri"/>
                          <a:ea typeface="Calibri"/>
                          <a:cs typeface="Times New Roman"/>
                        </a:rPr>
                      </a:br>
                      <a:r>
                        <a:rPr lang="ru-RU" sz="600" dirty="0">
                          <a:latin typeface="Calibri"/>
                          <a:ea typeface="Calibri"/>
                          <a:cs typeface="Times New Roman"/>
                        </a:rPr>
                        <a:t>25 декабря - топаз</a:t>
                      </a:r>
                      <a:br>
                        <a:rPr lang="ru-RU" sz="600" dirty="0">
                          <a:latin typeface="Calibri"/>
                          <a:ea typeface="Calibri"/>
                          <a:cs typeface="Times New Roman"/>
                        </a:rPr>
                      </a:br>
                      <a:r>
                        <a:rPr lang="ru-RU" sz="600" dirty="0">
                          <a:latin typeface="Calibri"/>
                          <a:ea typeface="Calibri"/>
                          <a:cs typeface="Times New Roman"/>
                        </a:rPr>
                        <a:t>26 декабря - сердолик</a:t>
                      </a:r>
                      <a:br>
                        <a:rPr lang="ru-RU" sz="600" dirty="0">
                          <a:latin typeface="Calibri"/>
                          <a:ea typeface="Calibri"/>
                          <a:cs typeface="Times New Roman"/>
                        </a:rPr>
                      </a:br>
                      <a:r>
                        <a:rPr lang="ru-RU" sz="600" dirty="0">
                          <a:latin typeface="Calibri"/>
                          <a:ea typeface="Calibri"/>
                          <a:cs typeface="Times New Roman"/>
                        </a:rPr>
                        <a:t>27 декабря - змеевик</a:t>
                      </a:r>
                      <a:br>
                        <a:rPr lang="ru-RU" sz="600" dirty="0">
                          <a:latin typeface="Calibri"/>
                          <a:ea typeface="Calibri"/>
                          <a:cs typeface="Times New Roman"/>
                        </a:rPr>
                      </a:br>
                      <a:r>
                        <a:rPr lang="ru-RU" sz="600" dirty="0">
                          <a:latin typeface="Calibri"/>
                          <a:ea typeface="Calibri"/>
                          <a:cs typeface="Times New Roman"/>
                        </a:rPr>
                        <a:t>28 декабря - опал</a:t>
                      </a:r>
                      <a:br>
                        <a:rPr lang="ru-RU" sz="600" dirty="0">
                          <a:latin typeface="Calibri"/>
                          <a:ea typeface="Calibri"/>
                          <a:cs typeface="Times New Roman"/>
                        </a:rPr>
                      </a:br>
                      <a:r>
                        <a:rPr lang="ru-RU" sz="600" dirty="0">
                          <a:latin typeface="Calibri"/>
                          <a:ea typeface="Calibri"/>
                          <a:cs typeface="Times New Roman"/>
                        </a:rPr>
                        <a:t>29 декабря - топаз</a:t>
                      </a:r>
                      <a:br>
                        <a:rPr lang="ru-RU" sz="600" dirty="0">
                          <a:latin typeface="Calibri"/>
                          <a:ea typeface="Calibri"/>
                          <a:cs typeface="Times New Roman"/>
                        </a:rPr>
                      </a:br>
                      <a:r>
                        <a:rPr lang="ru-RU" sz="600" dirty="0">
                          <a:latin typeface="Calibri"/>
                          <a:ea typeface="Calibri"/>
                          <a:cs typeface="Times New Roman"/>
                        </a:rPr>
                        <a:t>30 декабря - амазонит</a:t>
                      </a:r>
                      <a:br>
                        <a:rPr lang="ru-RU" sz="600" dirty="0">
                          <a:latin typeface="Calibri"/>
                          <a:ea typeface="Calibri"/>
                          <a:cs typeface="Times New Roman"/>
                        </a:rPr>
                      </a:br>
                      <a:r>
                        <a:rPr lang="ru-RU" sz="600" dirty="0">
                          <a:latin typeface="Calibri"/>
                          <a:ea typeface="Calibri"/>
                          <a:cs typeface="Times New Roman"/>
                        </a:rPr>
                        <a:t>31 декабря - хризоберилл</a:t>
                      </a:r>
                      <a:br>
                        <a:rPr lang="ru-RU" sz="600" dirty="0">
                          <a:latin typeface="Calibri"/>
                          <a:ea typeface="Calibri"/>
                          <a:cs typeface="Times New Roman"/>
                        </a:rPr>
                      </a:br>
                      <a:r>
                        <a:rPr lang="ru-RU" sz="600" dirty="0">
                          <a:latin typeface="Calibri"/>
                          <a:ea typeface="Calibri"/>
                          <a:cs typeface="Times New Roman"/>
                        </a:rPr>
                        <a:t>1 января - соколиный глаз</a:t>
                      </a:r>
                      <a:br>
                        <a:rPr lang="ru-RU" sz="600" dirty="0">
                          <a:latin typeface="Calibri"/>
                          <a:ea typeface="Calibri"/>
                          <a:cs typeface="Times New Roman"/>
                        </a:rPr>
                      </a:br>
                      <a:r>
                        <a:rPr lang="ru-RU" sz="600" dirty="0">
                          <a:latin typeface="Calibri"/>
                          <a:ea typeface="Calibri"/>
                          <a:cs typeface="Times New Roman"/>
                        </a:rPr>
                        <a:t>2 января - рубин</a:t>
                      </a:r>
                      <a:br>
                        <a:rPr lang="ru-RU" sz="600" dirty="0">
                          <a:latin typeface="Calibri"/>
                          <a:ea typeface="Calibri"/>
                          <a:cs typeface="Times New Roman"/>
                        </a:rPr>
                      </a:br>
                      <a:r>
                        <a:rPr lang="ru-RU" sz="600" dirty="0">
                          <a:latin typeface="Calibri"/>
                          <a:ea typeface="Calibri"/>
                          <a:cs typeface="Times New Roman"/>
                        </a:rPr>
                        <a:t>3 января - оникс</a:t>
                      </a:r>
                      <a:br>
                        <a:rPr lang="ru-RU" sz="600" dirty="0">
                          <a:latin typeface="Calibri"/>
                          <a:ea typeface="Calibri"/>
                          <a:cs typeface="Times New Roman"/>
                        </a:rPr>
                      </a:br>
                      <a:r>
                        <a:rPr lang="ru-RU" sz="600" dirty="0">
                          <a:latin typeface="Calibri"/>
                          <a:ea typeface="Calibri"/>
                          <a:cs typeface="Times New Roman"/>
                        </a:rPr>
                        <a:t>4 января - родонит</a:t>
                      </a:r>
                      <a:br>
                        <a:rPr lang="ru-RU" sz="600" dirty="0">
                          <a:latin typeface="Calibri"/>
                          <a:ea typeface="Calibri"/>
                          <a:cs typeface="Times New Roman"/>
                        </a:rPr>
                      </a:br>
                      <a:r>
                        <a:rPr lang="ru-RU" sz="600" dirty="0">
                          <a:latin typeface="Calibri"/>
                          <a:ea typeface="Calibri"/>
                          <a:cs typeface="Times New Roman"/>
                        </a:rPr>
                        <a:t>5 января - жемчуг</a:t>
                      </a:r>
                      <a:br>
                        <a:rPr lang="ru-RU" sz="600" dirty="0">
                          <a:latin typeface="Calibri"/>
                          <a:ea typeface="Calibri"/>
                          <a:cs typeface="Times New Roman"/>
                        </a:rPr>
                      </a:br>
                      <a:r>
                        <a:rPr lang="ru-RU" sz="600" dirty="0">
                          <a:latin typeface="Calibri"/>
                          <a:ea typeface="Calibri"/>
                          <a:cs typeface="Times New Roman"/>
                        </a:rPr>
                        <a:t>6 января - бирюза</a:t>
                      </a:r>
                      <a:br>
                        <a:rPr lang="ru-RU" sz="600" dirty="0">
                          <a:latin typeface="Calibri"/>
                          <a:ea typeface="Calibri"/>
                          <a:cs typeface="Times New Roman"/>
                        </a:rPr>
                      </a:br>
                      <a:r>
                        <a:rPr lang="ru-RU" sz="600" dirty="0">
                          <a:latin typeface="Calibri"/>
                          <a:ea typeface="Calibri"/>
                          <a:cs typeface="Times New Roman"/>
                        </a:rPr>
                        <a:t>7 января - яшма</a:t>
                      </a:r>
                      <a:br>
                        <a:rPr lang="ru-RU" sz="600" dirty="0">
                          <a:latin typeface="Calibri"/>
                          <a:ea typeface="Calibri"/>
                          <a:cs typeface="Times New Roman"/>
                        </a:rPr>
                      </a:br>
                      <a:r>
                        <a:rPr lang="ru-RU" sz="600" dirty="0">
                          <a:latin typeface="Calibri"/>
                          <a:ea typeface="Calibri"/>
                          <a:cs typeface="Times New Roman"/>
                        </a:rPr>
                        <a:t>8 января - рубин</a:t>
                      </a:r>
                      <a:br>
                        <a:rPr lang="ru-RU" sz="600" dirty="0">
                          <a:latin typeface="Calibri"/>
                          <a:ea typeface="Calibri"/>
                          <a:cs typeface="Times New Roman"/>
                        </a:rPr>
                      </a:br>
                      <a:r>
                        <a:rPr lang="ru-RU" sz="600" dirty="0">
                          <a:latin typeface="Calibri"/>
                          <a:ea typeface="Calibri"/>
                          <a:cs typeface="Times New Roman"/>
                        </a:rPr>
                        <a:t>9 января - александрит</a:t>
                      </a:r>
                      <a:br>
                        <a:rPr lang="ru-RU" sz="600" dirty="0">
                          <a:latin typeface="Calibri"/>
                          <a:ea typeface="Calibri"/>
                          <a:cs typeface="Times New Roman"/>
                        </a:rPr>
                      </a:br>
                      <a:r>
                        <a:rPr lang="ru-RU" sz="600" dirty="0">
                          <a:latin typeface="Calibri"/>
                          <a:ea typeface="Calibri"/>
                          <a:cs typeface="Times New Roman"/>
                        </a:rPr>
                        <a:t>10 января - циркон</a:t>
                      </a:r>
                      <a:br>
                        <a:rPr lang="ru-RU" sz="600" dirty="0">
                          <a:latin typeface="Calibri"/>
                          <a:ea typeface="Calibri"/>
                          <a:cs typeface="Times New Roman"/>
                        </a:rPr>
                      </a:br>
                      <a:r>
                        <a:rPr lang="ru-RU" sz="600" dirty="0">
                          <a:latin typeface="Calibri"/>
                          <a:ea typeface="Calibri"/>
                          <a:cs typeface="Times New Roman"/>
                        </a:rPr>
                        <a:t>11 января - гелиотроп</a:t>
                      </a:r>
                      <a:br>
                        <a:rPr lang="ru-RU" sz="600" dirty="0">
                          <a:latin typeface="Calibri"/>
                          <a:ea typeface="Calibri"/>
                          <a:cs typeface="Times New Roman"/>
                        </a:rPr>
                      </a:br>
                      <a:r>
                        <a:rPr lang="ru-RU" sz="600" dirty="0">
                          <a:latin typeface="Calibri"/>
                          <a:ea typeface="Calibri"/>
                          <a:cs typeface="Times New Roman"/>
                        </a:rPr>
                        <a:t>12 января - жадеит</a:t>
                      </a:r>
                      <a:br>
                        <a:rPr lang="ru-RU" sz="600" dirty="0">
                          <a:latin typeface="Calibri"/>
                          <a:ea typeface="Calibri"/>
                          <a:cs typeface="Times New Roman"/>
                        </a:rPr>
                      </a:br>
                      <a:r>
                        <a:rPr lang="ru-RU" sz="600" dirty="0">
                          <a:latin typeface="Calibri"/>
                          <a:ea typeface="Calibri"/>
                          <a:cs typeface="Times New Roman"/>
                        </a:rPr>
                        <a:t>13 января - оникс</a:t>
                      </a:r>
                      <a:br>
                        <a:rPr lang="ru-RU" sz="600" dirty="0">
                          <a:latin typeface="Calibri"/>
                          <a:ea typeface="Calibri"/>
                          <a:cs typeface="Times New Roman"/>
                        </a:rPr>
                      </a:br>
                      <a:r>
                        <a:rPr lang="ru-RU" sz="600" dirty="0">
                          <a:latin typeface="Calibri"/>
                          <a:ea typeface="Calibri"/>
                          <a:cs typeface="Times New Roman"/>
                        </a:rPr>
                        <a:t>14 января - родонит</a:t>
                      </a:r>
                      <a:br>
                        <a:rPr lang="ru-RU" sz="600" dirty="0">
                          <a:latin typeface="Calibri"/>
                          <a:ea typeface="Calibri"/>
                          <a:cs typeface="Times New Roman"/>
                        </a:rPr>
                      </a:br>
                      <a:r>
                        <a:rPr lang="ru-RU" sz="600" dirty="0">
                          <a:latin typeface="Calibri"/>
                          <a:ea typeface="Calibri"/>
                          <a:cs typeface="Times New Roman"/>
                        </a:rPr>
                        <a:t>15 января - гагат</a:t>
                      </a:r>
                      <a:br>
                        <a:rPr lang="ru-RU" sz="600" dirty="0">
                          <a:latin typeface="Calibri"/>
                          <a:ea typeface="Calibri"/>
                          <a:cs typeface="Times New Roman"/>
                        </a:rPr>
                      </a:br>
                      <a:r>
                        <a:rPr lang="ru-RU" sz="600" dirty="0">
                          <a:latin typeface="Calibri"/>
                          <a:ea typeface="Calibri"/>
                          <a:cs typeface="Times New Roman"/>
                        </a:rPr>
                        <a:t>16 января - оникс</a:t>
                      </a:r>
                      <a:br>
                        <a:rPr lang="ru-RU" sz="600" dirty="0">
                          <a:latin typeface="Calibri"/>
                          <a:ea typeface="Calibri"/>
                          <a:cs typeface="Times New Roman"/>
                        </a:rPr>
                      </a:br>
                      <a:r>
                        <a:rPr lang="ru-RU" sz="600" dirty="0">
                          <a:latin typeface="Calibri"/>
                          <a:ea typeface="Calibri"/>
                          <a:cs typeface="Times New Roman"/>
                        </a:rPr>
                        <a:t>17 января - тигровый глаз</a:t>
                      </a:r>
                      <a:br>
                        <a:rPr lang="ru-RU" sz="600" dirty="0">
                          <a:latin typeface="Calibri"/>
                          <a:ea typeface="Calibri"/>
                          <a:cs typeface="Times New Roman"/>
                        </a:rPr>
                      </a:br>
                      <a:r>
                        <a:rPr lang="ru-RU" sz="600" dirty="0">
                          <a:latin typeface="Calibri"/>
                          <a:ea typeface="Calibri"/>
                          <a:cs typeface="Times New Roman"/>
                        </a:rPr>
                        <a:t>18 января - изумруд</a:t>
                      </a:r>
                      <a:br>
                        <a:rPr lang="ru-RU" sz="600" dirty="0">
                          <a:latin typeface="Calibri"/>
                          <a:ea typeface="Calibri"/>
                          <a:cs typeface="Times New Roman"/>
                        </a:rPr>
                      </a:br>
                      <a:r>
                        <a:rPr lang="ru-RU" sz="600" dirty="0">
                          <a:latin typeface="Calibri"/>
                          <a:ea typeface="Calibri"/>
                          <a:cs typeface="Times New Roman"/>
                        </a:rPr>
                        <a:t>19 января - яшма</a:t>
                      </a:r>
                      <a:br>
                        <a:rPr lang="ru-RU" sz="600" dirty="0">
                          <a:latin typeface="Calibri"/>
                          <a:ea typeface="Calibri"/>
                          <a:cs typeface="Times New Roman"/>
                        </a:rPr>
                      </a:br>
                      <a:r>
                        <a:rPr lang="ru-RU" sz="600" dirty="0">
                          <a:latin typeface="Calibri"/>
                          <a:ea typeface="Calibri"/>
                          <a:cs typeface="Times New Roman"/>
                        </a:rPr>
                        <a:t>20 января - шпинель</a:t>
                      </a:r>
                      <a:br>
                        <a:rPr lang="ru-RU" sz="600" dirty="0">
                          <a:latin typeface="Calibri"/>
                          <a:ea typeface="Calibri"/>
                          <a:cs typeface="Times New Roman"/>
                        </a:rPr>
                      </a:br>
                      <a:r>
                        <a:rPr lang="ru-RU" sz="600" dirty="0">
                          <a:latin typeface="Calibri"/>
                          <a:ea typeface="Calibri"/>
                          <a:cs typeface="Times New Roman"/>
                        </a:rPr>
                        <a:t>21 января - гиацинт</a:t>
                      </a:r>
                    </a:p>
                  </a:txBody>
                  <a:tcPr marL="16452" marR="16452" marT="16452" marB="16452" anchor="ctr">
                    <a:lnL>
                      <a:noFill/>
                    </a:lnL>
                    <a:lnR>
                      <a:noFill/>
                    </a:lnR>
                    <a:lnT>
                      <a:noFill/>
                    </a:lnT>
                    <a:lnB w="12700" cap="flat" cmpd="sng" algn="ctr">
                      <a:solidFill>
                        <a:srgbClr val="999999"/>
                      </a:solidFill>
                      <a:prstDash val="solid"/>
                      <a:round/>
                      <a:headEnd type="none" w="med" len="med"/>
                      <a:tailEnd type="none" w="med" len="med"/>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 y="0"/>
          <a:ext cx="8143902" cy="6858000"/>
        </p:xfrm>
        <a:graphic>
          <a:graphicData uri="http://schemas.openxmlformats.org/drawingml/2006/table">
            <a:tbl>
              <a:tblPr/>
              <a:tblGrid>
                <a:gridCol w="4071951"/>
                <a:gridCol w="4071951"/>
              </a:tblGrid>
              <a:tr h="6858000">
                <a:tc>
                  <a:txBody>
                    <a:bodyPr/>
                    <a:lstStyle/>
                    <a:p>
                      <a:pPr>
                        <a:lnSpc>
                          <a:spcPct val="115000"/>
                        </a:lnSpc>
                        <a:spcAft>
                          <a:spcPts val="1000"/>
                        </a:spcAft>
                      </a:pPr>
                      <a:r>
                        <a:rPr lang="ru-RU" sz="600" b="1">
                          <a:latin typeface="Calibri"/>
                          <a:ea typeface="Calibri"/>
                          <a:cs typeface="Times New Roman"/>
                        </a:rPr>
                        <a:t/>
                      </a:r>
                      <a:br>
                        <a:rPr lang="ru-RU" sz="600" b="1">
                          <a:latin typeface="Calibri"/>
                          <a:ea typeface="Calibri"/>
                          <a:cs typeface="Times New Roman"/>
                        </a:rPr>
                      </a:br>
                      <a:r>
                        <a:rPr lang="ru-RU" sz="600" b="1">
                          <a:latin typeface="Calibri"/>
                          <a:ea typeface="Calibri"/>
                          <a:cs typeface="Times New Roman"/>
                        </a:rPr>
                        <a:t>Водолей</a:t>
                      </a:r>
                      <a:endParaRPr lang="ru-RU" sz="600">
                        <a:latin typeface="Calibri"/>
                        <a:ea typeface="Calibri"/>
                        <a:cs typeface="Times New Roman"/>
                      </a:endParaRPr>
                    </a:p>
                    <a:p>
                      <a:pPr>
                        <a:lnSpc>
                          <a:spcPct val="115000"/>
                        </a:lnSpc>
                        <a:spcAft>
                          <a:spcPts val="1000"/>
                        </a:spcAft>
                      </a:pPr>
                      <a:r>
                        <a:rPr lang="ru-RU" sz="600" b="1">
                          <a:latin typeface="Calibri"/>
                          <a:ea typeface="Calibri"/>
                          <a:cs typeface="Times New Roman"/>
                        </a:rPr>
                        <a:t>Главные талисманы - гранат, аметист, сапфир, кварц.</a:t>
                      </a:r>
                      <a:endParaRPr lang="ru-RU" sz="600">
                        <a:latin typeface="Calibri"/>
                        <a:ea typeface="Calibri"/>
                        <a:cs typeface="Times New Roman"/>
                      </a:endParaRPr>
                    </a:p>
                    <a:p>
                      <a:pPr>
                        <a:lnSpc>
                          <a:spcPct val="115000"/>
                        </a:lnSpc>
                        <a:spcAft>
                          <a:spcPts val="1000"/>
                        </a:spcAft>
                      </a:pPr>
                      <a:r>
                        <a:rPr lang="ru-RU" sz="600">
                          <a:latin typeface="Calibri"/>
                          <a:ea typeface="Calibri"/>
                          <a:cs typeface="Times New Roman"/>
                        </a:rPr>
                        <a:t>22 января - цитрин</a:t>
                      </a:r>
                      <a:br>
                        <a:rPr lang="ru-RU" sz="600">
                          <a:latin typeface="Calibri"/>
                          <a:ea typeface="Calibri"/>
                          <a:cs typeface="Times New Roman"/>
                        </a:rPr>
                      </a:br>
                      <a:r>
                        <a:rPr lang="ru-RU" sz="600">
                          <a:latin typeface="Calibri"/>
                          <a:ea typeface="Calibri"/>
                          <a:cs typeface="Times New Roman"/>
                        </a:rPr>
                        <a:t>23 января - амазонит</a:t>
                      </a:r>
                      <a:br>
                        <a:rPr lang="ru-RU" sz="600">
                          <a:latin typeface="Calibri"/>
                          <a:ea typeface="Calibri"/>
                          <a:cs typeface="Times New Roman"/>
                        </a:rPr>
                      </a:br>
                      <a:r>
                        <a:rPr lang="ru-RU" sz="600">
                          <a:latin typeface="Calibri"/>
                          <a:ea typeface="Calibri"/>
                          <a:cs typeface="Times New Roman"/>
                        </a:rPr>
                        <a:t>24 января - лазурит</a:t>
                      </a:r>
                      <a:br>
                        <a:rPr lang="ru-RU" sz="600">
                          <a:latin typeface="Calibri"/>
                          <a:ea typeface="Calibri"/>
                          <a:cs typeface="Times New Roman"/>
                        </a:rPr>
                      </a:br>
                      <a:r>
                        <a:rPr lang="ru-RU" sz="600">
                          <a:latin typeface="Calibri"/>
                          <a:ea typeface="Calibri"/>
                          <a:cs typeface="Times New Roman"/>
                        </a:rPr>
                        <a:t>25 января - агат</a:t>
                      </a:r>
                      <a:br>
                        <a:rPr lang="ru-RU" sz="600">
                          <a:latin typeface="Calibri"/>
                          <a:ea typeface="Calibri"/>
                          <a:cs typeface="Times New Roman"/>
                        </a:rPr>
                      </a:br>
                      <a:r>
                        <a:rPr lang="ru-RU" sz="600">
                          <a:latin typeface="Calibri"/>
                          <a:ea typeface="Calibri"/>
                          <a:cs typeface="Times New Roman"/>
                        </a:rPr>
                        <a:t>26 января - нефрит</a:t>
                      </a:r>
                      <a:br>
                        <a:rPr lang="ru-RU" sz="600">
                          <a:latin typeface="Calibri"/>
                          <a:ea typeface="Calibri"/>
                          <a:cs typeface="Times New Roman"/>
                        </a:rPr>
                      </a:br>
                      <a:r>
                        <a:rPr lang="ru-RU" sz="600">
                          <a:latin typeface="Calibri"/>
                          <a:ea typeface="Calibri"/>
                          <a:cs typeface="Times New Roman"/>
                        </a:rPr>
                        <a:t>27 января - горный хрусталь</a:t>
                      </a:r>
                      <a:br>
                        <a:rPr lang="ru-RU" sz="600">
                          <a:latin typeface="Calibri"/>
                          <a:ea typeface="Calibri"/>
                          <a:cs typeface="Times New Roman"/>
                        </a:rPr>
                      </a:br>
                      <a:r>
                        <a:rPr lang="ru-RU" sz="600">
                          <a:latin typeface="Calibri"/>
                          <a:ea typeface="Calibri"/>
                          <a:cs typeface="Times New Roman"/>
                        </a:rPr>
                        <a:t>28 января - циркон</a:t>
                      </a:r>
                      <a:br>
                        <a:rPr lang="ru-RU" sz="600">
                          <a:latin typeface="Calibri"/>
                          <a:ea typeface="Calibri"/>
                          <a:cs typeface="Times New Roman"/>
                        </a:rPr>
                      </a:br>
                      <a:r>
                        <a:rPr lang="ru-RU" sz="600">
                          <a:latin typeface="Calibri"/>
                          <a:ea typeface="Calibri"/>
                          <a:cs typeface="Times New Roman"/>
                        </a:rPr>
                        <a:t>29 января - сапфир</a:t>
                      </a:r>
                      <a:br>
                        <a:rPr lang="ru-RU" sz="600">
                          <a:latin typeface="Calibri"/>
                          <a:ea typeface="Calibri"/>
                          <a:cs typeface="Times New Roman"/>
                        </a:rPr>
                      </a:br>
                      <a:r>
                        <a:rPr lang="ru-RU" sz="600">
                          <a:latin typeface="Calibri"/>
                          <a:ea typeface="Calibri"/>
                          <a:cs typeface="Times New Roman"/>
                        </a:rPr>
                        <a:t>30 января - аметист</a:t>
                      </a:r>
                      <a:br>
                        <a:rPr lang="ru-RU" sz="600">
                          <a:latin typeface="Calibri"/>
                          <a:ea typeface="Calibri"/>
                          <a:cs typeface="Times New Roman"/>
                        </a:rPr>
                      </a:br>
                      <a:r>
                        <a:rPr lang="ru-RU" sz="600">
                          <a:latin typeface="Calibri"/>
                          <a:ea typeface="Calibri"/>
                          <a:cs typeface="Times New Roman"/>
                        </a:rPr>
                        <a:t>31 января - хризопраз</a:t>
                      </a:r>
                      <a:br>
                        <a:rPr lang="ru-RU" sz="600">
                          <a:latin typeface="Calibri"/>
                          <a:ea typeface="Calibri"/>
                          <a:cs typeface="Times New Roman"/>
                        </a:rPr>
                      </a:br>
                      <a:r>
                        <a:rPr lang="ru-RU" sz="600">
                          <a:latin typeface="Calibri"/>
                          <a:ea typeface="Calibri"/>
                          <a:cs typeface="Times New Roman"/>
                        </a:rPr>
                        <a:t>1 февраля - лунный камень</a:t>
                      </a:r>
                      <a:br>
                        <a:rPr lang="ru-RU" sz="600">
                          <a:latin typeface="Calibri"/>
                          <a:ea typeface="Calibri"/>
                          <a:cs typeface="Times New Roman"/>
                        </a:rPr>
                      </a:br>
                      <a:r>
                        <a:rPr lang="ru-RU" sz="600">
                          <a:latin typeface="Calibri"/>
                          <a:ea typeface="Calibri"/>
                          <a:cs typeface="Times New Roman"/>
                        </a:rPr>
                        <a:t>2 февраля - бирюза</a:t>
                      </a:r>
                      <a:br>
                        <a:rPr lang="ru-RU" sz="600">
                          <a:latin typeface="Calibri"/>
                          <a:ea typeface="Calibri"/>
                          <a:cs typeface="Times New Roman"/>
                        </a:rPr>
                      </a:br>
                      <a:r>
                        <a:rPr lang="ru-RU" sz="600">
                          <a:latin typeface="Calibri"/>
                          <a:ea typeface="Calibri"/>
                          <a:cs typeface="Times New Roman"/>
                        </a:rPr>
                        <a:t>3 февраля - бирюза</a:t>
                      </a:r>
                      <a:br>
                        <a:rPr lang="ru-RU" sz="600">
                          <a:latin typeface="Calibri"/>
                          <a:ea typeface="Calibri"/>
                          <a:cs typeface="Times New Roman"/>
                        </a:rPr>
                      </a:br>
                      <a:r>
                        <a:rPr lang="ru-RU" sz="600">
                          <a:latin typeface="Calibri"/>
                          <a:ea typeface="Calibri"/>
                          <a:cs typeface="Times New Roman"/>
                        </a:rPr>
                        <a:t>4 февраля - берилл</a:t>
                      </a:r>
                      <a:br>
                        <a:rPr lang="ru-RU" sz="600">
                          <a:latin typeface="Calibri"/>
                          <a:ea typeface="Calibri"/>
                          <a:cs typeface="Times New Roman"/>
                        </a:rPr>
                      </a:br>
                      <a:r>
                        <a:rPr lang="ru-RU" sz="600">
                          <a:latin typeface="Calibri"/>
                          <a:ea typeface="Calibri"/>
                          <a:cs typeface="Times New Roman"/>
                        </a:rPr>
                        <a:t>5 февраля - сардоникс</a:t>
                      </a:r>
                      <a:br>
                        <a:rPr lang="ru-RU" sz="600">
                          <a:latin typeface="Calibri"/>
                          <a:ea typeface="Calibri"/>
                          <a:cs typeface="Times New Roman"/>
                        </a:rPr>
                      </a:br>
                      <a:r>
                        <a:rPr lang="ru-RU" sz="600">
                          <a:latin typeface="Calibri"/>
                          <a:ea typeface="Calibri"/>
                          <a:cs typeface="Times New Roman"/>
                        </a:rPr>
                        <a:t>6 февраля - сапфир</a:t>
                      </a:r>
                      <a:br>
                        <a:rPr lang="ru-RU" sz="600">
                          <a:latin typeface="Calibri"/>
                          <a:ea typeface="Calibri"/>
                          <a:cs typeface="Times New Roman"/>
                        </a:rPr>
                      </a:br>
                      <a:r>
                        <a:rPr lang="ru-RU" sz="600">
                          <a:latin typeface="Calibri"/>
                          <a:ea typeface="Calibri"/>
                          <a:cs typeface="Times New Roman"/>
                        </a:rPr>
                        <a:t>7 февраля - агат</a:t>
                      </a:r>
                      <a:br>
                        <a:rPr lang="ru-RU" sz="600">
                          <a:latin typeface="Calibri"/>
                          <a:ea typeface="Calibri"/>
                          <a:cs typeface="Times New Roman"/>
                        </a:rPr>
                      </a:br>
                      <a:r>
                        <a:rPr lang="ru-RU" sz="600">
                          <a:latin typeface="Calibri"/>
                          <a:ea typeface="Calibri"/>
                          <a:cs typeface="Times New Roman"/>
                        </a:rPr>
                        <a:t>8 февраля - малахит</a:t>
                      </a:r>
                      <a:br>
                        <a:rPr lang="ru-RU" sz="600">
                          <a:latin typeface="Calibri"/>
                          <a:ea typeface="Calibri"/>
                          <a:cs typeface="Times New Roman"/>
                        </a:rPr>
                      </a:br>
                      <a:r>
                        <a:rPr lang="ru-RU" sz="600">
                          <a:latin typeface="Calibri"/>
                          <a:ea typeface="Calibri"/>
                          <a:cs typeface="Times New Roman"/>
                        </a:rPr>
                        <a:t>9 февраля - янтарь</a:t>
                      </a:r>
                      <a:br>
                        <a:rPr lang="ru-RU" sz="600">
                          <a:latin typeface="Calibri"/>
                          <a:ea typeface="Calibri"/>
                          <a:cs typeface="Times New Roman"/>
                        </a:rPr>
                      </a:br>
                      <a:r>
                        <a:rPr lang="ru-RU" sz="600">
                          <a:latin typeface="Calibri"/>
                          <a:ea typeface="Calibri"/>
                          <a:cs typeface="Times New Roman"/>
                        </a:rPr>
                        <a:t>10 февраля - тигровый глаз</a:t>
                      </a:r>
                      <a:br>
                        <a:rPr lang="ru-RU" sz="600">
                          <a:latin typeface="Calibri"/>
                          <a:ea typeface="Calibri"/>
                          <a:cs typeface="Times New Roman"/>
                        </a:rPr>
                      </a:br>
                      <a:r>
                        <a:rPr lang="ru-RU" sz="600">
                          <a:latin typeface="Calibri"/>
                          <a:ea typeface="Calibri"/>
                          <a:cs typeface="Times New Roman"/>
                        </a:rPr>
                        <a:t>11 февраля - гелиотроп</a:t>
                      </a:r>
                      <a:br>
                        <a:rPr lang="ru-RU" sz="600">
                          <a:latin typeface="Calibri"/>
                          <a:ea typeface="Calibri"/>
                          <a:cs typeface="Times New Roman"/>
                        </a:rPr>
                      </a:br>
                      <a:r>
                        <a:rPr lang="ru-RU" sz="600">
                          <a:latin typeface="Calibri"/>
                          <a:ea typeface="Calibri"/>
                          <a:cs typeface="Times New Roman"/>
                        </a:rPr>
                        <a:t>12 февраля - сардоникс</a:t>
                      </a:r>
                      <a:br>
                        <a:rPr lang="ru-RU" sz="600">
                          <a:latin typeface="Calibri"/>
                          <a:ea typeface="Calibri"/>
                          <a:cs typeface="Times New Roman"/>
                        </a:rPr>
                      </a:br>
                      <a:r>
                        <a:rPr lang="ru-RU" sz="600">
                          <a:latin typeface="Calibri"/>
                          <a:ea typeface="Calibri"/>
                          <a:cs typeface="Times New Roman"/>
                        </a:rPr>
                        <a:t>13 февраля - кошачий глаз</a:t>
                      </a:r>
                      <a:br>
                        <a:rPr lang="ru-RU" sz="600">
                          <a:latin typeface="Calibri"/>
                          <a:ea typeface="Calibri"/>
                          <a:cs typeface="Times New Roman"/>
                        </a:rPr>
                      </a:br>
                      <a:r>
                        <a:rPr lang="ru-RU" sz="600">
                          <a:latin typeface="Calibri"/>
                          <a:ea typeface="Calibri"/>
                          <a:cs typeface="Times New Roman"/>
                        </a:rPr>
                        <a:t>14 февраля - хризоберилл</a:t>
                      </a:r>
                      <a:br>
                        <a:rPr lang="ru-RU" sz="600">
                          <a:latin typeface="Calibri"/>
                          <a:ea typeface="Calibri"/>
                          <a:cs typeface="Times New Roman"/>
                        </a:rPr>
                      </a:br>
                      <a:r>
                        <a:rPr lang="ru-RU" sz="600">
                          <a:latin typeface="Calibri"/>
                          <a:ea typeface="Calibri"/>
                          <a:cs typeface="Times New Roman"/>
                        </a:rPr>
                        <a:t>15 февраля - авантюрин</a:t>
                      </a:r>
                      <a:br>
                        <a:rPr lang="ru-RU" sz="600">
                          <a:latin typeface="Calibri"/>
                          <a:ea typeface="Calibri"/>
                          <a:cs typeface="Times New Roman"/>
                        </a:rPr>
                      </a:br>
                      <a:r>
                        <a:rPr lang="ru-RU" sz="600">
                          <a:latin typeface="Calibri"/>
                          <a:ea typeface="Calibri"/>
                          <a:cs typeface="Times New Roman"/>
                        </a:rPr>
                        <a:t>16 февраля - опал</a:t>
                      </a:r>
                      <a:br>
                        <a:rPr lang="ru-RU" sz="600">
                          <a:latin typeface="Calibri"/>
                          <a:ea typeface="Calibri"/>
                          <a:cs typeface="Times New Roman"/>
                        </a:rPr>
                      </a:br>
                      <a:r>
                        <a:rPr lang="ru-RU" sz="600">
                          <a:latin typeface="Calibri"/>
                          <a:ea typeface="Calibri"/>
                          <a:cs typeface="Times New Roman"/>
                        </a:rPr>
                        <a:t>17 февраля - сапфир</a:t>
                      </a:r>
                      <a:br>
                        <a:rPr lang="ru-RU" sz="600">
                          <a:latin typeface="Calibri"/>
                          <a:ea typeface="Calibri"/>
                          <a:cs typeface="Times New Roman"/>
                        </a:rPr>
                      </a:br>
                      <a:r>
                        <a:rPr lang="ru-RU" sz="600">
                          <a:latin typeface="Calibri"/>
                          <a:ea typeface="Calibri"/>
                          <a:cs typeface="Times New Roman"/>
                        </a:rPr>
                        <a:t>18 февраля - обсидиан</a:t>
                      </a:r>
                      <a:br>
                        <a:rPr lang="ru-RU" sz="600">
                          <a:latin typeface="Calibri"/>
                          <a:ea typeface="Calibri"/>
                          <a:cs typeface="Times New Roman"/>
                        </a:rPr>
                      </a:br>
                      <a:r>
                        <a:rPr lang="ru-RU" sz="600">
                          <a:latin typeface="Calibri"/>
                          <a:ea typeface="Calibri"/>
                          <a:cs typeface="Times New Roman"/>
                        </a:rPr>
                        <a:t>19 февраля - авантюрин</a:t>
                      </a:r>
                      <a:br>
                        <a:rPr lang="ru-RU" sz="600">
                          <a:latin typeface="Calibri"/>
                          <a:ea typeface="Calibri"/>
                          <a:cs typeface="Times New Roman"/>
                        </a:rPr>
                      </a:br>
                      <a:r>
                        <a:rPr lang="ru-RU" sz="600">
                          <a:latin typeface="Calibri"/>
                          <a:ea typeface="Calibri"/>
                          <a:cs typeface="Times New Roman"/>
                        </a:rPr>
                        <a:t>20 февраля - коралл</a:t>
                      </a:r>
                      <a:br>
                        <a:rPr lang="ru-RU" sz="600">
                          <a:latin typeface="Calibri"/>
                          <a:ea typeface="Calibri"/>
                          <a:cs typeface="Times New Roman"/>
                        </a:rPr>
                      </a:br>
                      <a:r>
                        <a:rPr lang="ru-RU" sz="600">
                          <a:latin typeface="Calibri"/>
                          <a:ea typeface="Calibri"/>
                          <a:cs typeface="Times New Roman"/>
                        </a:rPr>
                        <a:t>21 февраля - сапфир</a:t>
                      </a:r>
                      <a:br>
                        <a:rPr lang="ru-RU" sz="600">
                          <a:latin typeface="Calibri"/>
                          <a:ea typeface="Calibri"/>
                          <a:cs typeface="Times New Roman"/>
                        </a:rPr>
                      </a:br>
                      <a:r>
                        <a:rPr lang="ru-RU" sz="600">
                          <a:latin typeface="Calibri"/>
                          <a:ea typeface="Calibri"/>
                          <a:cs typeface="Times New Roman"/>
                        </a:rPr>
                        <a:t>22 февраля - янтарь</a:t>
                      </a:r>
                    </a:p>
                  </a:txBody>
                  <a:tcPr marL="16015" marR="16015" marT="16015" marB="16015" anchor="ctr">
                    <a:lnL>
                      <a:noFill/>
                    </a:lnL>
                    <a:lnR>
                      <a:noFill/>
                    </a:lnR>
                    <a:lnT>
                      <a:noFill/>
                    </a:lnT>
                    <a:lnB w="12700" cap="flat" cmpd="sng" algn="ctr">
                      <a:solidFill>
                        <a:srgbClr val="999999"/>
                      </a:solidFill>
                      <a:prstDash val="solid"/>
                      <a:round/>
                      <a:headEnd type="none" w="med" len="med"/>
                      <a:tailEnd type="none" w="med" len="med"/>
                    </a:lnB>
                  </a:tcPr>
                </a:tc>
                <a:tc>
                  <a:txBody>
                    <a:bodyPr/>
                    <a:lstStyle/>
                    <a:p>
                      <a:pPr>
                        <a:lnSpc>
                          <a:spcPct val="115000"/>
                        </a:lnSpc>
                        <a:spcAft>
                          <a:spcPts val="1000"/>
                        </a:spcAft>
                      </a:pPr>
                      <a:r>
                        <a:rPr lang="ru-RU" sz="600" b="1" dirty="0">
                          <a:latin typeface="Calibri"/>
                          <a:ea typeface="Calibri"/>
                          <a:cs typeface="Times New Roman"/>
                        </a:rPr>
                        <a:t>Рыбы</a:t>
                      </a:r>
                      <a:endParaRPr lang="ru-RU" sz="600" dirty="0">
                        <a:latin typeface="Calibri"/>
                        <a:ea typeface="Calibri"/>
                        <a:cs typeface="Times New Roman"/>
                      </a:endParaRPr>
                    </a:p>
                    <a:p>
                      <a:pPr>
                        <a:lnSpc>
                          <a:spcPct val="115000"/>
                        </a:lnSpc>
                        <a:spcAft>
                          <a:spcPts val="1000"/>
                        </a:spcAft>
                      </a:pPr>
                      <a:r>
                        <a:rPr lang="ru-RU" sz="600" b="1" dirty="0">
                          <a:latin typeface="Calibri"/>
                          <a:ea typeface="Calibri"/>
                          <a:cs typeface="Times New Roman"/>
                        </a:rPr>
                        <a:t>Главные талисманы - аквамарин, жемчуг, изумруд и хризолит.</a:t>
                      </a:r>
                      <a:endParaRPr lang="ru-RU" sz="600" dirty="0">
                        <a:latin typeface="Calibri"/>
                        <a:ea typeface="Calibri"/>
                        <a:cs typeface="Times New Roman"/>
                      </a:endParaRPr>
                    </a:p>
                    <a:p>
                      <a:pPr>
                        <a:lnSpc>
                          <a:spcPct val="115000"/>
                        </a:lnSpc>
                        <a:spcAft>
                          <a:spcPts val="1000"/>
                        </a:spcAft>
                      </a:pPr>
                      <a:r>
                        <a:rPr lang="ru-RU" sz="600" dirty="0">
                          <a:latin typeface="Calibri"/>
                          <a:ea typeface="Calibri"/>
                          <a:cs typeface="Times New Roman"/>
                        </a:rPr>
                        <a:t>21 февраля - сапфир</a:t>
                      </a:r>
                      <a:br>
                        <a:rPr lang="ru-RU" sz="600" dirty="0">
                          <a:latin typeface="Calibri"/>
                          <a:ea typeface="Calibri"/>
                          <a:cs typeface="Times New Roman"/>
                        </a:rPr>
                      </a:br>
                      <a:r>
                        <a:rPr lang="ru-RU" sz="600" dirty="0">
                          <a:latin typeface="Calibri"/>
                          <a:ea typeface="Calibri"/>
                          <a:cs typeface="Times New Roman"/>
                        </a:rPr>
                        <a:t>22 февраля - янтарь</a:t>
                      </a:r>
                      <a:br>
                        <a:rPr lang="ru-RU" sz="600" dirty="0">
                          <a:latin typeface="Calibri"/>
                          <a:ea typeface="Calibri"/>
                          <a:cs typeface="Times New Roman"/>
                        </a:rPr>
                      </a:br>
                      <a:r>
                        <a:rPr lang="ru-RU" sz="600" dirty="0">
                          <a:latin typeface="Calibri"/>
                          <a:ea typeface="Calibri"/>
                          <a:cs typeface="Times New Roman"/>
                        </a:rPr>
                        <a:t>23 февраля - нефрит</a:t>
                      </a:r>
                      <a:br>
                        <a:rPr lang="ru-RU" sz="600" dirty="0">
                          <a:latin typeface="Calibri"/>
                          <a:ea typeface="Calibri"/>
                          <a:cs typeface="Times New Roman"/>
                        </a:rPr>
                      </a:br>
                      <a:r>
                        <a:rPr lang="ru-RU" sz="600" dirty="0">
                          <a:latin typeface="Calibri"/>
                          <a:ea typeface="Calibri"/>
                          <a:cs typeface="Times New Roman"/>
                        </a:rPr>
                        <a:t>24 февраля - хризоберилл</a:t>
                      </a:r>
                      <a:br>
                        <a:rPr lang="ru-RU" sz="600" dirty="0">
                          <a:latin typeface="Calibri"/>
                          <a:ea typeface="Calibri"/>
                          <a:cs typeface="Times New Roman"/>
                        </a:rPr>
                      </a:br>
                      <a:r>
                        <a:rPr lang="ru-RU" sz="600" dirty="0">
                          <a:latin typeface="Calibri"/>
                          <a:ea typeface="Calibri"/>
                          <a:cs typeface="Times New Roman"/>
                        </a:rPr>
                        <a:t>25 февраля - гагат</a:t>
                      </a:r>
                      <a:br>
                        <a:rPr lang="ru-RU" sz="600" dirty="0">
                          <a:latin typeface="Calibri"/>
                          <a:ea typeface="Calibri"/>
                          <a:cs typeface="Times New Roman"/>
                        </a:rPr>
                      </a:br>
                      <a:r>
                        <a:rPr lang="ru-RU" sz="600" dirty="0">
                          <a:latin typeface="Calibri"/>
                          <a:ea typeface="Calibri"/>
                          <a:cs typeface="Times New Roman"/>
                        </a:rPr>
                        <a:t>26 февраля - родонит</a:t>
                      </a:r>
                      <a:br>
                        <a:rPr lang="ru-RU" sz="600" dirty="0">
                          <a:latin typeface="Calibri"/>
                          <a:ea typeface="Calibri"/>
                          <a:cs typeface="Times New Roman"/>
                        </a:rPr>
                      </a:br>
                      <a:r>
                        <a:rPr lang="ru-RU" sz="600" dirty="0">
                          <a:latin typeface="Calibri"/>
                          <a:ea typeface="Calibri"/>
                          <a:cs typeface="Times New Roman"/>
                        </a:rPr>
                        <a:t>27 февраля - изумруд</a:t>
                      </a:r>
                      <a:br>
                        <a:rPr lang="ru-RU" sz="600" dirty="0">
                          <a:latin typeface="Calibri"/>
                          <a:ea typeface="Calibri"/>
                          <a:cs typeface="Times New Roman"/>
                        </a:rPr>
                      </a:br>
                      <a:r>
                        <a:rPr lang="ru-RU" sz="600" dirty="0">
                          <a:latin typeface="Calibri"/>
                          <a:ea typeface="Calibri"/>
                          <a:cs typeface="Times New Roman"/>
                        </a:rPr>
                        <a:t>28 февраля - тигровый глаз</a:t>
                      </a:r>
                      <a:br>
                        <a:rPr lang="ru-RU" sz="600" dirty="0">
                          <a:latin typeface="Calibri"/>
                          <a:ea typeface="Calibri"/>
                          <a:cs typeface="Times New Roman"/>
                        </a:rPr>
                      </a:br>
                      <a:r>
                        <a:rPr lang="ru-RU" sz="600" dirty="0">
                          <a:latin typeface="Calibri"/>
                          <a:ea typeface="Calibri"/>
                          <a:cs typeface="Times New Roman"/>
                        </a:rPr>
                        <a:t>29 февраля - тигровый глаз</a:t>
                      </a:r>
                      <a:br>
                        <a:rPr lang="ru-RU" sz="600" dirty="0">
                          <a:latin typeface="Calibri"/>
                          <a:ea typeface="Calibri"/>
                          <a:cs typeface="Times New Roman"/>
                        </a:rPr>
                      </a:br>
                      <a:r>
                        <a:rPr lang="ru-RU" sz="600" dirty="0">
                          <a:latin typeface="Calibri"/>
                          <a:ea typeface="Calibri"/>
                          <a:cs typeface="Times New Roman"/>
                        </a:rPr>
                        <a:t>1 марта - амазонит</a:t>
                      </a:r>
                      <a:br>
                        <a:rPr lang="ru-RU" sz="600" dirty="0">
                          <a:latin typeface="Calibri"/>
                          <a:ea typeface="Calibri"/>
                          <a:cs typeface="Times New Roman"/>
                        </a:rPr>
                      </a:br>
                      <a:r>
                        <a:rPr lang="ru-RU" sz="600" dirty="0">
                          <a:latin typeface="Calibri"/>
                          <a:ea typeface="Calibri"/>
                          <a:cs typeface="Times New Roman"/>
                        </a:rPr>
                        <a:t>2 марта - жемчуг</a:t>
                      </a:r>
                      <a:br>
                        <a:rPr lang="ru-RU" sz="600" dirty="0">
                          <a:latin typeface="Calibri"/>
                          <a:ea typeface="Calibri"/>
                          <a:cs typeface="Times New Roman"/>
                        </a:rPr>
                      </a:br>
                      <a:r>
                        <a:rPr lang="ru-RU" sz="600" dirty="0">
                          <a:latin typeface="Calibri"/>
                          <a:ea typeface="Calibri"/>
                          <a:cs typeface="Times New Roman"/>
                        </a:rPr>
                        <a:t>3 марта - горный хрусталь</a:t>
                      </a:r>
                      <a:br>
                        <a:rPr lang="ru-RU" sz="600" dirty="0">
                          <a:latin typeface="Calibri"/>
                          <a:ea typeface="Calibri"/>
                          <a:cs typeface="Times New Roman"/>
                        </a:rPr>
                      </a:br>
                      <a:r>
                        <a:rPr lang="ru-RU" sz="600" dirty="0">
                          <a:latin typeface="Calibri"/>
                          <a:ea typeface="Calibri"/>
                          <a:cs typeface="Times New Roman"/>
                        </a:rPr>
                        <a:t>4 марта - карнеол</a:t>
                      </a:r>
                      <a:br>
                        <a:rPr lang="ru-RU" sz="600" dirty="0">
                          <a:latin typeface="Calibri"/>
                          <a:ea typeface="Calibri"/>
                          <a:cs typeface="Times New Roman"/>
                        </a:rPr>
                      </a:br>
                      <a:r>
                        <a:rPr lang="ru-RU" sz="600" dirty="0">
                          <a:latin typeface="Calibri"/>
                          <a:ea typeface="Calibri"/>
                          <a:cs typeface="Times New Roman"/>
                        </a:rPr>
                        <a:t>5 марта - шпинель</a:t>
                      </a:r>
                      <a:br>
                        <a:rPr lang="ru-RU" sz="600" dirty="0">
                          <a:latin typeface="Calibri"/>
                          <a:ea typeface="Calibri"/>
                          <a:cs typeface="Times New Roman"/>
                        </a:rPr>
                      </a:br>
                      <a:r>
                        <a:rPr lang="ru-RU" sz="600" dirty="0">
                          <a:latin typeface="Calibri"/>
                          <a:ea typeface="Calibri"/>
                          <a:cs typeface="Times New Roman"/>
                        </a:rPr>
                        <a:t>6 марта - аметист</a:t>
                      </a:r>
                      <a:br>
                        <a:rPr lang="ru-RU" sz="600" dirty="0">
                          <a:latin typeface="Calibri"/>
                          <a:ea typeface="Calibri"/>
                          <a:cs typeface="Times New Roman"/>
                        </a:rPr>
                      </a:br>
                      <a:r>
                        <a:rPr lang="ru-RU" sz="600" dirty="0">
                          <a:latin typeface="Calibri"/>
                          <a:ea typeface="Calibri"/>
                          <a:cs typeface="Times New Roman"/>
                        </a:rPr>
                        <a:t>7 марта - сапфир</a:t>
                      </a:r>
                      <a:br>
                        <a:rPr lang="ru-RU" sz="600" dirty="0">
                          <a:latin typeface="Calibri"/>
                          <a:ea typeface="Calibri"/>
                          <a:cs typeface="Times New Roman"/>
                        </a:rPr>
                      </a:br>
                      <a:r>
                        <a:rPr lang="ru-RU" sz="600" dirty="0">
                          <a:latin typeface="Calibri"/>
                          <a:ea typeface="Calibri"/>
                          <a:cs typeface="Times New Roman"/>
                        </a:rPr>
                        <a:t>8 марта - аквамарин</a:t>
                      </a:r>
                      <a:br>
                        <a:rPr lang="ru-RU" sz="600" dirty="0">
                          <a:latin typeface="Calibri"/>
                          <a:ea typeface="Calibri"/>
                          <a:cs typeface="Times New Roman"/>
                        </a:rPr>
                      </a:br>
                      <a:r>
                        <a:rPr lang="ru-RU" sz="600" dirty="0">
                          <a:latin typeface="Calibri"/>
                          <a:ea typeface="Calibri"/>
                          <a:cs typeface="Times New Roman"/>
                        </a:rPr>
                        <a:t>9 марта - нефрит</a:t>
                      </a:r>
                      <a:br>
                        <a:rPr lang="ru-RU" sz="600" dirty="0">
                          <a:latin typeface="Calibri"/>
                          <a:ea typeface="Calibri"/>
                          <a:cs typeface="Times New Roman"/>
                        </a:rPr>
                      </a:br>
                      <a:r>
                        <a:rPr lang="ru-RU" sz="600" dirty="0">
                          <a:latin typeface="Calibri"/>
                          <a:ea typeface="Calibri"/>
                          <a:cs typeface="Times New Roman"/>
                        </a:rPr>
                        <a:t>10 марта - аметист</a:t>
                      </a:r>
                      <a:br>
                        <a:rPr lang="ru-RU" sz="600" dirty="0">
                          <a:latin typeface="Calibri"/>
                          <a:ea typeface="Calibri"/>
                          <a:cs typeface="Times New Roman"/>
                        </a:rPr>
                      </a:br>
                      <a:r>
                        <a:rPr lang="ru-RU" sz="600" dirty="0">
                          <a:latin typeface="Calibri"/>
                          <a:ea typeface="Calibri"/>
                          <a:cs typeface="Times New Roman"/>
                        </a:rPr>
                        <a:t>11 марта - сардоникс</a:t>
                      </a:r>
                      <a:br>
                        <a:rPr lang="ru-RU" sz="600" dirty="0">
                          <a:latin typeface="Calibri"/>
                          <a:ea typeface="Calibri"/>
                          <a:cs typeface="Times New Roman"/>
                        </a:rPr>
                      </a:br>
                      <a:r>
                        <a:rPr lang="ru-RU" sz="600" dirty="0">
                          <a:latin typeface="Calibri"/>
                          <a:ea typeface="Calibri"/>
                          <a:cs typeface="Times New Roman"/>
                        </a:rPr>
                        <a:t>12 марта - гранат</a:t>
                      </a:r>
                      <a:br>
                        <a:rPr lang="ru-RU" sz="600" dirty="0">
                          <a:latin typeface="Calibri"/>
                          <a:ea typeface="Calibri"/>
                          <a:cs typeface="Times New Roman"/>
                        </a:rPr>
                      </a:br>
                      <a:r>
                        <a:rPr lang="ru-RU" sz="600" dirty="0">
                          <a:latin typeface="Calibri"/>
                          <a:ea typeface="Calibri"/>
                          <a:cs typeface="Times New Roman"/>
                        </a:rPr>
                        <a:t>13 марта - хризолит</a:t>
                      </a:r>
                      <a:br>
                        <a:rPr lang="ru-RU" sz="600" dirty="0">
                          <a:latin typeface="Calibri"/>
                          <a:ea typeface="Calibri"/>
                          <a:cs typeface="Times New Roman"/>
                        </a:rPr>
                      </a:br>
                      <a:r>
                        <a:rPr lang="ru-RU" sz="600" dirty="0">
                          <a:latin typeface="Calibri"/>
                          <a:ea typeface="Calibri"/>
                          <a:cs typeface="Times New Roman"/>
                        </a:rPr>
                        <a:t>14 марта - берилл</a:t>
                      </a:r>
                      <a:br>
                        <a:rPr lang="ru-RU" sz="600" dirty="0">
                          <a:latin typeface="Calibri"/>
                          <a:ea typeface="Calibri"/>
                          <a:cs typeface="Times New Roman"/>
                        </a:rPr>
                      </a:br>
                      <a:r>
                        <a:rPr lang="ru-RU" sz="600" dirty="0">
                          <a:latin typeface="Calibri"/>
                          <a:ea typeface="Calibri"/>
                          <a:cs typeface="Times New Roman"/>
                        </a:rPr>
                        <a:t>15 марта - лунный камень</a:t>
                      </a:r>
                      <a:br>
                        <a:rPr lang="ru-RU" sz="600" dirty="0">
                          <a:latin typeface="Calibri"/>
                          <a:ea typeface="Calibri"/>
                          <a:cs typeface="Times New Roman"/>
                        </a:rPr>
                      </a:br>
                      <a:r>
                        <a:rPr lang="ru-RU" sz="600" dirty="0">
                          <a:latin typeface="Calibri"/>
                          <a:ea typeface="Calibri"/>
                          <a:cs typeface="Times New Roman"/>
                        </a:rPr>
                        <a:t>16 марта - коралл</a:t>
                      </a:r>
                      <a:br>
                        <a:rPr lang="ru-RU" sz="600" dirty="0">
                          <a:latin typeface="Calibri"/>
                          <a:ea typeface="Calibri"/>
                          <a:cs typeface="Times New Roman"/>
                        </a:rPr>
                      </a:br>
                      <a:r>
                        <a:rPr lang="ru-RU" sz="600" dirty="0">
                          <a:latin typeface="Calibri"/>
                          <a:ea typeface="Calibri"/>
                          <a:cs typeface="Times New Roman"/>
                        </a:rPr>
                        <a:t>17 марта - хризопраз</a:t>
                      </a:r>
                      <a:br>
                        <a:rPr lang="ru-RU" sz="600" dirty="0">
                          <a:latin typeface="Calibri"/>
                          <a:ea typeface="Calibri"/>
                          <a:cs typeface="Times New Roman"/>
                        </a:rPr>
                      </a:br>
                      <a:r>
                        <a:rPr lang="ru-RU" sz="600" dirty="0">
                          <a:latin typeface="Calibri"/>
                          <a:ea typeface="Calibri"/>
                          <a:cs typeface="Times New Roman"/>
                        </a:rPr>
                        <a:t>18 марта - </a:t>
                      </a:r>
                      <a:r>
                        <a:rPr lang="ru-RU" sz="600" dirty="0" err="1">
                          <a:latin typeface="Calibri"/>
                          <a:ea typeface="Calibri"/>
                          <a:cs typeface="Times New Roman"/>
                        </a:rPr>
                        <a:t>чароит</a:t>
                      </a:r>
                      <a:r>
                        <a:rPr lang="ru-RU" sz="600" dirty="0">
                          <a:latin typeface="Calibri"/>
                          <a:ea typeface="Calibri"/>
                          <a:cs typeface="Times New Roman"/>
                        </a:rPr>
                        <a:t/>
                      </a:r>
                      <a:br>
                        <a:rPr lang="ru-RU" sz="600" dirty="0">
                          <a:latin typeface="Calibri"/>
                          <a:ea typeface="Calibri"/>
                          <a:cs typeface="Times New Roman"/>
                        </a:rPr>
                      </a:br>
                      <a:r>
                        <a:rPr lang="ru-RU" sz="600" dirty="0">
                          <a:latin typeface="Calibri"/>
                          <a:ea typeface="Calibri"/>
                          <a:cs typeface="Times New Roman"/>
                        </a:rPr>
                        <a:t>19 марта - сардоникс</a:t>
                      </a:r>
                      <a:br>
                        <a:rPr lang="ru-RU" sz="600" dirty="0">
                          <a:latin typeface="Calibri"/>
                          <a:ea typeface="Calibri"/>
                          <a:cs typeface="Times New Roman"/>
                        </a:rPr>
                      </a:br>
                      <a:r>
                        <a:rPr lang="ru-RU" sz="600" dirty="0">
                          <a:latin typeface="Calibri"/>
                          <a:ea typeface="Calibri"/>
                          <a:cs typeface="Times New Roman"/>
                        </a:rPr>
                        <a:t>20 марта - изумруд</a:t>
                      </a:r>
                      <a:br>
                        <a:rPr lang="ru-RU" sz="600" dirty="0">
                          <a:latin typeface="Calibri"/>
                          <a:ea typeface="Calibri"/>
                          <a:cs typeface="Times New Roman"/>
                        </a:rPr>
                      </a:br>
                      <a:r>
                        <a:rPr lang="ru-RU" sz="600" dirty="0">
                          <a:latin typeface="Calibri"/>
                          <a:ea typeface="Calibri"/>
                          <a:cs typeface="Times New Roman"/>
                        </a:rPr>
                        <a:t>21 марта - сардоникс</a:t>
                      </a:r>
                    </a:p>
                  </a:txBody>
                  <a:tcPr marL="16015" marR="16015" marT="16015" marB="16015" anchor="ctr">
                    <a:lnL>
                      <a:noFill/>
                    </a:lnL>
                    <a:lnR>
                      <a:noFill/>
                    </a:lnR>
                    <a:lnT>
                      <a:noFill/>
                    </a:lnT>
                    <a:lnB w="12700" cap="flat" cmpd="sng" algn="ctr">
                      <a:solidFill>
                        <a:srgbClr val="999999"/>
                      </a:solidFill>
                      <a:prstDash val="solid"/>
                      <a:round/>
                      <a:headEnd type="none" w="med" len="med"/>
                      <a:tailEnd type="none" w="med" len="med"/>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27009" y="242875"/>
            <a:ext cx="6669772" cy="1400175"/>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all" spc="0" normalizeH="0" baseline="0" noProof="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Происхождение камней-самоцветов смог объяснить академик  А. Е. Ферсман, работавший на Урале</a:t>
            </a:r>
          </a:p>
        </p:txBody>
      </p:sp>
      <p:pic>
        <p:nvPicPr>
          <p:cNvPr id="3" name="Picture 5"/>
          <p:cNvPicPr>
            <a:picLocks noChangeAspect="1" noChangeArrowheads="1"/>
          </p:cNvPicPr>
          <p:nvPr/>
        </p:nvPicPr>
        <p:blipFill>
          <a:blip r:embed="rId2">
            <a:lum bright="-6000"/>
          </a:blip>
          <a:srcRect/>
          <a:stretch>
            <a:fillRect/>
          </a:stretch>
        </p:blipFill>
        <p:spPr>
          <a:xfrm>
            <a:off x="285720" y="2357430"/>
            <a:ext cx="3532183" cy="4278312"/>
          </a:xfrm>
          <a:prstGeom prst="rect">
            <a:avLst/>
          </a:prstGeom>
        </p:spPr>
      </p:pic>
      <p:pic>
        <p:nvPicPr>
          <p:cNvPr id="4" name="Picture 6"/>
          <p:cNvPicPr>
            <a:picLocks noChangeAspect="1" noChangeArrowheads="1"/>
          </p:cNvPicPr>
          <p:nvPr/>
        </p:nvPicPr>
        <p:blipFill>
          <a:blip r:embed="rId3">
            <a:lum contrast="18000"/>
          </a:blip>
          <a:srcRect/>
          <a:stretch>
            <a:fillRect/>
          </a:stretch>
        </p:blipFill>
        <p:spPr>
          <a:xfrm>
            <a:off x="4500562" y="2357430"/>
            <a:ext cx="2958810" cy="43211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a:srcRect/>
          <a:stretch>
            <a:fillRect/>
          </a:stretch>
        </p:blipFill>
        <p:spPr>
          <a:xfrm>
            <a:off x="2786050" y="1714488"/>
            <a:ext cx="2266983" cy="2723447"/>
          </a:xfrm>
          <a:prstGeom prst="rect">
            <a:avLst/>
          </a:prstGeom>
        </p:spPr>
      </p:pic>
      <p:pic>
        <p:nvPicPr>
          <p:cNvPr id="6" name="Picture 6"/>
          <p:cNvPicPr>
            <a:picLocks noChangeAspect="1" noChangeArrowheads="1"/>
          </p:cNvPicPr>
          <p:nvPr/>
        </p:nvPicPr>
        <p:blipFill>
          <a:blip r:embed="rId3"/>
          <a:srcRect/>
          <a:stretch>
            <a:fillRect/>
          </a:stretch>
        </p:blipFill>
        <p:spPr>
          <a:xfrm>
            <a:off x="285720" y="2857496"/>
            <a:ext cx="2143139" cy="3656026"/>
          </a:xfrm>
          <a:prstGeom prst="rect">
            <a:avLst/>
          </a:prstGeom>
        </p:spPr>
      </p:pic>
      <p:pic>
        <p:nvPicPr>
          <p:cNvPr id="7" name="Picture 7"/>
          <p:cNvPicPr>
            <a:picLocks noChangeAspect="1" noChangeArrowheads="1"/>
          </p:cNvPicPr>
          <p:nvPr/>
        </p:nvPicPr>
        <p:blipFill>
          <a:blip r:embed="rId4"/>
          <a:srcRect/>
          <a:stretch>
            <a:fillRect/>
          </a:stretch>
        </p:blipFill>
        <p:spPr>
          <a:xfrm>
            <a:off x="5500694" y="928670"/>
            <a:ext cx="2396953" cy="5018540"/>
          </a:xfrm>
          <a:prstGeom prst="rect">
            <a:avLst/>
          </a:prstGeom>
        </p:spPr>
      </p:pic>
      <p:sp>
        <p:nvSpPr>
          <p:cNvPr id="8" name="Rectangle 4"/>
          <p:cNvSpPr txBox="1">
            <a:spLocks noChangeArrowheads="1"/>
          </p:cNvSpPr>
          <p:nvPr/>
        </p:nvSpPr>
        <p:spPr>
          <a:xfrm>
            <a:off x="457200" y="214290"/>
            <a:ext cx="7829576" cy="115731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Рост кристаллов в природе</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15898" y="171437"/>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Узнав, как растут в природе кристаллы, ученые научились выращивать их сами.</a:t>
            </a:r>
            <a:r>
              <a:rPr kumimoji="0" lang="ru-RU" sz="4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a:t>
            </a:r>
          </a:p>
        </p:txBody>
      </p:sp>
      <p:pic>
        <p:nvPicPr>
          <p:cNvPr id="3" name="Picture 5"/>
          <p:cNvPicPr>
            <a:picLocks noChangeAspect="1" noChangeArrowheads="1"/>
          </p:cNvPicPr>
          <p:nvPr/>
        </p:nvPicPr>
        <p:blipFill>
          <a:blip r:embed="rId2">
            <a:lum bright="-18000" contrast="30000"/>
          </a:blip>
          <a:srcRect/>
          <a:stretch>
            <a:fillRect/>
          </a:stretch>
        </p:blipFill>
        <p:spPr>
          <a:xfrm>
            <a:off x="142844" y="2797175"/>
            <a:ext cx="3648075" cy="4060825"/>
          </a:xfrm>
          <a:prstGeom prst="rect">
            <a:avLst/>
          </a:prstGeom>
        </p:spPr>
      </p:pic>
      <p:pic>
        <p:nvPicPr>
          <p:cNvPr id="4" name="Picture 6"/>
          <p:cNvPicPr>
            <a:picLocks noChangeAspect="1" noChangeArrowheads="1"/>
          </p:cNvPicPr>
          <p:nvPr/>
        </p:nvPicPr>
        <p:blipFill>
          <a:blip r:embed="rId3">
            <a:lum bright="-18000" contrast="72000"/>
          </a:blip>
          <a:srcRect/>
          <a:stretch>
            <a:fillRect/>
          </a:stretch>
        </p:blipFill>
        <p:spPr>
          <a:xfrm>
            <a:off x="4357686" y="3000372"/>
            <a:ext cx="3517900" cy="3600450"/>
          </a:xfrm>
          <a:prstGeom prst="rect">
            <a:avLst/>
          </a:prstGeom>
        </p:spPr>
      </p:pic>
      <p:sp>
        <p:nvSpPr>
          <p:cNvPr id="5" name="Rectangle 7"/>
          <p:cNvSpPr>
            <a:spLocks noChangeArrowheads="1"/>
          </p:cNvSpPr>
          <p:nvPr/>
        </p:nvSpPr>
        <p:spPr bwMode="auto">
          <a:xfrm>
            <a:off x="785786" y="1857364"/>
            <a:ext cx="2476500" cy="369332"/>
          </a:xfrm>
          <a:prstGeom prst="rect">
            <a:avLst/>
          </a:prstGeom>
          <a:noFill/>
          <a:ln w="9525">
            <a:noFill/>
            <a:miter lim="800000"/>
            <a:headEnd/>
            <a:tailEnd/>
          </a:ln>
        </p:spPr>
        <p:txBody>
          <a:bodyPr wrap="square" anchor="ctr">
            <a:spAutoFit/>
          </a:bodyPr>
          <a:lstStyle/>
          <a:p>
            <a:r>
              <a:rPr lang="ru-RU" dirty="0"/>
              <a:t>Искусственный кварц</a:t>
            </a:r>
          </a:p>
        </p:txBody>
      </p:sp>
      <p:sp>
        <p:nvSpPr>
          <p:cNvPr id="6" name="Rectangle 8"/>
          <p:cNvSpPr>
            <a:spLocks noChangeArrowheads="1"/>
          </p:cNvSpPr>
          <p:nvPr/>
        </p:nvSpPr>
        <p:spPr bwMode="auto">
          <a:xfrm>
            <a:off x="4857753" y="1928802"/>
            <a:ext cx="3214710" cy="646331"/>
          </a:xfrm>
          <a:prstGeom prst="rect">
            <a:avLst/>
          </a:prstGeom>
          <a:noFill/>
          <a:ln w="9525">
            <a:noFill/>
            <a:miter lim="800000"/>
            <a:headEnd/>
            <a:tailEnd/>
          </a:ln>
        </p:spPr>
        <p:txBody>
          <a:bodyPr wrap="square" anchor="ctr">
            <a:spAutoFit/>
          </a:bodyPr>
          <a:lstStyle/>
          <a:p>
            <a:r>
              <a:rPr lang="ru-RU" dirty="0"/>
              <a:t>Схема получения</a:t>
            </a:r>
          </a:p>
          <a:p>
            <a:r>
              <a:rPr lang="ru-RU" dirty="0"/>
              <a:t> искусственного рубина</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lum bright="-18000" contrast="30000"/>
          </a:blip>
          <a:srcRect/>
          <a:stretch>
            <a:fillRect/>
          </a:stretch>
        </p:blipFill>
        <p:spPr>
          <a:xfrm>
            <a:off x="214282" y="2500306"/>
            <a:ext cx="7572428" cy="4245356"/>
          </a:xfrm>
          <a:prstGeom prst="rect">
            <a:avLst/>
          </a:prstGeom>
        </p:spPr>
      </p:pic>
      <p:sp>
        <p:nvSpPr>
          <p:cNvPr id="7" name="Rectangle 2"/>
          <p:cNvSpPr txBox="1">
            <a:spLocks noChangeArrowheads="1"/>
          </p:cNvSpPr>
          <p:nvPr/>
        </p:nvSpPr>
        <p:spPr>
          <a:xfrm>
            <a:off x="142844" y="228600"/>
            <a:ext cx="7929618" cy="1557326"/>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4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Камни обладают неповторимой красотой и очарованием</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
            </a:r>
            <a:br>
              <a:rPr lang="ru-RU" dirty="0" smtClean="0"/>
            </a:br>
            <a:endParaRPr lang="ru-RU" dirty="0"/>
          </a:p>
        </p:txBody>
      </p:sp>
      <p:sp>
        <p:nvSpPr>
          <p:cNvPr id="4" name="Текст 3"/>
          <p:cNvSpPr>
            <a:spLocks noGrp="1"/>
          </p:cNvSpPr>
          <p:nvPr>
            <p:ph type="body" sz="half" idx="2"/>
          </p:nvPr>
        </p:nvSpPr>
        <p:spPr>
          <a:xfrm>
            <a:off x="5389098" y="1142984"/>
            <a:ext cx="3429000" cy="4060890"/>
          </a:xfrm>
        </p:spPr>
        <p:txBody>
          <a:bodyPr>
            <a:normAutofit/>
          </a:bodyPr>
          <a:lstStyle/>
          <a:p>
            <a:r>
              <a:rPr lang="ru-RU" sz="2400" dirty="0" smtClean="0"/>
              <a:t>Малахит.</a:t>
            </a:r>
          </a:p>
          <a:p>
            <a:endParaRPr lang="ru-RU" sz="2400" dirty="0" smtClean="0"/>
          </a:p>
          <a:p>
            <a:endParaRPr lang="ru-RU" sz="2400" dirty="0" smtClean="0"/>
          </a:p>
          <a:p>
            <a:r>
              <a:rPr lang="ru-RU" sz="2400" dirty="0" smtClean="0"/>
              <a:t>Название происходит от  древнегреческого слова «</a:t>
            </a:r>
            <a:r>
              <a:rPr lang="ru-RU" sz="2400" dirty="0" err="1" smtClean="0"/>
              <a:t>малахе</a:t>
            </a:r>
            <a:r>
              <a:rPr lang="ru-RU" sz="2400" dirty="0" smtClean="0"/>
              <a:t>» - «мальва», напоминает зелёную рельефную листву этого растения</a:t>
            </a:r>
            <a:r>
              <a:rPr lang="ru-RU" dirty="0" smtClean="0"/>
              <a:t>.</a:t>
            </a:r>
          </a:p>
          <a:p>
            <a:r>
              <a:rPr lang="ru-RU" sz="2400" dirty="0" smtClean="0"/>
              <a:t>Камень – Уральских гор.</a:t>
            </a:r>
            <a:endParaRPr lang="ru-RU" sz="2400" dirty="0"/>
          </a:p>
        </p:txBody>
      </p:sp>
      <p:pic>
        <p:nvPicPr>
          <p:cNvPr id="5" name="Picture 15" descr="сканирование0025"/>
          <p:cNvPicPr>
            <a:picLocks noGrp="1" noChangeAspect="1" noChangeArrowheads="1"/>
          </p:cNvPicPr>
          <p:nvPr>
            <p:ph type="pic" idx="1"/>
          </p:nvPr>
        </p:nvPicPr>
        <p:blipFill>
          <a:blip r:embed="rId2"/>
          <a:srcRect l="12726" r="12726"/>
          <a:stretch>
            <a:fillRect/>
          </a:stretch>
        </p:blip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14942" y="714356"/>
            <a:ext cx="3929058" cy="857256"/>
          </a:xfrm>
        </p:spPr>
        <p:txBody>
          <a:bodyPr/>
          <a:lstStyle/>
          <a:p>
            <a:r>
              <a:rPr lang="ru-RU" dirty="0" smtClean="0"/>
              <a:t>Горный хрусталь</a:t>
            </a:r>
            <a:endParaRPr lang="ru-RU" dirty="0"/>
          </a:p>
        </p:txBody>
      </p:sp>
      <p:sp>
        <p:nvSpPr>
          <p:cNvPr id="3" name="Текст 2"/>
          <p:cNvSpPr>
            <a:spLocks noGrp="1"/>
          </p:cNvSpPr>
          <p:nvPr>
            <p:ph type="body" sz="half" idx="2"/>
          </p:nvPr>
        </p:nvSpPr>
        <p:spPr>
          <a:xfrm>
            <a:off x="5389098" y="1857364"/>
            <a:ext cx="3429000" cy="4000528"/>
          </a:xfrm>
        </p:spPr>
        <p:txBody>
          <a:bodyPr>
            <a:normAutofit fontScale="85000" lnSpcReduction="10000"/>
          </a:bodyPr>
          <a:lstStyle/>
          <a:p>
            <a:r>
              <a:rPr lang="ru-RU" sz="1900" dirty="0" smtClean="0"/>
              <a:t>Горный хрусталь - это бесцветный кварц или прозрачная двуокись кремния, хотя надо сказать, совершенно прозрачные и чистые кристаллы встречаются очень редко. Долгое время горный хрусталь считали окаменевшим льдом, отсюда и название хрусталя – «</a:t>
            </a:r>
            <a:r>
              <a:rPr lang="ru-RU" sz="1900" dirty="0" err="1" smtClean="0"/>
              <a:t>кристаллос</a:t>
            </a:r>
            <a:r>
              <a:rPr lang="ru-RU" sz="1900" dirty="0" smtClean="0"/>
              <a:t>» значит лед. В античные времена хрусталь ценился очень высоко и стоит наравне с золотом. Его чистота, прохлада, высокопреломляющие характеристики случили источником различных сфер применения минерала.</a:t>
            </a:r>
          </a:p>
          <a:p>
            <a:endParaRPr lang="ru-RU" dirty="0"/>
          </a:p>
        </p:txBody>
      </p:sp>
      <p:pic>
        <p:nvPicPr>
          <p:cNvPr id="5" name="Рисунок 4" descr="Драгоценные камни"/>
          <p:cNvPicPr>
            <a:picLocks noGrp="1"/>
          </p:cNvPicPr>
          <p:nvPr>
            <p:ph type="pic" idx="1"/>
          </p:nvPr>
        </p:nvPicPr>
        <p:blipFill>
          <a:blip r:embed="rId2"/>
          <a:srcRect l="5733" r="5733"/>
          <a:stretch>
            <a:fillRect/>
          </a:stretch>
        </p:blipFill>
        <p:spPr bwMode="auto">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82</TotalTime>
  <Words>1267</Words>
  <Application>Microsoft Office PowerPoint</Application>
  <PresentationFormat>Экран (4:3)</PresentationFormat>
  <Paragraphs>110</Paragraphs>
  <Slides>33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Изящная</vt:lpstr>
      <vt:lpstr>Удивительный мир камней.</vt:lpstr>
      <vt:lpstr>Слайд 2</vt:lpstr>
      <vt:lpstr>Слайд 3</vt:lpstr>
      <vt:lpstr>Слайд 4</vt:lpstr>
      <vt:lpstr>Слайд 5</vt:lpstr>
      <vt:lpstr>Слайд 6</vt:lpstr>
      <vt:lpstr>Слайд 7</vt:lpstr>
      <vt:lpstr> </vt:lpstr>
      <vt:lpstr>Горный хрусталь</vt:lpstr>
      <vt:lpstr>         Яшма</vt:lpstr>
      <vt:lpstr>Родонит(орлец)</vt:lpstr>
      <vt:lpstr>         опал</vt:lpstr>
      <vt:lpstr>        чароит</vt:lpstr>
      <vt:lpstr>          агат</vt:lpstr>
      <vt:lpstr>         топаз</vt:lpstr>
      <vt:lpstr>       Аметист</vt:lpstr>
      <vt:lpstr>     турмалин</vt:lpstr>
      <vt:lpstr>        Берилл</vt:lpstr>
      <vt:lpstr>         Алмаз</vt:lpstr>
      <vt:lpstr>       Изумруд</vt:lpstr>
      <vt:lpstr> Хризоберилл</vt:lpstr>
      <vt:lpstr>     Хризолит</vt:lpstr>
      <vt:lpstr>       янтарь</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Удивительный мир камней.</dc:title>
  <dc:creator>Admin</dc:creator>
  <cp:lastModifiedBy>Admin</cp:lastModifiedBy>
  <cp:revision>10</cp:revision>
  <dcterms:created xsi:type="dcterms:W3CDTF">2009-12-08T14:03:17Z</dcterms:created>
  <dcterms:modified xsi:type="dcterms:W3CDTF">2010-01-23T15:02:31Z</dcterms:modified>
</cp:coreProperties>
</file>