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59" r:id="rId5"/>
    <p:sldId id="257" r:id="rId6"/>
    <p:sldId id="261" r:id="rId7"/>
    <p:sldId id="262" r:id="rId8"/>
    <p:sldId id="265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9BC10-4283-48B0-8DA9-861964E27CCC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1EDE4-DDA2-446E-A0AF-CCAC38D45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22C13-23FE-4F1B-A5BF-46A8D1E8925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EB0D-F2A4-412E-BBDF-AD22E229EF53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2B97-B232-4141-9A1A-7A49406CE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EB0D-F2A4-412E-BBDF-AD22E229EF53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2B97-B232-4141-9A1A-7A49406CE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EB0D-F2A4-412E-BBDF-AD22E229EF53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2B97-B232-4141-9A1A-7A49406CE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EB0D-F2A4-412E-BBDF-AD22E229EF53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2B97-B232-4141-9A1A-7A49406CE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EB0D-F2A4-412E-BBDF-AD22E229EF53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2B97-B232-4141-9A1A-7A49406CE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EB0D-F2A4-412E-BBDF-AD22E229EF53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2B97-B232-4141-9A1A-7A49406CE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EB0D-F2A4-412E-BBDF-AD22E229EF53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2B97-B232-4141-9A1A-7A49406CE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EB0D-F2A4-412E-BBDF-AD22E229EF53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2B97-B232-4141-9A1A-7A49406CE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EB0D-F2A4-412E-BBDF-AD22E229EF53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2B97-B232-4141-9A1A-7A49406CE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EB0D-F2A4-412E-BBDF-AD22E229EF53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2B97-B232-4141-9A1A-7A49406CE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EB0D-F2A4-412E-BBDF-AD22E229EF53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2B97-B232-4141-9A1A-7A49406CE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DEB0D-F2A4-412E-BBDF-AD22E229EF53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12B97-B232-4141-9A1A-7A49406CE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Мир яств в поэме Н. В. Гоголя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«Мертвые души»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2857496"/>
            <a:ext cx="3857652" cy="150019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ЗАВТРАК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 КОРОБОЧКИ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85992"/>
            <a:ext cx="328614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500570"/>
            <a:ext cx="21907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ПРИГЛАШАЕМ НА ПИРОГ С ЯЙЦОМ ПО РЕЦЕПТУ КОРОБОЧКИ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 rot="1005608">
            <a:off x="892979" y="2967335"/>
            <a:ext cx="7358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ПРИЯТНОГО АППЕТИТА!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929066"/>
            <a:ext cx="28575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3714744" y="642918"/>
            <a:ext cx="4900612" cy="5853113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endParaRPr lang="ru-RU" sz="2400" b="1" dirty="0" smtClean="0"/>
          </a:p>
          <a:p>
            <a:pPr eaLnBrk="1" hangingPunct="1">
              <a:buNone/>
            </a:pPr>
            <a:r>
              <a:rPr lang="ru-RU" sz="2400" b="1" dirty="0" smtClean="0"/>
              <a:t>- Прошу покорно закусить, - сказала хозяйка.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Чичиков оглянулся и увидел, что на столе стояли уже грибки, пирожки, </a:t>
            </a:r>
            <a:r>
              <a:rPr lang="ru-RU" sz="2400" b="1" dirty="0" err="1" smtClean="0">
                <a:solidFill>
                  <a:srgbClr val="C00000"/>
                </a:solidFill>
              </a:rPr>
              <a:t>скородумки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</a:rPr>
              <a:t>шанишки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</a:rPr>
              <a:t>пряглы</a:t>
            </a:r>
            <a:r>
              <a:rPr lang="ru-RU" sz="2400" b="1" dirty="0" smtClean="0"/>
              <a:t>, блины, </a:t>
            </a:r>
            <a:r>
              <a:rPr lang="ru-RU" sz="2400" b="1" dirty="0" smtClean="0">
                <a:solidFill>
                  <a:srgbClr val="C00000"/>
                </a:solidFill>
              </a:rPr>
              <a:t>лепешки со всякими припеками</a:t>
            </a:r>
            <a:r>
              <a:rPr lang="ru-RU" sz="2400" b="1" dirty="0" smtClean="0"/>
              <a:t>: припекой с лучком, припекой с маком, припекой с творогом, </a:t>
            </a:r>
            <a:r>
              <a:rPr lang="ru-RU" sz="2400" b="1" dirty="0" smtClean="0">
                <a:solidFill>
                  <a:srgbClr val="C00000"/>
                </a:solidFill>
              </a:rPr>
              <a:t>припекой со </a:t>
            </a:r>
            <a:r>
              <a:rPr lang="ru-RU" sz="2400" b="1" dirty="0" err="1" smtClean="0">
                <a:solidFill>
                  <a:srgbClr val="C00000"/>
                </a:solidFill>
              </a:rPr>
              <a:t>сняточками</a:t>
            </a:r>
            <a:r>
              <a:rPr lang="ru-RU" sz="2400" b="1" dirty="0" smtClean="0"/>
              <a:t>, и невесть чего не было.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6148" name="Текст 3"/>
          <p:cNvSpPr>
            <a:spLocks noGrp="1"/>
          </p:cNvSpPr>
          <p:nvPr>
            <p:ph type="body" sz="half" idx="2"/>
          </p:nvPr>
        </p:nvSpPr>
        <p:spPr>
          <a:xfrm>
            <a:off x="500063" y="1785938"/>
            <a:ext cx="3008312" cy="47148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9" name="Picture 8" descr="коробочка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142984"/>
            <a:ext cx="3168650" cy="4464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63"/>
            <a:ext cx="7772400" cy="714375"/>
          </a:xfrm>
        </p:spPr>
        <p:txBody>
          <a:bodyPr/>
          <a:lstStyle/>
          <a:p>
            <a:pPr eaLnBrk="1" hangingPunct="1"/>
            <a:r>
              <a:rPr lang="ru-RU" sz="2400" b="1" smtClean="0"/>
              <a:t>СКОРОДУМКИ, ШАНИШКИ, ПРЯГЛЫ</a:t>
            </a:r>
          </a:p>
        </p:txBody>
      </p:sp>
      <p:sp>
        <p:nvSpPr>
          <p:cNvPr id="717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500438" y="1285875"/>
            <a:ext cx="5472112" cy="4929188"/>
          </a:xfrm>
        </p:spPr>
        <p:txBody>
          <a:bodyPr/>
          <a:lstStyle/>
          <a:p>
            <a:pPr algn="l" eaLnBrk="1" hangingPunct="1"/>
            <a:r>
              <a:rPr lang="ru-RU" sz="1600" b="1" dirty="0" smtClean="0">
                <a:solidFill>
                  <a:schemeClr val="tx1"/>
                </a:solidFill>
              </a:rPr>
              <a:t>	Настоящие русские  красные блины готовили из пшеничной муки на дрожжах. Во все остальные дни можно было есть </a:t>
            </a:r>
            <a:r>
              <a:rPr lang="ru-RU" sz="1600" b="1" dirty="0" smtClean="0">
                <a:solidFill>
                  <a:srgbClr val="C00000"/>
                </a:solidFill>
              </a:rPr>
              <a:t>"</a:t>
            </a:r>
            <a:r>
              <a:rPr lang="ru-RU" sz="1600" b="1" dirty="0" err="1" smtClean="0">
                <a:solidFill>
                  <a:srgbClr val="C00000"/>
                </a:solidFill>
              </a:rPr>
              <a:t>скородумки</a:t>
            </a:r>
            <a:r>
              <a:rPr lang="ru-RU" sz="1600" b="1" dirty="0" smtClean="0">
                <a:solidFill>
                  <a:srgbClr val="C00000"/>
                </a:solidFill>
              </a:rPr>
              <a:t>" </a:t>
            </a:r>
            <a:r>
              <a:rPr lang="ru-RU" sz="1600" b="1" dirty="0" smtClean="0">
                <a:solidFill>
                  <a:schemeClr val="tx1"/>
                </a:solidFill>
              </a:rPr>
              <a:t>(блины на кислом молоке) или блинчики из пресного теста.</a:t>
            </a:r>
          </a:p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	Без пирога не обходилось на Руси ни одно праздничное  застолье, ни один пир</a:t>
            </a:r>
            <a:r>
              <a:rPr lang="ru-RU" sz="1600" b="1" dirty="0" smtClean="0">
                <a:solidFill>
                  <a:srgbClr val="C00000"/>
                </a:solidFill>
              </a:rPr>
              <a:t>. Пирожками </a:t>
            </a:r>
            <a:r>
              <a:rPr lang="ru-RU" sz="1600" b="1" dirty="0" smtClean="0">
                <a:solidFill>
                  <a:schemeClr val="tx1"/>
                </a:solidFill>
              </a:rPr>
              <a:t>называли в старину пир на другой день после свадьбы для мужниной родни. </a:t>
            </a:r>
          </a:p>
          <a:p>
            <a:pPr algn="l"/>
            <a:r>
              <a:rPr lang="ru-RU" sz="1600" b="1" dirty="0">
                <a:solidFill>
                  <a:schemeClr val="tx1"/>
                </a:solidFill>
              </a:rPr>
              <a:t>	</a:t>
            </a:r>
            <a:r>
              <a:rPr lang="ru-RU" sz="1600" b="1" dirty="0" err="1" smtClean="0">
                <a:solidFill>
                  <a:srgbClr val="C00000"/>
                </a:solidFill>
              </a:rPr>
              <a:t>Шанишки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— это пирожки без начинки, лишь смазанные ею. Это может быть сметана с яйцом, гречневая каша с яйцом и творогом, творог с зеленым луком... Чаще всего </a:t>
            </a:r>
            <a:r>
              <a:rPr lang="ru-RU" sz="1600" b="1" dirty="0" err="1">
                <a:solidFill>
                  <a:schemeClr val="tx1"/>
                </a:solidFill>
              </a:rPr>
              <a:t>шанишки</a:t>
            </a:r>
            <a:r>
              <a:rPr lang="ru-RU" sz="1600" b="1" dirty="0">
                <a:solidFill>
                  <a:schemeClr val="tx1"/>
                </a:solidFill>
              </a:rPr>
              <a:t> делали с картофелем.</a:t>
            </a:r>
            <a:br>
              <a:rPr lang="ru-RU" sz="1600" b="1" dirty="0">
                <a:solidFill>
                  <a:schemeClr val="tx1"/>
                </a:solidFill>
              </a:rPr>
            </a:br>
            <a:endParaRPr lang="ru-RU" sz="1600" b="1" dirty="0">
              <a:solidFill>
                <a:schemeClr val="tx1"/>
              </a:solidFill>
            </a:endParaRPr>
          </a:p>
          <a:p>
            <a:pPr algn="l" eaLnBrk="1" hangingPunct="1"/>
            <a:r>
              <a:rPr lang="ru-RU" sz="1600" b="1" dirty="0" err="1" smtClean="0">
                <a:solidFill>
                  <a:srgbClr val="C00000"/>
                </a:solidFill>
              </a:rPr>
              <a:t>Пряглы</a:t>
            </a:r>
            <a:r>
              <a:rPr lang="ru-RU" sz="1600" b="1" dirty="0" smtClean="0">
                <a:solidFill>
                  <a:srgbClr val="C00000"/>
                </a:solidFill>
              </a:rPr>
              <a:t> ,  пряженцы</a:t>
            </a:r>
            <a:r>
              <a:rPr lang="ru-RU" sz="1600" b="1" dirty="0" smtClean="0">
                <a:solidFill>
                  <a:schemeClr val="tx1"/>
                </a:solidFill>
              </a:rPr>
              <a:t>  -  русское название жареных пирожков, в отличие от печеных. Начинка в них могла быть любая.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ru-RU" sz="1600" b="1" dirty="0" smtClean="0">
                <a:solidFill>
                  <a:schemeClr val="tx1"/>
                </a:solidFill>
              </a:rPr>
              <a:t> 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 eaLnBrk="1" hangingPunct="1"/>
            <a:endParaRPr lang="ru-RU" sz="1600" b="1" dirty="0" smtClean="0">
              <a:solidFill>
                <a:schemeClr val="tx1"/>
              </a:solidFill>
            </a:endParaRPr>
          </a:p>
          <a:p>
            <a:pPr algn="l" eaLnBrk="1" hangingPunct="1"/>
            <a:endParaRPr lang="ru-RU" sz="1600" b="1" dirty="0" smtClean="0">
              <a:solidFill>
                <a:schemeClr val="tx1"/>
              </a:solidFill>
            </a:endParaRPr>
          </a:p>
        </p:txBody>
      </p:sp>
      <p:pic>
        <p:nvPicPr>
          <p:cNvPr id="7172" name="Содержимое 5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50" y="1285875"/>
            <a:ext cx="1500188" cy="1214438"/>
          </a:xfrm>
        </p:spPr>
      </p:pic>
      <p:pic>
        <p:nvPicPr>
          <p:cNvPr id="7173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25717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88" y="3857625"/>
            <a:ext cx="1643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СКОРОДУМКИ </a:t>
            </a:r>
            <a:br>
              <a:rPr lang="ru-RU" sz="2400" dirty="0" smtClean="0"/>
            </a:br>
            <a:r>
              <a:rPr lang="ru-RU" sz="2400" dirty="0" smtClean="0"/>
              <a:t>ОТ КОРОБОЧКИ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56346"/>
          </a:xfrm>
        </p:spPr>
        <p:txBody>
          <a:bodyPr>
            <a:noAutofit/>
          </a:bodyPr>
          <a:lstStyle/>
          <a:p>
            <a:r>
              <a:rPr lang="ru-RU" sz="1600" b="1" dirty="0"/>
              <a:t>Простой и вкусный рецепт блинов. По нему блинчики получаются тоненькими и эластичными.</a:t>
            </a:r>
            <a:br>
              <a:rPr lang="ru-RU" sz="1600" b="1" dirty="0"/>
            </a:br>
            <a:r>
              <a:rPr lang="ru-RU" sz="1600" b="1" dirty="0"/>
              <a:t>Этого количества продуктов хватит на 10 блинов на сковороде размером 24 см. или на 13-14 блинов на сковороде с диаметром дна 20 см.</a:t>
            </a:r>
          </a:p>
          <a:p>
            <a:r>
              <a:rPr lang="ru-RU" sz="1600" b="1" dirty="0"/>
              <a:t>Продукты:</a:t>
            </a:r>
            <a:br>
              <a:rPr lang="ru-RU" sz="1600" b="1" dirty="0"/>
            </a:br>
            <a:r>
              <a:rPr lang="ru-RU" sz="1600" b="1" dirty="0"/>
              <a:t>5 полных с горкой столовых ложек муки</a:t>
            </a:r>
            <a:br>
              <a:rPr lang="ru-RU" sz="1600" b="1" dirty="0"/>
            </a:br>
            <a:r>
              <a:rPr lang="ru-RU" sz="1600" b="1" dirty="0"/>
              <a:t>2 1/2 стакана молока</a:t>
            </a:r>
            <a:br>
              <a:rPr lang="ru-RU" sz="1600" b="1" dirty="0"/>
            </a:br>
            <a:r>
              <a:rPr lang="ru-RU" sz="1600" b="1" dirty="0"/>
              <a:t>2 яйца</a:t>
            </a:r>
            <a:br>
              <a:rPr lang="ru-RU" sz="1600" b="1" dirty="0"/>
            </a:br>
            <a:r>
              <a:rPr lang="ru-RU" sz="1600" b="1" dirty="0"/>
              <a:t>1 столовая ложка сахара</a:t>
            </a:r>
            <a:br>
              <a:rPr lang="ru-RU" sz="1600" b="1" dirty="0"/>
            </a:br>
            <a:r>
              <a:rPr lang="ru-RU" sz="1600" b="1" dirty="0"/>
              <a:t>треть чайной ложки соли</a:t>
            </a:r>
            <a:br>
              <a:rPr lang="ru-RU" sz="1600" b="1" dirty="0"/>
            </a:br>
            <a:r>
              <a:rPr lang="ru-RU" sz="1600" b="1" dirty="0"/>
              <a:t>1 столовая ложка растительного масла. </a:t>
            </a:r>
          </a:p>
          <a:p>
            <a:r>
              <a:rPr lang="ru-RU" sz="1600" b="1" dirty="0"/>
              <a:t>Приготовление:</a:t>
            </a:r>
            <a:br>
              <a:rPr lang="ru-RU" sz="1600" b="1" dirty="0"/>
            </a:br>
            <a:r>
              <a:rPr lang="ru-RU" sz="1600" b="1" dirty="0"/>
              <a:t>Яйца, соль, сахар взбить (венчиком или в миксере), во взбитую массу влить молоко, всыпать муку, перемешать, добавить растительное масло, еще раз все перемешать и выпекать блины на разогретой сковороде, смазав ее растительным маслом с помощью кружка сырого картофеля, наколотого на вилку. Растительное масло следует вливать в тесто после его замеса с мукой, иначе снизится пенообразующая способность яиц, тесто не будет насыщено воздухом и блин получится не рыхлый.</a:t>
            </a:r>
          </a:p>
          <a:p>
            <a:endParaRPr lang="ru-RU" sz="1600" b="1" dirty="0"/>
          </a:p>
        </p:txBody>
      </p:sp>
      <p:pic>
        <p:nvPicPr>
          <p:cNvPr id="2050" name="Picture 2" descr="Блины-скородум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288056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3008313" cy="1162050"/>
          </a:xfrm>
        </p:spPr>
        <p:txBody>
          <a:bodyPr/>
          <a:lstStyle/>
          <a:p>
            <a:pPr algn="ctr"/>
            <a:r>
              <a:rPr lang="ru-RU" dirty="0" smtClean="0"/>
              <a:t>ШАНИШКИ </a:t>
            </a:r>
            <a:br>
              <a:rPr lang="ru-RU" dirty="0" smtClean="0"/>
            </a:br>
            <a:r>
              <a:rPr lang="ru-RU" dirty="0" smtClean="0"/>
              <a:t>ОТ КОРОБОЧКИ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214290"/>
            <a:ext cx="5857916" cy="66437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>Вам </a:t>
            </a:r>
            <a:r>
              <a:rPr lang="ru-RU" sz="1600" b="1" dirty="0"/>
              <a:t>понадобится:</a:t>
            </a:r>
            <a:br>
              <a:rPr lang="ru-RU" sz="1600" b="1" dirty="0"/>
            </a:br>
            <a:r>
              <a:rPr lang="ru-RU" sz="1600" b="1" i="1" dirty="0"/>
              <a:t>для теста: </a:t>
            </a:r>
          </a:p>
          <a:p>
            <a:pPr lvl="0">
              <a:buNone/>
            </a:pPr>
            <a:r>
              <a:rPr lang="ru-RU" sz="1600" b="1" dirty="0"/>
              <a:t> 600 г муки</a:t>
            </a:r>
            <a:r>
              <a:rPr lang="ru-RU" sz="1600" b="1" dirty="0" smtClean="0"/>
              <a:t>,</a:t>
            </a:r>
            <a:r>
              <a:rPr lang="ru-RU" sz="1600" b="1" dirty="0"/>
              <a:t> 25 г дрожжей,  1 стакан молока</a:t>
            </a:r>
            <a:r>
              <a:rPr lang="ru-RU" sz="1600" b="1" dirty="0" smtClean="0"/>
              <a:t>,</a:t>
            </a:r>
            <a:r>
              <a:rPr lang="ru-RU" sz="1600" b="1" dirty="0"/>
              <a:t> 2 яйца, </a:t>
            </a:r>
          </a:p>
          <a:p>
            <a:pPr lvl="0">
              <a:buNone/>
            </a:pPr>
            <a:r>
              <a:rPr lang="ru-RU" sz="1600" b="1" dirty="0"/>
              <a:t> 2 ст. ложки сливочного масла</a:t>
            </a:r>
            <a:r>
              <a:rPr lang="ru-RU" sz="1600" b="1" dirty="0" smtClean="0"/>
              <a:t>,</a:t>
            </a:r>
            <a:r>
              <a:rPr lang="ru-RU" sz="1600" b="1" dirty="0"/>
              <a:t> 2 ч. ложки сахара, </a:t>
            </a:r>
            <a:r>
              <a:rPr lang="ru-RU" sz="1600" b="1" dirty="0" smtClean="0"/>
              <a:t>1 </a:t>
            </a:r>
            <a:r>
              <a:rPr lang="ru-RU" sz="1600" b="1" dirty="0"/>
              <a:t>ч. л</a:t>
            </a:r>
            <a:r>
              <a:rPr lang="ru-RU" sz="1600" b="1" dirty="0" smtClean="0"/>
              <a:t>ожка соли</a:t>
            </a:r>
            <a:r>
              <a:rPr lang="ru-RU" sz="1600" b="1" dirty="0"/>
              <a:t>. </a:t>
            </a:r>
          </a:p>
          <a:p>
            <a:r>
              <a:rPr lang="ru-RU" sz="1600" b="1" i="1" dirty="0"/>
              <a:t>для начинки:</a:t>
            </a:r>
          </a:p>
          <a:p>
            <a:pPr lvl="0">
              <a:buNone/>
            </a:pPr>
            <a:r>
              <a:rPr lang="ru-RU" sz="1600" b="1" dirty="0"/>
              <a:t> 2 кг </a:t>
            </a:r>
            <a:r>
              <a:rPr lang="ru-RU" sz="1600" b="1" dirty="0" smtClean="0"/>
              <a:t>картофеля, 2 яйца, 1,5 </a:t>
            </a:r>
            <a:r>
              <a:rPr lang="ru-RU" sz="1600" b="1" dirty="0"/>
              <a:t>стакана молока</a:t>
            </a:r>
            <a:r>
              <a:rPr lang="ru-RU" sz="1600" b="1" dirty="0" smtClean="0"/>
              <a:t>,</a:t>
            </a:r>
            <a:r>
              <a:rPr lang="ru-RU" sz="1600" b="1" dirty="0"/>
              <a:t> 2 ч. ложки соли,</a:t>
            </a:r>
          </a:p>
          <a:p>
            <a:pPr lvl="0">
              <a:buNone/>
            </a:pPr>
            <a:r>
              <a:rPr lang="ru-RU" sz="1600" b="1" dirty="0"/>
              <a:t> 2 ст. ложки нерафинированного подсолнечного масла.</a:t>
            </a:r>
          </a:p>
          <a:p>
            <a:r>
              <a:rPr lang="ru-RU" sz="1600" b="1" i="1" dirty="0"/>
              <a:t>для смазывания:</a:t>
            </a:r>
          </a:p>
          <a:p>
            <a:pPr lvl="0">
              <a:buNone/>
            </a:pPr>
            <a:r>
              <a:rPr lang="ru-RU" sz="1600" b="1" dirty="0"/>
              <a:t> яйцо или сметана</a:t>
            </a:r>
            <a:r>
              <a:rPr lang="ru-RU" sz="1600" b="1" dirty="0" smtClean="0"/>
              <a:t>,</a:t>
            </a:r>
            <a:r>
              <a:rPr lang="ru-RU" sz="1600" b="1" dirty="0"/>
              <a:t> репчатый лук, зелень — по желанию.</a:t>
            </a:r>
          </a:p>
          <a:p>
            <a:r>
              <a:rPr lang="ru-RU" sz="1600" b="1" i="1" dirty="0"/>
              <a:t>Способ </a:t>
            </a:r>
            <a:r>
              <a:rPr lang="ru-RU" sz="1600" b="1" i="1" dirty="0" smtClean="0"/>
              <a:t>приготовления.</a:t>
            </a: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Нагреть </a:t>
            </a:r>
            <a:r>
              <a:rPr lang="ru-RU" sz="1600" b="1" dirty="0"/>
              <a:t>молоко, чтобы оно стало теплым, развести в нем дрожжи. Положить туда яйца, соль, сахар, всыпать муку и замесить тесто. Добавить размягченное масло и месить, пока тесто не перестанет прилипать к рукам. Поставить тесто в теплое место на 3 часа: когда поднимется, обмять и снова дать </a:t>
            </a:r>
            <a:r>
              <a:rPr lang="ru-RU" sz="1600" b="1" dirty="0" smtClean="0"/>
              <a:t>подняться. Картофель </a:t>
            </a:r>
            <a:r>
              <a:rPr lang="ru-RU" sz="1600" b="1" dirty="0"/>
              <a:t>очистить, растолочь, добавить в него яйца, молоко и масло, посолить. Можно заправить жареным луком, зеленью. Раскатать небольшие лепешки толщиной в 1 см, уложить на них немного начинки, края загнуть; смазать </a:t>
            </a:r>
            <a:r>
              <a:rPr lang="ru-RU" sz="1600" b="1" dirty="0" err="1"/>
              <a:t>шанишки</a:t>
            </a:r>
            <a:r>
              <a:rPr lang="ru-RU" sz="1600" b="1" dirty="0"/>
              <a:t> поверх начинки яйцом или сметаной. Выпекать при 200 градусах примерно 25 минут. </a:t>
            </a:r>
            <a:br>
              <a:rPr lang="ru-RU" sz="1600" b="1" dirty="0"/>
            </a:br>
            <a:endParaRPr lang="ru-RU" sz="1600" dirty="0"/>
          </a:p>
        </p:txBody>
      </p:sp>
      <p:pic>
        <p:nvPicPr>
          <p:cNvPr id="1026" name="Picture 2" descr="615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2786061" cy="208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ЛЕПЕШКИ С ПРИПЕКАМИ</a:t>
            </a:r>
            <a:endParaRPr lang="ru-RU" b="1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0034" y="1285860"/>
            <a:ext cx="8429684" cy="5286412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>
                <a:solidFill>
                  <a:srgbClr val="C00000"/>
                </a:solidFill>
              </a:rPr>
              <a:t>Лепешка </a:t>
            </a:r>
            <a:r>
              <a:rPr lang="ru-RU" sz="1600" b="1" dirty="0">
                <a:solidFill>
                  <a:schemeClr val="tx1"/>
                </a:solidFill>
              </a:rPr>
              <a:t>— утолщенный блин разного диаметра, она может быть пресной, дрожжевой, сдобной, печеной, жареной. У Коробочки подавали </a:t>
            </a:r>
            <a:r>
              <a:rPr lang="ru-RU" sz="1600" b="1" dirty="0">
                <a:solidFill>
                  <a:srgbClr val="C00000"/>
                </a:solidFill>
              </a:rPr>
              <a:t>лепешки с припеком</a:t>
            </a:r>
            <a:r>
              <a:rPr lang="ru-RU" sz="1600" b="1" dirty="0">
                <a:solidFill>
                  <a:schemeClr val="tx1"/>
                </a:solidFill>
              </a:rPr>
              <a:t>. Словарь Даля объясняет: </a:t>
            </a:r>
            <a:r>
              <a:rPr lang="ru-RU" sz="1600" b="1" dirty="0">
                <a:solidFill>
                  <a:srgbClr val="C00000"/>
                </a:solidFill>
              </a:rPr>
              <a:t>припек </a:t>
            </a:r>
            <a:r>
              <a:rPr lang="ru-RU" sz="1600" b="1" dirty="0">
                <a:solidFill>
                  <a:schemeClr val="tx1"/>
                </a:solidFill>
              </a:rPr>
              <a:t>— посыпка на лепешки, блины (например, мак, лук, яйца, грибы, ливер, яблоки и др.). Какова же технология приготовления припека?    Существует разновидность блинов с </a:t>
            </a:r>
            <a:r>
              <a:rPr lang="ru-RU" sz="1600" b="1" dirty="0">
                <a:solidFill>
                  <a:srgbClr val="C00000"/>
                </a:solidFill>
              </a:rPr>
              <a:t>припеком</a:t>
            </a:r>
            <a:r>
              <a:rPr lang="ru-RU" sz="1600" b="1" dirty="0">
                <a:solidFill>
                  <a:schemeClr val="tx1"/>
                </a:solidFill>
              </a:rPr>
              <a:t>, когда на поверхность блина тонким слоем наносится пастообразный пищевой продукт (творог, фарш) и быстро припекается к блину на разогретой сковородке.</a:t>
            </a:r>
          </a:p>
          <a:p>
            <a:pPr algn="l"/>
            <a:r>
              <a:rPr lang="ru-RU" sz="1600" b="1" dirty="0">
                <a:solidFill>
                  <a:schemeClr val="tx1"/>
                </a:solidFill>
              </a:rPr>
              <a:t>Выпекать эти блины можно разными способами, в зависимости от очага. Самый простой способ заключается в следующем: на разогретую, смазанную сковороду наливают теста меньше, чем обычно. Когда блин снизу слегка зарумянится, на него кладут </a:t>
            </a:r>
            <a:r>
              <a:rPr lang="ru-RU" sz="1600" b="1" dirty="0">
                <a:solidFill>
                  <a:srgbClr val="C00000"/>
                </a:solidFill>
              </a:rPr>
              <a:t>припек,</a:t>
            </a:r>
            <a:r>
              <a:rPr lang="ru-RU" sz="1600" b="1" dirty="0">
                <a:solidFill>
                  <a:schemeClr val="tx1"/>
                </a:solidFill>
              </a:rPr>
              <a:t> заливают его новой порцией теста так, чтобы припек оказался внутри. Затем блин переворачивают на другую сторону и слегка обжаривают. Припек можно положить и непосредственно на разогретую сковороду, а затем сверху залить тестом. Если же печь в русской печи (а именно так готовили у Коробочки, ведь она сетовала на то, что Чичикова занесло к ней в ночь и потому «приготовить нельзя»), то лучше припек запечь на </a:t>
            </a:r>
            <a:r>
              <a:rPr lang="ru-RU" sz="1600" b="1" dirty="0" err="1">
                <a:solidFill>
                  <a:schemeClr val="tx1"/>
                </a:solidFill>
              </a:rPr>
              <a:t>необжаренной</a:t>
            </a:r>
            <a:r>
              <a:rPr lang="ru-RU" sz="1600" b="1" dirty="0">
                <a:solidFill>
                  <a:schemeClr val="tx1"/>
                </a:solidFill>
              </a:rPr>
              <a:t> стороне блина открытым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600" b="1" dirty="0" err="1" smtClean="0">
                <a:solidFill>
                  <a:srgbClr val="C00000"/>
                </a:solidFill>
              </a:rPr>
              <a:t>Сняточки</a:t>
            </a:r>
            <a:r>
              <a:rPr lang="ru-RU" sz="1600" b="1" dirty="0" smtClean="0">
                <a:solidFill>
                  <a:srgbClr val="C00000"/>
                </a:solidFill>
              </a:rPr>
              <a:t>( </a:t>
            </a:r>
            <a:r>
              <a:rPr lang="ru-RU" sz="1600" b="1" dirty="0" err="1" smtClean="0">
                <a:solidFill>
                  <a:srgbClr val="C00000"/>
                </a:solidFill>
              </a:rPr>
              <a:t>снеточки</a:t>
            </a:r>
            <a:r>
              <a:rPr lang="ru-RU" sz="1600" b="1" dirty="0" smtClean="0">
                <a:solidFill>
                  <a:srgbClr val="C00000"/>
                </a:solidFill>
              </a:rPr>
              <a:t>) -  Снеток-</a:t>
            </a:r>
            <a:r>
              <a:rPr lang="ru-RU" sz="1600" b="1" dirty="0" smtClean="0">
                <a:solidFill>
                  <a:schemeClr val="tx1"/>
                </a:solidFill>
              </a:rPr>
              <a:t> небольшая  озерная или речная северная рыбка, вяленая и затем сушеная</a:t>
            </a:r>
            <a:endParaRPr lang="ru-RU" sz="1600" b="1" dirty="0">
              <a:solidFill>
                <a:schemeClr val="tx1"/>
              </a:solidFill>
            </a:endParaRPr>
          </a:p>
          <a:p>
            <a:r>
              <a:rPr lang="ru-RU" sz="1600" b="1" dirty="0">
                <a:solidFill>
                  <a:schemeClr val="tx1"/>
                </a:solidFill>
              </a:rPr>
              <a:t> </a:t>
            </a:r>
          </a:p>
          <a:p>
            <a:pPr algn="l"/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5688000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ru-RU" sz="8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НАШ СЮРПРИЗ</a:t>
            </a:r>
            <a:endParaRPr lang="ru-RU" sz="88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- Пресный пирог с яйцом! - сказала хозяйка.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Чичиков подвинулся к пресному пирогу с яйцом, и, съевши тут же с небольшим половину, похвалил его.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328614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smtClean="0"/>
              <a:t>ПРЕСНЫЙ ПИРОГ С ЯЙЦОМ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3706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400" b="1" smtClean="0"/>
              <a:t>Пресное тесто.</a:t>
            </a:r>
          </a:p>
          <a:p>
            <a:pPr eaLnBrk="1" hangingPunct="1"/>
            <a:r>
              <a:rPr lang="ru-RU" sz="1400" smtClean="0"/>
              <a:t>мука 4 стакана, сахар 4 ч ложки, 1 яйцо, 200 г масла или маргарина, вода или сметана, молоко или кефир - 1/2 ст ложки, 1/4 ч ложки соды, 1/2 ч ложки соли.</a:t>
            </a:r>
          </a:p>
          <a:p>
            <a:pPr eaLnBrk="1" hangingPunct="1">
              <a:buFont typeface="Arial" charset="0"/>
              <a:buNone/>
            </a:pPr>
            <a:r>
              <a:rPr lang="ru-RU" sz="1400" smtClean="0"/>
              <a:t> </a:t>
            </a:r>
          </a:p>
          <a:p>
            <a:pPr eaLnBrk="1" hangingPunct="1">
              <a:buFont typeface="Arial" charset="0"/>
              <a:buNone/>
            </a:pPr>
            <a:r>
              <a:rPr lang="ru-RU" sz="1400" b="1" smtClean="0"/>
              <a:t>Начинка.</a:t>
            </a:r>
          </a:p>
          <a:p>
            <a:pPr eaLnBrk="1" hangingPunct="1"/>
            <a:r>
              <a:rPr lang="ru-RU" sz="1400" smtClean="0"/>
              <a:t>Отварите десяток яиц, остудите, очистите от скорлупы. Яйца накрошите, мелко нарежьте пучок зеленого лука, пучок укропа. Можно добавить немного базилика и эстрагона. Измельченные яйца, лук и зелень посолите, добавьте перца и перемешайте. </a:t>
            </a:r>
          </a:p>
          <a:p>
            <a:pPr eaLnBrk="1" hangingPunct="1"/>
            <a:r>
              <a:rPr lang="ru-RU" sz="1400" smtClean="0"/>
              <a:t>Тесто разделите на 2 неравные части (одна часть должна быть примерно в 1,5 раза больше другой), скатайте их в шары и дайте постоять минут 5. Большую часть раскатайте в корж. Выложите корж на смазанный растительным маслом противень или в форму. На корж выложите начинку, равномерно распределите ее по тесту. Вторую часть теста тоже раскатайте и накройте получившимся пластом пирог. Тщательно защипайте края пирога. Можно проткнуть поверхность пирога вилкой в нескольких местах. Поставьте противень в теплое место минут на 10, включите на прогрев духовой шкаф. Когда пирог «подымется», смажьте поверхность взбитым яйцом и поставьте в духовой шкаф на средний огонь на час. Готовый пирог смажьте остатками яйца и накройте полотенцем или салфеткой. Через полчаса-час можно нарезать пирог и подавать к чаю или другим неалкогольным напиткам.</a:t>
            </a:r>
          </a:p>
          <a:p>
            <a:pPr eaLnBrk="1" hangingPunct="1"/>
            <a:r>
              <a:rPr lang="ru-RU" sz="1400" smtClean="0"/>
              <a:t> </a:t>
            </a:r>
          </a:p>
          <a:p>
            <a:pPr eaLnBrk="1" hangingPunct="1"/>
            <a:endParaRPr lang="ru-RU" sz="1200" smtClean="0"/>
          </a:p>
        </p:txBody>
      </p:sp>
      <p:pic>
        <p:nvPicPr>
          <p:cNvPr id="8196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214563"/>
            <a:ext cx="32146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349</Words>
  <Application>Microsoft Office PowerPoint</Application>
  <PresentationFormat>Экран (4:3)</PresentationFormat>
  <Paragraphs>45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Мир яств в поэме Н. В. Гоголя «Мертвые души»</vt:lpstr>
      <vt:lpstr>Слайд 2</vt:lpstr>
      <vt:lpstr>СКОРОДУМКИ, ШАНИШКИ, ПРЯГЛЫ</vt:lpstr>
      <vt:lpstr>СКОРОДУМКИ  ОТ КОРОБОЧКИ</vt:lpstr>
      <vt:lpstr>ШАНИШКИ  ОТ КОРОБОЧКИ</vt:lpstr>
      <vt:lpstr>ЛЕПЕШКИ С ПРИПЕКАМИ</vt:lpstr>
      <vt:lpstr>НАШ СЮРПРИЗ</vt:lpstr>
      <vt:lpstr>Слайд 8</vt:lpstr>
      <vt:lpstr>ПРЕСНЫЙ ПИРОГ С ЯЙЦОМ</vt:lpstr>
      <vt:lpstr>ПРИГЛАШАЕМ НА ПИРОГ С ЯЙЦОМ ПО РЕЦЕПТУ КОРОБОЧКИ</vt:lpstr>
    </vt:vector>
  </TitlesOfParts>
  <Company>Мама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яств в поэме Н. В. Гоголя «Мертвые души»</dc:title>
  <dc:creator>Мама</dc:creator>
  <cp:lastModifiedBy>Мама</cp:lastModifiedBy>
  <cp:revision>24</cp:revision>
  <dcterms:created xsi:type="dcterms:W3CDTF">2010-01-24T14:24:02Z</dcterms:created>
  <dcterms:modified xsi:type="dcterms:W3CDTF">2010-01-25T05:54:09Z</dcterms:modified>
</cp:coreProperties>
</file>