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57" r:id="rId3"/>
    <p:sldId id="258" r:id="rId4"/>
    <p:sldId id="282" r:id="rId5"/>
    <p:sldId id="283" r:id="rId6"/>
    <p:sldId id="284" r:id="rId7"/>
    <p:sldId id="285" r:id="rId8"/>
    <p:sldId id="286" r:id="rId9"/>
    <p:sldId id="260" r:id="rId10"/>
    <p:sldId id="289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88" r:id="rId23"/>
    <p:sldId id="272" r:id="rId24"/>
    <p:sldId id="273" r:id="rId25"/>
    <p:sldId id="274" r:id="rId26"/>
    <p:sldId id="287" r:id="rId27"/>
    <p:sldId id="275" r:id="rId28"/>
    <p:sldId id="276" r:id="rId29"/>
    <p:sldId id="277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0" autoAdjust="0"/>
  </p:normalViewPr>
  <p:slideViewPr>
    <p:cSldViewPr>
      <p:cViewPr varScale="1">
        <p:scale>
          <a:sx n="69" d="100"/>
          <a:sy n="69" d="100"/>
        </p:scale>
        <p:origin x="-11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2"/>
          <a:srcRect l="11539" b="11938"/>
          <a:stretch>
            <a:fillRect/>
          </a:stretch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3"/>
          <a:srcRect r="11858"/>
          <a:stretch>
            <a:fillRect/>
          </a:stretch>
        </p:blipFill>
        <p:spPr bwMode="auto">
          <a:xfrm>
            <a:off x="8215313" y="5175250"/>
            <a:ext cx="9286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143008"/>
          </a:xfr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3116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E5FF6EAC-4105-4F8E-8291-B4F2F2C17C60}" type="datetimeFigureOut">
              <a:rPr lang="ru-RU"/>
              <a:pPr>
                <a:defRPr/>
              </a:pPr>
              <a:t>09.07.2010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62113" cy="365125"/>
          </a:xfrm>
        </p:spPr>
        <p:txBody>
          <a:bodyPr/>
          <a:lstStyle>
            <a:lvl1pPr>
              <a:defRPr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87D508EB-5406-406C-A395-DA56C0DFD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133E-7826-4D7C-A6F2-EE398F66CFE5}" type="datetimeFigureOut">
              <a:rPr lang="ru-RU"/>
              <a:pPr>
                <a:defRPr/>
              </a:pPr>
              <a:t>09.07.2010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1ACFF-DD64-4B49-8A33-7FE7C96DA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D0140-3FBA-451C-B6F4-4827EE571FBB}" type="datetimeFigureOut">
              <a:rPr lang="ru-RU"/>
              <a:pPr>
                <a:defRPr/>
              </a:pPr>
              <a:t>09.07.2010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630E3-093C-411E-BE38-F1E72C733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17E00-DE28-4CFE-845F-673406C6E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68942-875B-4750-B85F-92A86EBED308}" type="datetimeFigureOut">
              <a:rPr lang="ru-RU"/>
              <a:pPr>
                <a:defRPr/>
              </a:pPr>
              <a:t>09.07.2010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2164C-B606-4FF3-9940-1173D0705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C2226-728C-47A4-AEA7-215AD684765D}" type="datetimeFigureOut">
              <a:rPr lang="ru-RU"/>
              <a:pPr>
                <a:defRPr/>
              </a:pPr>
              <a:t>09.07.2010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94142-31B3-45C3-AFBE-59FFD02B7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CFA82-4096-4175-B680-6C2CF7C7121B}" type="datetimeFigureOut">
              <a:rPr lang="ru-RU"/>
              <a:pPr>
                <a:defRPr/>
              </a:pPr>
              <a:t>09.07.2010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3544-75AC-43D9-8146-C0A2F1454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5AFB8-F2BC-4EC8-9330-BC513D4540B8}" type="datetimeFigureOut">
              <a:rPr lang="ru-RU"/>
              <a:pPr>
                <a:defRPr/>
              </a:pPr>
              <a:t>09.07.2010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C25F1-6012-4029-B64C-5D3F7866C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49D49-4751-4683-BA29-9E6A30B1C8F3}" type="datetimeFigureOut">
              <a:rPr lang="ru-RU"/>
              <a:pPr>
                <a:defRPr/>
              </a:pPr>
              <a:t>09.07.2010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2A7D9-752D-4107-9127-CF886EBAC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3D88B-9E91-45DA-87F4-43DEF4768E7E}" type="datetimeFigureOut">
              <a:rPr lang="ru-RU"/>
              <a:pPr>
                <a:defRPr/>
              </a:pPr>
              <a:t>09.07.2010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CAC5F-EC33-4901-94E5-5D491795D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42E6-8DC3-4D5B-A984-C0AEE2FC89A9}" type="datetimeFigureOut">
              <a:rPr lang="ru-RU"/>
              <a:pPr>
                <a:defRPr/>
              </a:pPr>
              <a:t>09.07.2010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183BF-7B19-45E0-B713-59C31C63E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0A080-219A-457F-8D03-E59902AF218A}" type="datetimeFigureOut">
              <a:rPr lang="ru-RU"/>
              <a:pPr>
                <a:defRPr/>
              </a:pPr>
              <a:t>09.07.2010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2D772-7F11-4768-9EE1-5F740583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:\графика\asadal\scool\scool\38 [Converted]111.png"/>
          <p:cNvPicPr>
            <a:picLocks noChangeAspect="1" noChangeArrowheads="1"/>
          </p:cNvPicPr>
          <p:nvPr/>
        </p:nvPicPr>
        <p:blipFill>
          <a:blip r:embed="rId15" cstate="print"/>
          <a:srcRect l="2920" t="16669" r="3650"/>
          <a:stretch>
            <a:fillRect/>
          </a:stretch>
        </p:blipFill>
        <p:spPr bwMode="auto">
          <a:xfrm>
            <a:off x="0" y="0"/>
            <a:ext cx="9144000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5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6"/>
          <a:srcRect l="11539" b="11938"/>
          <a:stretch>
            <a:fillRect/>
          </a:stretch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7"/>
          <a:srcRect r="11858"/>
          <a:stretch>
            <a:fillRect/>
          </a:stretch>
        </p:blipFill>
        <p:spPr bwMode="auto">
          <a:xfrm>
            <a:off x="8215313" y="5175250"/>
            <a:ext cx="9286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843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71625"/>
            <a:ext cx="82296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FCEFB5-73C3-4858-A975-E91B229BD5B3}" type="datetimeFigureOut">
              <a:rPr lang="ru-RU"/>
              <a:pPr>
                <a:defRPr/>
              </a:pPr>
              <a:t>09.07.2010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75A6F7-7770-4586-8130-90F04F55F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6" r:id="rId2"/>
    <p:sldLayoutId id="2147483825" r:id="rId3"/>
    <p:sldLayoutId id="2147483824" r:id="rId4"/>
    <p:sldLayoutId id="2147483823" r:id="rId5"/>
    <p:sldLayoutId id="2147483822" r:id="rId6"/>
    <p:sldLayoutId id="2147483821" r:id="rId7"/>
    <p:sldLayoutId id="2147483820" r:id="rId8"/>
    <p:sldLayoutId id="2147483819" r:id="rId9"/>
    <p:sldLayoutId id="2147483818" r:id="rId10"/>
    <p:sldLayoutId id="2147483817" r:id="rId11"/>
    <p:sldLayoutId id="214748382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F2F2F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28625" y="1500188"/>
            <a:ext cx="9572625" cy="25717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«Население Центральной России.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«Золотое кольцо России»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25" y="5214938"/>
            <a:ext cx="7000875" cy="1643062"/>
          </a:xfrm>
        </p:spPr>
        <p:txBody>
          <a:bodyPr rtlCol="0">
            <a:normAutofit fontScale="85000" lnSpcReduction="2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Богданова О. Г. Учитель географии и экономики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МНОУ «Гимназии №1 г. Белово»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Кемеровской области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7650" name="Picture 3" descr="C:\Documents and Settings\Игорь\Рабочий стол\russian-native-costume-00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Задание №2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9144000" cy="1428750"/>
          </a:xfrm>
        </p:spPr>
        <p:txBody>
          <a:bodyPr/>
          <a:lstStyle/>
          <a:p>
            <a:endParaRPr lang="ru-RU" smtClean="0"/>
          </a:p>
          <a:p>
            <a:r>
              <a:rPr lang="ru-RU" smtClean="0"/>
              <a:t> </a:t>
            </a:r>
          </a:p>
          <a:p>
            <a:endParaRPr lang="ru-RU" smtClean="0"/>
          </a:p>
        </p:txBody>
      </p:sp>
      <p:pic>
        <p:nvPicPr>
          <p:cNvPr id="28675" name="Picture 2" descr="C:\Documents and Settings\Игорь\Рабочий стол\5555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5"/>
            <a:ext cx="907573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0" y="1357313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Подпишите на схеме названия городов, через которые проходит туристско-экскурсионный маршрут «Золотое кольцо» России. Перечислите (назовите) главные достопримечательности этих центров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2" descr="E:\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Picture 2" descr="E:\2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Picture 2" descr="F:\золотое кольцо\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1" name="Picture 2" descr="F:\золотое кольцо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1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5" name="Picture 2" descr="C:\Documents and Settings\Игорь\Рабочий стол\Новая папка (2)\12-13-1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9" name="Picture 2" descr="F:\золотое кольцо\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3" name="Picture 2" descr="C:\Documents and Settings\Игорь\Рабочий стол\Новая папка (2)\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7" name="Picture 2" descr="C:\Documents and Settings\Игорь\Рабочий стол\Новая папка (2)\0_8a18_dbd89177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Цели урока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0" y="1214438"/>
            <a:ext cx="9144000" cy="564356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3600" smtClean="0">
                <a:solidFill>
                  <a:srgbClr val="C00000"/>
                </a:solidFill>
              </a:rPr>
              <a:t>Создать представление о населении Центральной России как регионе формирования русского народа</a:t>
            </a:r>
          </a:p>
          <a:p>
            <a:pPr>
              <a:buFont typeface="Wingdings" pitchFamily="2" charset="2"/>
              <a:buChar char="v"/>
            </a:pPr>
            <a:r>
              <a:rPr lang="ru-RU" sz="3600" smtClean="0">
                <a:solidFill>
                  <a:srgbClr val="C00000"/>
                </a:solidFill>
              </a:rPr>
              <a:t>Познакомить учащихся с географией и особенностями древних русских городов Центральной России</a:t>
            </a:r>
          </a:p>
          <a:p>
            <a:pPr>
              <a:buFont typeface="Wingdings" pitchFamily="2" charset="2"/>
              <a:buChar char="v"/>
            </a:pPr>
            <a:r>
              <a:rPr lang="ru-RU" sz="3600" smtClean="0">
                <a:solidFill>
                  <a:srgbClr val="C00000"/>
                </a:solidFill>
              </a:rPr>
              <a:t>Выработать навыки публичного выступления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1" name="Picture 2" descr="C:\Documents and Settings\Игорь\Рабочий стол\Новая папка (2)\0_12b00_dfaa1a30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5" name="Picture 2" descr="F:\золотое кольцо\боголю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39" name="Picture 2" descr="E:\777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3" name="Picture 2" descr="C:\Documents and Settings\Игорь\Рабочий стол\Новая папка (2)\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9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7" name="Picture 2" descr="C:\Documents and Settings\Игорь\Рабочий стол\89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 fontScale="55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Население Центральной России</a:t>
            </a:r>
            <a:endParaRPr lang="ru-RU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 </a:t>
            </a:r>
            <a:endParaRPr lang="ru-RU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Какой народ преобладает в Центральной России?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а) чуваши				в) мордва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б) марийцы				г) русские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состав какого района входят республики?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а) Центрального			в) Центрально-Чернозёмного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б) Волго-Вятского		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Укажите древние города Центральной России.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а) Москва			в) Чебоксары		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 Саранск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б) Воронеж			г) Ярославль		е) Владимир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Укажите вариант, в котором перечислены города «Золотого кольца» России: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а) Ярославль, Суздаль, Владимир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б) Смоленск, Курск, Брянск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в) Москва, Нижний Новгород, Рязань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г) Липецк, Ростов, Кострома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 Центральной России относятся республики …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а) Чувашия			в) Удмуртия		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 Татарстан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б) Мордовия		г)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Мирий-Эл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		е) Калмыкия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Кремль отсутствует в городе …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а) Москве				в) Ярославле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б) Ростове			г) Владимире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Церковь Покрова на Нерли находится в городе …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а) Ярославле		в) Суздале			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 Иванове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б) Владимире		г) Костроме		е) Нерехте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7072313"/>
          </a:xfrm>
        </p:spPr>
        <p:txBody>
          <a:bodyPr rtlCol="0">
            <a:normAutofit fontScale="47500" lnSpcReduction="20000"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«Туристической Меккой» «Золотого кольца» России является город …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а) Москва			в) Владимир		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 Сергиев Посад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б) Суздаль			г) Кострома		е) Переславль-Залесский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Центральную площадь какого города местные жители называют Сковородкой?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а) Владимира		в) Костромы		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 Ростова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б) Суздаля			г) Ярославля		е) Сергиева Посада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Городом знаменитых малиновых звонков называют …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а) Ярославль		в) Ростов			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 Москву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б) Суздаль			г) Владимир		е) Кострому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Кремль отсутствует в городе …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а) Москве				в) Ярославле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б) Ростове			г) Владимире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Церковь Покрова на Нерли находится в городе …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а) Ярославле		в) Суздале			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 Иванове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б) Владимире		г) Костроме		е) Нерехте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«Туристической Меккой» «Золотого кольца» России является город …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а) Москва			в) Владимир		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 Сергиев Посад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б) Суздаль			г) Кострома		е) Переславль-Залесский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Центральную площадь какого города местные жители называют Сковородкой?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а) Владимира		в) Костромы		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 Ростова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б) Суздаля			г) Ярославля		е) Сергиева Посада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Городом знаменитых малиновых звонков называют …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а) Ярославль		в) Ростов			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 Москву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б) Суздаль			г) Владимир		е) Кострому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5058" name="Содержимое 2"/>
          <p:cNvSpPr>
            <a:spLocks noGrp="1"/>
          </p:cNvSpPr>
          <p:nvPr>
            <p:ph idx="1"/>
          </p:nvPr>
        </p:nvSpPr>
        <p:spPr>
          <a:xfrm>
            <a:off x="285750" y="1428750"/>
            <a:ext cx="8686800" cy="54292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6000" smtClean="0">
                <a:solidFill>
                  <a:srgbClr val="FF0000"/>
                </a:solidFill>
              </a:rPr>
              <a:t>Каково же сегодня значение древнего города</a:t>
            </a:r>
            <a:r>
              <a:rPr lang="en-US" sz="6000" smtClean="0">
                <a:solidFill>
                  <a:srgbClr val="FF0000"/>
                </a:solidFill>
              </a:rPr>
              <a:t>?</a:t>
            </a:r>
            <a:endParaRPr lang="ru-RU" sz="60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60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6083" name="Picture 2" descr="C:\Documents and Settings\Игорь\Рабочий стол\Новая папка (2)\015220217b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z="4800" smtClean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</a:pPr>
            <a:endParaRPr lang="ru-RU" sz="4800" smtClean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</a:pPr>
            <a:endParaRPr lang="ru-RU" sz="4800" smtClean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</a:pPr>
            <a:endParaRPr lang="ru-RU" sz="480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ru-RU" sz="4000" smtClean="0">
                <a:solidFill>
                  <a:srgbClr val="FF0000"/>
                </a:solidFill>
              </a:rPr>
              <a:t>Россия-Тройка, песня, птица.</a:t>
            </a:r>
          </a:p>
          <a:p>
            <a:pPr>
              <a:buFont typeface="Arial" charset="0"/>
              <a:buNone/>
            </a:pPr>
            <a:r>
              <a:rPr lang="ru-RU" sz="4000" smtClean="0">
                <a:solidFill>
                  <a:srgbClr val="FF0000"/>
                </a:solidFill>
              </a:rPr>
              <a:t>Страна с особенной судьбой.</a:t>
            </a:r>
          </a:p>
          <a:p>
            <a:pPr>
              <a:buFont typeface="Arial" charset="0"/>
              <a:buNone/>
            </a:pPr>
            <a:r>
              <a:rPr lang="ru-RU" sz="4000" smtClean="0">
                <a:solidFill>
                  <a:srgbClr val="FF0000"/>
                </a:solidFill>
              </a:rPr>
              <a:t>Должна Россия возродиться,</a:t>
            </a:r>
          </a:p>
          <a:p>
            <a:pPr>
              <a:buFont typeface="Arial" charset="0"/>
              <a:buNone/>
            </a:pPr>
            <a:r>
              <a:rPr lang="ru-RU" sz="4000" smtClean="0">
                <a:solidFill>
                  <a:srgbClr val="FF0000"/>
                </a:solidFill>
              </a:rPr>
              <a:t>И возродимся мы с тобой</a:t>
            </a:r>
            <a:r>
              <a:rPr lang="ru-RU" sz="4800" smtClean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47106" name="Picture 2" descr="C:\Documents and Settings\Игорь\Рабочий стол\Новая папка (2)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142875"/>
            <a:ext cx="3214688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684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«Оценка национального состава субъектов Р.Ф. 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1071563" y="3071813"/>
            <a:ext cx="7615237" cy="293528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/>
              <a:t>Выполнила:</a:t>
            </a:r>
          </a:p>
          <a:p>
            <a:pPr algn="r">
              <a:buFont typeface="Arial" charset="0"/>
              <a:buNone/>
            </a:pPr>
            <a:r>
              <a:rPr lang="ru-RU" smtClean="0"/>
              <a:t>Козлова Екатерина, ученица 9«А»класса</a:t>
            </a:r>
          </a:p>
          <a:p>
            <a:pPr algn="r">
              <a:buFont typeface="Arial" charset="0"/>
              <a:buNone/>
            </a:pPr>
            <a:r>
              <a:rPr lang="ru-RU" smtClean="0"/>
              <a:t>МНОУ «Гимназии №1 г. Белово»</a:t>
            </a:r>
          </a:p>
          <a:p>
            <a:pPr algn="r">
              <a:buFont typeface="Arial" charset="0"/>
              <a:buNone/>
            </a:pPr>
            <a:r>
              <a:rPr lang="ru-RU" smtClean="0"/>
              <a:t>Кемеровской области</a:t>
            </a:r>
          </a:p>
          <a:p>
            <a:pPr algn="r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50"/>
            <a:ext cx="8229600" cy="15001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</a:rPr>
              <a:t>Северо-Западный экономический район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ru-RU" sz="40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7351" name="Group 183"/>
          <p:cNvGraphicFramePr>
            <a:graphicFrameLocks noGrp="1"/>
          </p:cNvGraphicFramePr>
          <p:nvPr>
            <p:ph type="tbl" idx="1"/>
          </p:nvPr>
        </p:nvGraphicFramePr>
        <p:xfrm>
          <a:off x="214313" y="1500188"/>
          <a:ext cx="3816350" cy="4297362"/>
        </p:xfrm>
        <a:graphic>
          <a:graphicData uri="http://schemas.openxmlformats.org/drawingml/2006/table">
            <a:tbl>
              <a:tblPr/>
              <a:tblGrid>
                <a:gridCol w="1512887"/>
                <a:gridCol w="1522413"/>
                <a:gridCol w="781050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Народы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Тыс. человек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русские 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6514,2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украинцы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151,8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белорусы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татары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финны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цыгане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евреи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армяне 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70" name="Rectangle 4"/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4071938" y="1857375"/>
          <a:ext cx="4895850" cy="3208338"/>
        </p:xfrm>
        <a:graphic>
          <a:graphicData uri="http://schemas.openxmlformats.org/presentationml/2006/ole">
            <p:oleObj spid="_x0000_s1026" name="Лист" r:id="rId3" imgW="4895850" imgH="3209925" progId="Excel.Sheet.8">
              <p:embed/>
            </p:oleObj>
          </a:graphicData>
        </a:graphic>
      </p:graphicFrame>
      <p:sp>
        <p:nvSpPr>
          <p:cNvPr id="1071" name="Text Box 5"/>
          <p:cNvSpPr txBox="1">
            <a:spLocks noChangeArrowheads="1"/>
          </p:cNvSpPr>
          <p:nvPr/>
        </p:nvSpPr>
        <p:spPr bwMode="auto">
          <a:xfrm>
            <a:off x="376238" y="6113463"/>
            <a:ext cx="2324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229600" cy="12477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</a:rPr>
              <a:t>Центральный экономический район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ru-RU" sz="40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8399" name="Group 207"/>
          <p:cNvGraphicFramePr>
            <a:graphicFrameLocks noGrp="1"/>
          </p:cNvGraphicFramePr>
          <p:nvPr>
            <p:ph type="tbl" idx="1"/>
          </p:nvPr>
        </p:nvGraphicFramePr>
        <p:xfrm>
          <a:off x="250825" y="1484313"/>
          <a:ext cx="4330700" cy="4468812"/>
        </p:xfrm>
        <a:graphic>
          <a:graphicData uri="http://schemas.openxmlformats.org/drawingml/2006/table">
            <a:tbl>
              <a:tblPr/>
              <a:tblGrid>
                <a:gridCol w="2089150"/>
                <a:gridCol w="1449388"/>
                <a:gridCol w="792162"/>
              </a:tblGrid>
              <a:tr h="385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Народы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Тыс. человек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русские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27346,1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украинцы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579,6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белорусы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армяне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201,8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цыгане 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татары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254,7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азербайджанцы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мордва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карелы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98" name="Rectangle 4"/>
          <p:cNvSpPr>
            <a:spLocks noChangeArrowheads="1"/>
          </p:cNvSpPr>
          <p:nvPr/>
        </p:nvSpPr>
        <p:spPr bwMode="auto">
          <a:xfrm>
            <a:off x="0" y="1166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4572000" y="1714500"/>
          <a:ext cx="4429125" cy="3290888"/>
        </p:xfrm>
        <a:graphic>
          <a:graphicData uri="http://schemas.openxmlformats.org/presentationml/2006/ole">
            <p:oleObj spid="_x0000_s2050" r:id="rId3" imgW="4432176" imgH="3292125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</a:rPr>
              <a:t>Центрально-Черноземный экономический район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9400" name="Group 184"/>
          <p:cNvGraphicFramePr>
            <a:graphicFrameLocks noGrp="1"/>
          </p:cNvGraphicFramePr>
          <p:nvPr>
            <p:ph type="tbl" idx="1"/>
          </p:nvPr>
        </p:nvGraphicFramePr>
        <p:xfrm>
          <a:off x="285750" y="1785938"/>
          <a:ext cx="4032250" cy="3951287"/>
        </p:xfrm>
        <a:graphic>
          <a:graphicData uri="http://schemas.openxmlformats.org/drawingml/2006/table">
            <a:tbl>
              <a:tblPr/>
              <a:tblGrid>
                <a:gridCol w="2160587"/>
                <a:gridCol w="1152525"/>
                <a:gridCol w="719138"/>
              </a:tblGrid>
              <a:tr h="474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Народы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Тыс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человек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русские 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7130,3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украинцы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176,6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армяне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белорусы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47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азербайджанцы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цыгане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татары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14" name="Rectangle 4"/>
          <p:cNvSpPr>
            <a:spLocks noChangeArrowheads="1"/>
          </p:cNvSpPr>
          <p:nvPr/>
        </p:nvSpPr>
        <p:spPr bwMode="auto">
          <a:xfrm>
            <a:off x="0" y="2100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4537075" y="2133600"/>
          <a:ext cx="4606925" cy="3455988"/>
        </p:xfrm>
        <a:graphic>
          <a:graphicData uri="http://schemas.openxmlformats.org/presentationml/2006/ole">
            <p:oleObj spid="_x0000_s3074" r:id="rId3" imgW="4608975" imgH="3456732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72500" cy="9286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</a:rPr>
              <a:t>Волго-Вятский экономический район</a:t>
            </a:r>
          </a:p>
        </p:txBody>
      </p:sp>
      <p:graphicFrame>
        <p:nvGraphicFramePr>
          <p:cNvPr id="10442" name="Group 202"/>
          <p:cNvGraphicFramePr>
            <a:graphicFrameLocks noGrp="1"/>
          </p:cNvGraphicFramePr>
          <p:nvPr>
            <p:ph type="tbl" idx="1"/>
          </p:nvPr>
        </p:nvGraphicFramePr>
        <p:xfrm>
          <a:off x="214313" y="1428750"/>
          <a:ext cx="3384550" cy="4297363"/>
        </p:xfrm>
        <a:graphic>
          <a:graphicData uri="http://schemas.openxmlformats.org/drawingml/2006/table">
            <a:tbl>
              <a:tblPr/>
              <a:tblGrid>
                <a:gridCol w="1439862"/>
                <a:gridCol w="1152525"/>
                <a:gridCol w="792163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Народы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Тыс.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человек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русские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5946,5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марийцы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351,1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татары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220,1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чуваши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908,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украинцы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мордва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324,9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армяне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удмурты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42" name="Rectangle 4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3714750" y="1714500"/>
          <a:ext cx="5270500" cy="3811588"/>
        </p:xfrm>
        <a:graphic>
          <a:graphicData uri="http://schemas.openxmlformats.org/presentationml/2006/ole">
            <p:oleObj spid="_x0000_s4098" r:id="rId3" imgW="5273497" imgH="3816427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17145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FF0000"/>
                </a:solidFill>
              </a:rPr>
              <a:t>Задание №1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а) Прослушав сообщение, заполнить таблицу. По данным таблицы рассчитать плотность населения каждого района. Сделать вывод;</a:t>
            </a:r>
            <a:b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б) На контурной карте Центральной России построить диаграммы, показывающие соотношение преобладающих народов региона.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071688"/>
          <a:ext cx="9144000" cy="4786312"/>
        </p:xfrm>
        <a:graphic>
          <a:graphicData uri="http://schemas.openxmlformats.org/drawingml/2006/table">
            <a:tbl>
              <a:tblPr/>
              <a:tblGrid>
                <a:gridCol w="1071563"/>
                <a:gridCol w="1000125"/>
                <a:gridCol w="1143000"/>
                <a:gridCol w="1357312"/>
                <a:gridCol w="1285875"/>
                <a:gridCol w="1643063"/>
                <a:gridCol w="1643062"/>
              </a:tblGrid>
              <a:tr h="162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Преобладающие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народы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 descr="C:\Documents and Settings\Игорь\Рабочий стол\2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0"/>
            <a:ext cx="5072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121</TotalTime>
  <Words>539</Words>
  <Application>Microsoft Office PowerPoint</Application>
  <PresentationFormat>Экран (4:3)</PresentationFormat>
  <Paragraphs>206</Paragraphs>
  <Slides>29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40" baseType="lpstr">
      <vt:lpstr>Calibri</vt:lpstr>
      <vt:lpstr>Arial</vt:lpstr>
      <vt:lpstr>Cambria</vt:lpstr>
      <vt:lpstr>Garamond</vt:lpstr>
      <vt:lpstr>Wingdings</vt:lpstr>
      <vt:lpstr>Times New Roman</vt:lpstr>
      <vt:lpstr>Тема1</vt:lpstr>
      <vt:lpstr>Тема1</vt:lpstr>
      <vt:lpstr>Тема1</vt:lpstr>
      <vt:lpstr>Лист Microsoft Office Excel</vt:lpstr>
      <vt:lpstr>Лист Microsoft Excel</vt:lpstr>
      <vt:lpstr>«Население Центральной России.  «Золотое кольцо России» </vt:lpstr>
      <vt:lpstr>Цели урока</vt:lpstr>
      <vt:lpstr>«Оценка национального состава субъектов Р.Ф. »</vt:lpstr>
      <vt:lpstr>Северо-Западный экономический район </vt:lpstr>
      <vt:lpstr>Центральный экономический район </vt:lpstr>
      <vt:lpstr>Центрально-Черноземный экономический район </vt:lpstr>
      <vt:lpstr>Волго-Вятский экономический район</vt:lpstr>
      <vt:lpstr>Задание №1   а) Прослушав сообщение, заполнить таблицу. По данным таблицы рассчитать плотность населения каждого района. Сделать вывод; б) На контурной карте Центральной России построить диаграммы, показывающие соотношение преобладающих народов региона. </vt:lpstr>
      <vt:lpstr>Слайд 9</vt:lpstr>
      <vt:lpstr>Слайд 10</vt:lpstr>
      <vt:lpstr>Задание №2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ольга</cp:lastModifiedBy>
  <cp:revision>19</cp:revision>
  <dcterms:modified xsi:type="dcterms:W3CDTF">2010-07-08T21:14:39Z</dcterms:modified>
</cp:coreProperties>
</file>