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6073-E6C1-480A-BC28-5CB81F719F1E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25CE-7144-4A69-B9DD-984C1B08B4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6073-E6C1-480A-BC28-5CB81F719F1E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25CE-7144-4A69-B9DD-984C1B08B4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6073-E6C1-480A-BC28-5CB81F719F1E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25CE-7144-4A69-B9DD-984C1B08B4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8714CAE-0297-4D8C-BAF2-C59CEBC6F6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6073-E6C1-480A-BC28-5CB81F719F1E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25CE-7144-4A69-B9DD-984C1B08B4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6073-E6C1-480A-BC28-5CB81F719F1E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25CE-7144-4A69-B9DD-984C1B08B4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6073-E6C1-480A-BC28-5CB81F719F1E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25CE-7144-4A69-B9DD-984C1B08B4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6073-E6C1-480A-BC28-5CB81F719F1E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25CE-7144-4A69-B9DD-984C1B08B4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6073-E6C1-480A-BC28-5CB81F719F1E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25CE-7144-4A69-B9DD-984C1B08B4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6073-E6C1-480A-BC28-5CB81F719F1E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25CE-7144-4A69-B9DD-984C1B08B4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6073-E6C1-480A-BC28-5CB81F719F1E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25CE-7144-4A69-B9DD-984C1B08B4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6073-E6C1-480A-BC28-5CB81F719F1E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25CE-7144-4A69-B9DD-984C1B08B4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86073-E6C1-480A-BC28-5CB81F719F1E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525CE-7144-4A69-B9DD-984C1B08B4B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7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8.jpeg"/><Relationship Id="rId7" Type="http://schemas.openxmlformats.org/officeDocument/2006/relationships/image" Target="../media/image20.w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Rectangle 8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en-US" sz="4000" b="1" dirty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Comic Sans MS" pitchFamily="66" charset="0"/>
              </a:rPr>
              <a:t>Jobs and occupations</a:t>
            </a:r>
            <a:endParaRPr lang="ru-RU" sz="4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4343" name="Picture 7" descr="j0212957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627313" y="4581525"/>
            <a:ext cx="3673475" cy="2276475"/>
          </a:xfrm>
        </p:spPr>
      </p:pic>
      <p:pic>
        <p:nvPicPr>
          <p:cNvPr id="14351" name="Picture 15" descr="j029755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124075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53" name="Picture 17" descr="j02920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39975" y="1052513"/>
            <a:ext cx="3744913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54" name="Picture 18" descr="j028569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43663" y="2133600"/>
            <a:ext cx="2700337" cy="429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60" name="Picture 24" descr="j029198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3429000"/>
            <a:ext cx="2771775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64" name="Picture 28" descr="j030125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35825" y="0"/>
            <a:ext cx="1908175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285720" y="428604"/>
            <a:ext cx="8643998" cy="614366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200000"/>
              </a:lnSpc>
              <a:buNone/>
            </a:pPr>
            <a:r>
              <a:rPr lang="en-US" sz="4600" b="1" dirty="0" smtClean="0">
                <a:latin typeface="Comic Sans MS" pitchFamily="66" charset="0"/>
              </a:rPr>
              <a:t>                          </a:t>
            </a:r>
            <a:r>
              <a:rPr lang="en-US" sz="5800" b="1" dirty="0" smtClean="0">
                <a:solidFill>
                  <a:srgbClr val="002060"/>
                </a:solidFill>
                <a:latin typeface="Comic Sans MS" pitchFamily="66" charset="0"/>
              </a:rPr>
              <a:t>nurse</a:t>
            </a:r>
          </a:p>
          <a:p>
            <a:pPr>
              <a:lnSpc>
                <a:spcPct val="200000"/>
              </a:lnSpc>
              <a:buNone/>
            </a:pPr>
            <a:r>
              <a:rPr lang="en-US" sz="4600" b="1" dirty="0" smtClean="0">
                <a:solidFill>
                  <a:srgbClr val="002060"/>
                </a:solidFill>
                <a:latin typeface="Comic Sans MS" pitchFamily="66" charset="0"/>
              </a:rPr>
              <a:t>                        </a:t>
            </a:r>
            <a:r>
              <a:rPr lang="en-US" sz="5800" b="1" dirty="0" smtClean="0">
                <a:solidFill>
                  <a:srgbClr val="002060"/>
                </a:solidFill>
                <a:latin typeface="Comic Sans MS" pitchFamily="66" charset="0"/>
              </a:rPr>
              <a:t>librarian</a:t>
            </a:r>
          </a:p>
          <a:p>
            <a:pPr>
              <a:lnSpc>
                <a:spcPct val="200000"/>
              </a:lnSpc>
              <a:buNone/>
            </a:pPr>
            <a:r>
              <a:rPr lang="en-US" sz="5800" b="1" dirty="0" smtClean="0">
                <a:solidFill>
                  <a:srgbClr val="002060"/>
                </a:solidFill>
                <a:latin typeface="Comic Sans MS" pitchFamily="66" charset="0"/>
              </a:rPr>
              <a:t>                    lawyer</a:t>
            </a:r>
          </a:p>
          <a:p>
            <a:pPr>
              <a:lnSpc>
                <a:spcPct val="200000"/>
              </a:lnSpc>
              <a:buNone/>
            </a:pPr>
            <a:r>
              <a:rPr lang="en-US" sz="5800" b="1" dirty="0" smtClean="0">
                <a:solidFill>
                  <a:srgbClr val="002060"/>
                </a:solidFill>
                <a:latin typeface="Comic Sans MS" pitchFamily="66" charset="0"/>
              </a:rPr>
              <a:t>                    dentist</a:t>
            </a:r>
          </a:p>
          <a:p>
            <a:pPr>
              <a:lnSpc>
                <a:spcPct val="200000"/>
              </a:lnSpc>
              <a:buNone/>
            </a:pPr>
            <a:r>
              <a:rPr lang="en-US" sz="5800" b="1" dirty="0" smtClean="0">
                <a:solidFill>
                  <a:srgbClr val="002060"/>
                </a:solidFill>
                <a:latin typeface="Comic Sans MS" pitchFamily="66" charset="0"/>
              </a:rPr>
              <a:t>                  engineer</a:t>
            </a:r>
          </a:p>
          <a:p>
            <a:pPr>
              <a:lnSpc>
                <a:spcPct val="200000"/>
              </a:lnSpc>
              <a:buNone/>
            </a:pPr>
            <a:r>
              <a:rPr lang="en-US" sz="5800" b="1" dirty="0" smtClean="0">
                <a:solidFill>
                  <a:srgbClr val="002060"/>
                </a:solidFill>
                <a:latin typeface="Comic Sans MS" pitchFamily="66" charset="0"/>
              </a:rPr>
              <a:t>           computer programmer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9" name="Picture 12" descr="16211_friendly_female_nurse_wearing_a_white_uniform_and_holding_a_clipboard_while_standing_in_front_of_a_patient39s_bed_in_a_hospital_ro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4714884"/>
            <a:ext cx="121444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7" descr="librari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3834" y="2428868"/>
            <a:ext cx="1143008" cy="1728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12" descr="Lawyer_with_boo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85786" y="2571744"/>
            <a:ext cx="1214446" cy="1719270"/>
          </a:xfrm>
          <a:prstGeom prst="rect">
            <a:avLst/>
          </a:prstGeom>
          <a:noFill/>
          <a:ln/>
        </p:spPr>
      </p:pic>
      <p:pic>
        <p:nvPicPr>
          <p:cNvPr id="12" name="Picture 10" descr="695CF-computer-programme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7429520" y="4572008"/>
            <a:ext cx="1392217" cy="1714512"/>
          </a:xfrm>
          <a:prstGeom prst="rect">
            <a:avLst/>
          </a:prstGeom>
          <a:noFill/>
          <a:ln/>
        </p:spPr>
      </p:pic>
      <p:pic>
        <p:nvPicPr>
          <p:cNvPr id="13" name="Picture 11" descr="389_large_imag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6643702" y="357166"/>
            <a:ext cx="1400168" cy="1857389"/>
          </a:xfrm>
          <a:prstGeom prst="rect">
            <a:avLst/>
          </a:prstGeom>
          <a:noFill/>
          <a:ln/>
        </p:spPr>
      </p:pic>
      <p:pic>
        <p:nvPicPr>
          <p:cNvPr id="14" name="Picture 9" descr="Dentist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714349" y="714356"/>
            <a:ext cx="1571636" cy="1571612"/>
          </a:xfrm>
          <a:prstGeom prst="rect">
            <a:avLst/>
          </a:prstGeom>
          <a:noFill/>
          <a:ln/>
        </p:spPr>
      </p:pic>
      <p:cxnSp>
        <p:nvCxnSpPr>
          <p:cNvPr id="16" name="Прямая со стрелкой 15"/>
          <p:cNvCxnSpPr/>
          <p:nvPr/>
        </p:nvCxnSpPr>
        <p:spPr bwMode="auto">
          <a:xfrm rot="5400000">
            <a:off x="1107257" y="2250273"/>
            <a:ext cx="4000528" cy="178595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Прямая со стрелкой 17"/>
          <p:cNvCxnSpPr/>
          <p:nvPr/>
        </p:nvCxnSpPr>
        <p:spPr bwMode="auto">
          <a:xfrm>
            <a:off x="5286380" y="2143116"/>
            <a:ext cx="2286016" cy="100013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Прямая со стрелкой 19"/>
          <p:cNvCxnSpPr/>
          <p:nvPr/>
        </p:nvCxnSpPr>
        <p:spPr bwMode="auto">
          <a:xfrm rot="10800000" flipV="1">
            <a:off x="2143108" y="3000372"/>
            <a:ext cx="1714512" cy="42862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Прямая со стрелкой 21"/>
          <p:cNvCxnSpPr/>
          <p:nvPr/>
        </p:nvCxnSpPr>
        <p:spPr bwMode="auto">
          <a:xfrm rot="16200000" flipV="1">
            <a:off x="2107389" y="2035959"/>
            <a:ext cx="2071702" cy="157163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Прямая со стрелкой 25"/>
          <p:cNvCxnSpPr/>
          <p:nvPr/>
        </p:nvCxnSpPr>
        <p:spPr bwMode="auto">
          <a:xfrm rot="5400000" flipH="1" flipV="1">
            <a:off x="4536281" y="2821777"/>
            <a:ext cx="2786082" cy="128588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Прямая со стрелкой 27"/>
          <p:cNvCxnSpPr/>
          <p:nvPr/>
        </p:nvCxnSpPr>
        <p:spPr bwMode="auto">
          <a:xfrm>
            <a:off x="6786578" y="5857892"/>
            <a:ext cx="642942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                   </a:t>
            </a: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farmer</a:t>
            </a:r>
          </a:p>
          <a:p>
            <a:pPr>
              <a:lnSpc>
                <a:spcPct val="200000"/>
              </a:lnSpc>
              <a:buNone/>
            </a:pP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                 office worker</a:t>
            </a:r>
          </a:p>
          <a:p>
            <a:pPr>
              <a:lnSpc>
                <a:spcPct val="200000"/>
              </a:lnSpc>
              <a:buNone/>
            </a:pP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                    driver</a:t>
            </a:r>
          </a:p>
          <a:p>
            <a:pPr>
              <a:lnSpc>
                <a:spcPct val="200000"/>
              </a:lnSpc>
              <a:buNone/>
            </a:pP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                  businessman</a:t>
            </a:r>
          </a:p>
          <a:p>
            <a:pPr>
              <a:lnSpc>
                <a:spcPct val="200000"/>
              </a:lnSpc>
              <a:buNone/>
            </a:pP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                 s</a:t>
            </a: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portsman</a:t>
            </a:r>
          </a:p>
          <a:p>
            <a:pPr>
              <a:lnSpc>
                <a:spcPct val="200000"/>
              </a:lnSpc>
              <a:buNone/>
            </a:pP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                  housewife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4" name="Picture 13" descr="farmer_game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2571744"/>
            <a:ext cx="2214578" cy="1662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" descr="housewife-7730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85721" y="428604"/>
            <a:ext cx="1857387" cy="1643075"/>
          </a:xfrm>
          <a:prstGeom prst="rect">
            <a:avLst/>
          </a:prstGeom>
          <a:noFill/>
          <a:ln/>
        </p:spPr>
      </p:pic>
      <p:pic>
        <p:nvPicPr>
          <p:cNvPr id="6" name="Picture 7" descr="j021295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4857760"/>
            <a:ext cx="2714645" cy="1562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0" descr="womanofficeR1712_468x38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6578" y="4500570"/>
            <a:ext cx="2039922" cy="1793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6" descr="p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58" y="2428868"/>
            <a:ext cx="1981200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10" descr="Businessman leaning on dollar sign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6643702" y="214291"/>
            <a:ext cx="1587497" cy="2071702"/>
          </a:xfrm>
          <a:prstGeom prst="rect">
            <a:avLst/>
          </a:prstGeom>
          <a:noFill/>
          <a:ln/>
        </p:spPr>
      </p:pic>
      <p:cxnSp>
        <p:nvCxnSpPr>
          <p:cNvPr id="11" name="Прямая со стрелкой 10"/>
          <p:cNvCxnSpPr/>
          <p:nvPr/>
        </p:nvCxnSpPr>
        <p:spPr bwMode="auto">
          <a:xfrm rot="16200000" flipH="1">
            <a:off x="4679157" y="1464455"/>
            <a:ext cx="2500330" cy="157163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Прямая со стрелкой 12"/>
          <p:cNvCxnSpPr/>
          <p:nvPr/>
        </p:nvCxnSpPr>
        <p:spPr bwMode="auto">
          <a:xfrm rot="16200000" flipH="1">
            <a:off x="4250529" y="3321843"/>
            <a:ext cx="3429024" cy="107157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Прямая со стрелкой 14"/>
          <p:cNvCxnSpPr/>
          <p:nvPr/>
        </p:nvCxnSpPr>
        <p:spPr bwMode="auto">
          <a:xfrm rot="5400000">
            <a:off x="2035951" y="3750471"/>
            <a:ext cx="2286016" cy="107157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Прямая со стрелкой 16"/>
          <p:cNvCxnSpPr/>
          <p:nvPr/>
        </p:nvCxnSpPr>
        <p:spPr bwMode="auto">
          <a:xfrm rot="5400000" flipH="1" flipV="1">
            <a:off x="4750595" y="2321711"/>
            <a:ext cx="2643206" cy="100013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Прямая со стрелкой 18"/>
          <p:cNvCxnSpPr/>
          <p:nvPr/>
        </p:nvCxnSpPr>
        <p:spPr bwMode="auto">
          <a:xfrm rot="16200000" flipV="1">
            <a:off x="1928794" y="3571876"/>
            <a:ext cx="2143140" cy="114300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Прямая со стрелкой 20"/>
          <p:cNvCxnSpPr/>
          <p:nvPr/>
        </p:nvCxnSpPr>
        <p:spPr bwMode="auto">
          <a:xfrm rot="16200000" flipV="1">
            <a:off x="428596" y="3000372"/>
            <a:ext cx="5000660" cy="142876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3" name="Picture 5" descr="Lawyer_with_boo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7900" y="1268413"/>
            <a:ext cx="1944688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7" name="Picture 9" descr="16211_friendly_female_nurse_wearing_a_white_uniform_and_holding_a_clipboard_while_standing_in_front_of_a_patient39s_bed_in_a_hospital_ro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1714488"/>
            <a:ext cx="2160587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5" name="Picture 7" descr="farmer_game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9925" y="4005263"/>
            <a:ext cx="2124075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Comic Sans MS" pitchFamily="66" charset="0"/>
              </a:rPr>
              <a:t>What characteristics are necessary for the following jobs?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latin typeface="Comic Sans MS" pitchFamily="66" charset="0"/>
              </a:rPr>
              <a:t>A ………… should be ……….</a:t>
            </a:r>
          </a:p>
        </p:txBody>
      </p:sp>
      <p:pic>
        <p:nvPicPr>
          <p:cNvPr id="37892" name="Picture 4" descr="housewife-77301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1285860"/>
            <a:ext cx="2071702" cy="173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4" name="Picture 6" descr="389_large_imag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43700" y="981075"/>
            <a:ext cx="2400300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6" name="Picture 8" descr="j019538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3500438"/>
            <a:ext cx="2428859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8" name="Picture 10" descr="j030125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292725" y="5013325"/>
            <a:ext cx="1908175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n-US" sz="3200" b="1" dirty="0">
                <a:solidFill>
                  <a:srgbClr val="FF0000"/>
                </a:solidFill>
                <a:latin typeface="Comic Sans MS" pitchFamily="66" charset="0"/>
              </a:rPr>
              <a:t>Complete the sentences.</a:t>
            </a:r>
            <a:endParaRPr lang="ru-RU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256212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b="1" dirty="0">
                <a:latin typeface="Comic Sans MS" pitchFamily="66" charset="0"/>
              </a:rPr>
              <a:t>A person </a:t>
            </a:r>
          </a:p>
          <a:p>
            <a:pPr marL="609600" indent="-609600">
              <a:buFontTx/>
              <a:buNone/>
            </a:pPr>
            <a:r>
              <a:rPr lang="en-US" b="1" dirty="0">
                <a:latin typeface="Comic Sans MS" pitchFamily="66" charset="0"/>
              </a:rPr>
              <a:t>   who sells and buys things is a ……</a:t>
            </a:r>
          </a:p>
          <a:p>
            <a:pPr marL="609600" indent="-609600">
              <a:buFontTx/>
              <a:buNone/>
            </a:pPr>
            <a:r>
              <a:rPr lang="en-US" b="1" dirty="0">
                <a:latin typeface="Comic Sans MS" pitchFamily="66" charset="0"/>
              </a:rPr>
              <a:t>2. A person</a:t>
            </a:r>
          </a:p>
          <a:p>
            <a:pPr marL="609600" indent="-609600">
              <a:buFontTx/>
              <a:buNone/>
            </a:pPr>
            <a:r>
              <a:rPr lang="en-US" b="1" dirty="0">
                <a:latin typeface="Comic Sans MS" pitchFamily="66" charset="0"/>
              </a:rPr>
              <a:t>   who teaches people is a ……</a:t>
            </a:r>
          </a:p>
          <a:p>
            <a:pPr marL="609600" indent="-609600">
              <a:buFontTx/>
              <a:buNone/>
            </a:pPr>
            <a:r>
              <a:rPr lang="en-US" b="1" dirty="0">
                <a:latin typeface="Comic Sans MS" pitchFamily="66" charset="0"/>
              </a:rPr>
              <a:t>3. A person </a:t>
            </a:r>
          </a:p>
          <a:p>
            <a:pPr marL="609600" indent="-609600">
              <a:buFontTx/>
              <a:buNone/>
            </a:pPr>
            <a:r>
              <a:rPr lang="en-US" b="1" dirty="0">
                <a:latin typeface="Comic Sans MS" pitchFamily="66" charset="0"/>
              </a:rPr>
              <a:t>   who makes computer </a:t>
            </a:r>
            <a:r>
              <a:rPr lang="en-US" b="1" dirty="0" err="1">
                <a:latin typeface="Comic Sans MS" pitchFamily="66" charset="0"/>
              </a:rPr>
              <a:t>programmes</a:t>
            </a:r>
            <a:r>
              <a:rPr lang="en-US" b="1" dirty="0">
                <a:latin typeface="Comic Sans MS" pitchFamily="66" charset="0"/>
              </a:rPr>
              <a:t> is a ……</a:t>
            </a:r>
          </a:p>
        </p:txBody>
      </p:sp>
      <p:pic>
        <p:nvPicPr>
          <p:cNvPr id="34820" name="Picture 4" descr="Businessman leaning on dollar sig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950" y="908050"/>
            <a:ext cx="1152525" cy="13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Picture 5" descr="j03012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2492375"/>
            <a:ext cx="1439863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22" name="Picture 6" descr="j02920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4786322"/>
            <a:ext cx="201771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395288" y="692150"/>
            <a:ext cx="8208962" cy="454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dirty="0"/>
              <a:t>4</a:t>
            </a:r>
            <a:r>
              <a:rPr lang="en-US" sz="3200" b="1" dirty="0">
                <a:latin typeface="Comic Sans MS" pitchFamily="66" charset="0"/>
              </a:rPr>
              <a:t>. A person who </a:t>
            </a:r>
          </a:p>
          <a:p>
            <a:pPr marL="342900" indent="-342900"/>
            <a:r>
              <a:rPr lang="en-US" sz="3200" b="1" dirty="0">
                <a:latin typeface="Comic Sans MS" pitchFamily="66" charset="0"/>
              </a:rPr>
              <a:t>helps people to choose a book is a ……</a:t>
            </a:r>
          </a:p>
          <a:p>
            <a:pPr marL="342900" indent="-342900"/>
            <a:endParaRPr lang="en-US" sz="3200" b="1" dirty="0">
              <a:latin typeface="Comic Sans MS" pitchFamily="66" charset="0"/>
            </a:endParaRPr>
          </a:p>
          <a:p>
            <a:pPr marL="342900" indent="-342900"/>
            <a:r>
              <a:rPr lang="en-US" sz="3200" b="1" dirty="0">
                <a:latin typeface="Comic Sans MS" pitchFamily="66" charset="0"/>
              </a:rPr>
              <a:t>5. A person who takes part in the competitions is a …….</a:t>
            </a:r>
          </a:p>
          <a:p>
            <a:pPr marL="342900" indent="-342900"/>
            <a:endParaRPr lang="en-US" sz="3200" b="1" dirty="0">
              <a:latin typeface="Comic Sans MS" pitchFamily="66" charset="0"/>
            </a:endParaRPr>
          </a:p>
          <a:p>
            <a:pPr marL="342900" indent="-342900"/>
            <a:endParaRPr lang="en-US" sz="3200" b="1" dirty="0">
              <a:latin typeface="Comic Sans MS" pitchFamily="66" charset="0"/>
            </a:endParaRPr>
          </a:p>
          <a:p>
            <a:pPr marL="342900" indent="-342900"/>
            <a:r>
              <a:rPr lang="en-US" sz="3200" b="1" dirty="0">
                <a:latin typeface="Comic Sans MS" pitchFamily="66" charset="0"/>
              </a:rPr>
              <a:t>6. A person who drives cars is a ……….</a:t>
            </a:r>
          </a:p>
          <a:p>
            <a:pPr marL="342900" indent="-342900"/>
            <a:endParaRPr lang="ru-RU" sz="3200" dirty="0"/>
          </a:p>
        </p:txBody>
      </p:sp>
      <p:pic>
        <p:nvPicPr>
          <p:cNvPr id="35845" name="Picture 5" descr="librari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288" y="549275"/>
            <a:ext cx="1223962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Picture 6" descr="p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2786058"/>
            <a:ext cx="122396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7" name="Picture 7" descr="j021295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9925" y="3500438"/>
            <a:ext cx="1873250" cy="170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35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b="1" dirty="0">
                <a:solidFill>
                  <a:srgbClr val="002060"/>
                </a:solidFill>
                <a:latin typeface="Comic Sans MS" pitchFamily="66" charset="0"/>
              </a:rPr>
              <a:t>Complete the dialogue </a:t>
            </a:r>
            <a:br>
              <a:rPr lang="en-US" sz="4000" b="1" dirty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en-US" sz="4000" b="1" dirty="0">
                <a:solidFill>
                  <a:srgbClr val="002060"/>
                </a:solidFill>
                <a:latin typeface="Comic Sans MS" pitchFamily="66" charset="0"/>
              </a:rPr>
              <a:t>and act out.</a:t>
            </a:r>
            <a:r>
              <a:rPr lang="en-US" sz="4000" b="1" dirty="0">
                <a:solidFill>
                  <a:schemeClr val="accent2"/>
                </a:solidFill>
                <a:latin typeface="Comic Sans MS" pitchFamily="66" charset="0"/>
              </a:rPr>
              <a:t/>
            </a:r>
            <a:br>
              <a:rPr lang="en-US" sz="4000" b="1" dirty="0">
                <a:solidFill>
                  <a:schemeClr val="accent2"/>
                </a:solidFill>
                <a:latin typeface="Comic Sans MS" pitchFamily="66" charset="0"/>
              </a:rPr>
            </a:br>
            <a:endParaRPr lang="ru-RU" sz="40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6" name="Picture 8" descr="695CF-computer-programm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288" y="5229225"/>
            <a:ext cx="15843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7" descr="389_large_im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43700" y="0"/>
            <a:ext cx="2400300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6" descr="Businessman leaning on dollar sig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221163"/>
            <a:ext cx="1547813" cy="263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 descr="16211_friendly_female_nurse_wearing_a_white_uniform_and_holding_a_clipboard_while_standing_in_front_of_a_patient39s_bed_in_a_hospital_room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51725" y="3068638"/>
            <a:ext cx="1584325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6264275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/>
              <a:t> </a:t>
            </a:r>
            <a:r>
              <a:rPr lang="en-US" b="1">
                <a:latin typeface="Comic Sans MS" pitchFamily="66" charset="0"/>
              </a:rPr>
              <a:t>What are you going to be in</a:t>
            </a:r>
          </a:p>
          <a:p>
            <a:pPr>
              <a:buFont typeface="Wingdings" pitchFamily="2" charset="2"/>
              <a:buNone/>
            </a:pPr>
            <a:r>
              <a:rPr lang="en-US" b="1">
                <a:latin typeface="Comic Sans MS" pitchFamily="66" charset="0"/>
              </a:rPr>
              <a:t>   ten years?</a:t>
            </a:r>
          </a:p>
          <a:p>
            <a:pPr>
              <a:buFont typeface="Wingdings" pitchFamily="2" charset="2"/>
              <a:buChar char="Ø"/>
            </a:pPr>
            <a:r>
              <a:rPr lang="en-US" b="1">
                <a:latin typeface="Comic Sans MS" pitchFamily="66" charset="0"/>
              </a:rPr>
              <a:t> I am going to be a ……….</a:t>
            </a:r>
          </a:p>
          <a:p>
            <a:pPr>
              <a:buFont typeface="Wingdings" pitchFamily="2" charset="2"/>
              <a:buNone/>
            </a:pPr>
            <a:endParaRPr lang="en-US" b="1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b="1">
                <a:latin typeface="Comic Sans MS" pitchFamily="66" charset="0"/>
              </a:rPr>
              <a:t> What are you going to do?</a:t>
            </a:r>
            <a:br>
              <a:rPr lang="en-US" b="1">
                <a:latin typeface="Comic Sans MS" pitchFamily="66" charset="0"/>
              </a:rPr>
            </a:br>
            <a:r>
              <a:rPr lang="en-US" b="1">
                <a:latin typeface="Comic Sans MS" pitchFamily="66" charset="0"/>
              </a:rPr>
              <a:t>     </a:t>
            </a:r>
          </a:p>
          <a:p>
            <a:pPr>
              <a:buFont typeface="Wingdings" pitchFamily="2" charset="2"/>
              <a:buChar char="Ø"/>
            </a:pPr>
            <a:r>
              <a:rPr lang="en-US" b="1">
                <a:latin typeface="Comic Sans MS" pitchFamily="66" charset="0"/>
              </a:rPr>
              <a:t> I am going to …………</a:t>
            </a:r>
          </a:p>
          <a:p>
            <a:pPr>
              <a:buFont typeface="Wingdings" pitchFamily="2" charset="2"/>
              <a:buChar char="ü"/>
            </a:pPr>
            <a:endParaRPr lang="en-US" b="1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b="1">
                <a:latin typeface="Comic Sans MS" pitchFamily="66" charset="0"/>
              </a:rPr>
              <a:t> What should a good ………… be?</a:t>
            </a:r>
          </a:p>
          <a:p>
            <a:pPr>
              <a:buFont typeface="Wingdings" pitchFamily="2" charset="2"/>
              <a:buChar char="Ø"/>
            </a:pPr>
            <a:r>
              <a:rPr lang="en-US" b="1">
                <a:latin typeface="Comic Sans MS" pitchFamily="66" charset="0"/>
              </a:rPr>
              <a:t>  A good ………….. should be ……….</a:t>
            </a:r>
            <a:endParaRPr lang="ru-RU" b="1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002060"/>
                </a:solidFill>
                <a:latin typeface="Comic Sans MS" pitchFamily="66" charset="0"/>
              </a:rPr>
              <a:t>What are you going to be?</a:t>
            </a:r>
            <a:endParaRPr lang="ru-RU" sz="36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256212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b="1" dirty="0">
                <a:latin typeface="Comic Sans MS" pitchFamily="66" charset="0"/>
              </a:rPr>
              <a:t>What are you going to be?</a:t>
            </a:r>
          </a:p>
          <a:p>
            <a:pPr>
              <a:buFontTx/>
              <a:buNone/>
            </a:pPr>
            <a:r>
              <a:rPr lang="en-US" b="1" dirty="0">
                <a:latin typeface="Comic Sans MS" pitchFamily="66" charset="0"/>
              </a:rPr>
              <a:t>What are you going to be?</a:t>
            </a:r>
          </a:p>
          <a:p>
            <a:pPr>
              <a:buFontTx/>
              <a:buNone/>
            </a:pPr>
            <a:r>
              <a:rPr lang="en-US" b="1" dirty="0">
                <a:latin typeface="Comic Sans MS" pitchFamily="66" charset="0"/>
              </a:rPr>
              <a:t>I`ll be a teacher,</a:t>
            </a:r>
          </a:p>
          <a:p>
            <a:pPr>
              <a:buFontTx/>
              <a:buNone/>
            </a:pPr>
            <a:r>
              <a:rPr lang="en-US" b="1" dirty="0">
                <a:latin typeface="Comic Sans MS" pitchFamily="66" charset="0"/>
              </a:rPr>
              <a:t>That`s the life for me.</a:t>
            </a:r>
          </a:p>
          <a:p>
            <a:pPr>
              <a:buFontTx/>
              <a:buNone/>
            </a:pPr>
            <a:endParaRPr lang="en-US" b="1" dirty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b="1" dirty="0">
                <a:latin typeface="Comic Sans MS" pitchFamily="66" charset="0"/>
              </a:rPr>
              <a:t>What are you going to be?</a:t>
            </a:r>
          </a:p>
          <a:p>
            <a:pPr>
              <a:buFontTx/>
              <a:buNone/>
            </a:pPr>
            <a:r>
              <a:rPr lang="en-US" b="1" dirty="0">
                <a:latin typeface="Comic Sans MS" pitchFamily="66" charset="0"/>
              </a:rPr>
              <a:t>What are you going to be?</a:t>
            </a:r>
          </a:p>
          <a:p>
            <a:pPr>
              <a:buFontTx/>
              <a:buNone/>
            </a:pPr>
            <a:r>
              <a:rPr lang="en-US" b="1" dirty="0">
                <a:latin typeface="Comic Sans MS" pitchFamily="66" charset="0"/>
              </a:rPr>
              <a:t>I shall be a fireman,</a:t>
            </a:r>
          </a:p>
          <a:p>
            <a:pPr>
              <a:buFontTx/>
              <a:buNone/>
            </a:pPr>
            <a:r>
              <a:rPr lang="en-US" b="1" dirty="0">
                <a:latin typeface="Comic Sans MS" pitchFamily="66" charset="0"/>
              </a:rPr>
              <a:t>That`s the life for me.</a:t>
            </a:r>
            <a:endParaRPr lang="ru-RU" b="1" dirty="0">
              <a:latin typeface="Comic Sans MS" pitchFamily="66" charset="0"/>
            </a:endParaRPr>
          </a:p>
          <a:p>
            <a:pPr>
              <a:buFontTx/>
              <a:buNone/>
            </a:pPr>
            <a:endParaRPr lang="ru-RU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206</Words>
  <Application>Microsoft Office PowerPoint</Application>
  <PresentationFormat>Экран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Jobs and occupations</vt:lpstr>
      <vt:lpstr>Слайд 2</vt:lpstr>
      <vt:lpstr>Слайд 3</vt:lpstr>
      <vt:lpstr>What characteristics are necessary for the following jobs? </vt:lpstr>
      <vt:lpstr>Complete the sentences.</vt:lpstr>
      <vt:lpstr>Слайд 6</vt:lpstr>
      <vt:lpstr>    Complete the dialogue  and act out. </vt:lpstr>
      <vt:lpstr>Слайд 8</vt:lpstr>
      <vt:lpstr>What are you going to be?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Jobs and occupations</dc:title>
  <dc:creator>Admin</dc:creator>
  <cp:lastModifiedBy>Admin</cp:lastModifiedBy>
  <cp:revision>1</cp:revision>
  <dcterms:created xsi:type="dcterms:W3CDTF">2010-01-25T20:14:11Z</dcterms:created>
  <dcterms:modified xsi:type="dcterms:W3CDTF">2010-01-25T20:22:51Z</dcterms:modified>
</cp:coreProperties>
</file>