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9"/>
  </p:notes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2" autoAdjust="0"/>
    <p:restoredTop sz="94660"/>
  </p:normalViewPr>
  <p:slideViewPr>
    <p:cSldViewPr>
      <p:cViewPr varScale="1">
        <p:scale>
          <a:sx n="104" d="100"/>
          <a:sy n="104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92B984-082E-49DF-8046-CC177D050CCC}" type="datetimeFigureOut">
              <a:rPr lang="ru-RU"/>
              <a:pPr>
                <a:defRPr/>
              </a:pPr>
              <a:t>08.08.2010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F82E7E6-F87D-4BF2-8C71-E3234F4E6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2516DA-9314-4110-A0F4-F66166AA51AA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83733-913F-489A-BDB4-7F5CF6B71DA1}" type="datetimeFigureOut">
              <a:rPr lang="ru-RU"/>
              <a:pPr>
                <a:defRPr/>
              </a:pPr>
              <a:t>08.08.2010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9A5E9-CDFB-40DD-BF8F-412EF60FFC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9431C-45E2-43F4-9BC6-01B912BFFBDD}" type="datetimeFigureOut">
              <a:rPr lang="ru-RU"/>
              <a:pPr>
                <a:defRPr/>
              </a:pPr>
              <a:t>08.08.2010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7E164-EA97-4EC3-A119-32618C0F6D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2DAA-65C8-4610-BCFC-5D5B248BDE25}" type="datetimeFigureOut">
              <a:rPr lang="ru-RU"/>
              <a:pPr>
                <a:defRPr/>
              </a:pPr>
              <a:t>08.08.2010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9731B-5F9F-4627-8C7A-25CE9949A7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2AF45-1752-43F0-8964-FDB636124C9C}" type="datetimeFigureOut">
              <a:rPr lang="ru-RU"/>
              <a:pPr>
                <a:defRPr/>
              </a:pPr>
              <a:t>08.08.2010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D2C9A-0F0C-4DC6-B70A-1C679A4864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DEC4A-CA4E-4446-BADC-A2E321BA61EE}" type="datetimeFigureOut">
              <a:rPr lang="ru-RU"/>
              <a:pPr>
                <a:defRPr/>
              </a:pPr>
              <a:t>08.08.2010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51654-D32E-4175-ACBF-2B31C76F15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641E1-4731-4359-AB51-0DB1EC2B2E18}" type="datetimeFigureOut">
              <a:rPr lang="ru-RU"/>
              <a:pPr>
                <a:defRPr/>
              </a:pPr>
              <a:t>08.08.2010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74D4C-77FF-4DB0-9375-1925C4EAAB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713A4-52BE-4E99-B139-8B0F594FF989}" type="datetimeFigureOut">
              <a:rPr lang="ru-RU"/>
              <a:pPr>
                <a:defRPr/>
              </a:pPr>
              <a:t>08.08.2010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E7980-29BE-43E7-9E6D-6BED179713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6A1AA-5355-4DB5-8E44-AE492DB98652}" type="datetimeFigureOut">
              <a:rPr lang="ru-RU"/>
              <a:pPr>
                <a:defRPr/>
              </a:pPr>
              <a:t>08.08.2010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0CDFF-E77F-4ABB-9AA6-FDE6BA812B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1D99A-8CF2-48F9-93A4-5E5FEB7FA186}" type="datetimeFigureOut">
              <a:rPr lang="ru-RU"/>
              <a:pPr>
                <a:defRPr/>
              </a:pPr>
              <a:t>08.08.2010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56A7E-59C5-4614-9B73-1E63EA3141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CC37A-FE3E-4AB6-9486-217961A6AF09}" type="datetimeFigureOut">
              <a:rPr lang="ru-RU"/>
              <a:pPr>
                <a:defRPr/>
              </a:pPr>
              <a:t>08.08.2010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48E27-1C8E-48A3-A472-99E78D8A70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6553A-76CB-4985-84E2-A7BD0BE4392F}" type="datetimeFigureOut">
              <a:rPr lang="ru-RU"/>
              <a:pPr>
                <a:defRPr/>
              </a:pPr>
              <a:t>08.08.2010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3997A-5F64-4BD4-BA86-914201A3B9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9124EF-6E58-4DB0-96BA-3D9707C4BF80}" type="datetimeFigureOut">
              <a:rPr lang="ru-RU"/>
              <a:pPr>
                <a:defRPr/>
              </a:pPr>
              <a:t>08.08.2010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7B588A-872C-4744-89D1-A6AA47816C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39" r:id="rId2"/>
    <p:sldLayoutId id="2147484248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9" r:id="rId9"/>
    <p:sldLayoutId id="2147484245" r:id="rId10"/>
    <p:sldLayoutId id="21474842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5EA22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5EA22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128588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i="1" dirty="0" smtClean="0">
                <a:solidFill>
                  <a:srgbClr val="92D050"/>
                </a:solidFill>
                <a:latin typeface="Georgia" pitchFamily="18" charset="0"/>
              </a:rPr>
              <a:t>Family Relations</a:t>
            </a:r>
            <a:endParaRPr lang="ru-RU" sz="6600" i="1" dirty="0">
              <a:solidFill>
                <a:srgbClr val="92D050"/>
              </a:solidFill>
              <a:latin typeface="Georgia" pitchFamily="18" charset="0"/>
            </a:endParaRPr>
          </a:p>
        </p:txBody>
      </p:sp>
      <p:pic>
        <p:nvPicPr>
          <p:cNvPr id="5123" name="Рисунок 3" descr="ДОЧКИ-МАТЕРИ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63" y="2428875"/>
            <a:ext cx="3071812" cy="4095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5143500" y="3714750"/>
            <a:ext cx="335756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>
                <a:latin typeface="Georgia" pitchFamily="18" charset="0"/>
              </a:rPr>
              <a:t>6 класс </a:t>
            </a:r>
          </a:p>
          <a:p>
            <a:r>
              <a:rPr lang="ru-RU" sz="2000" i="1">
                <a:latin typeface="Georgia" pitchFamily="18" charset="0"/>
              </a:rPr>
              <a:t>УМК Биболетова М.З.</a:t>
            </a:r>
          </a:p>
          <a:p>
            <a:r>
              <a:rPr lang="ru-RU" sz="2000" i="1">
                <a:latin typeface="Georgia" pitchFamily="18" charset="0"/>
              </a:rPr>
              <a:t>Выполнила:</a:t>
            </a:r>
          </a:p>
          <a:p>
            <a:r>
              <a:rPr lang="ru-RU" sz="2000" i="1">
                <a:latin typeface="Georgia" pitchFamily="18" charset="0"/>
              </a:rPr>
              <a:t>учитель английского языка </a:t>
            </a:r>
          </a:p>
          <a:p>
            <a:r>
              <a:rPr lang="ru-RU" sz="2000" i="1">
                <a:latin typeface="Georgia" pitchFamily="18" charset="0"/>
              </a:rPr>
              <a:t>Елшина Л.А.</a:t>
            </a:r>
          </a:p>
        </p:txBody>
      </p:sp>
      <p:pic>
        <p:nvPicPr>
          <p:cNvPr id="5125" name="Picture 8" descr="18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5000625"/>
            <a:ext cx="1214437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Parents’  responsibilities</a:t>
            </a:r>
            <a:endParaRPr lang="ru-RU" dirty="0"/>
          </a:p>
        </p:txBody>
      </p:sp>
      <p:pic>
        <p:nvPicPr>
          <p:cNvPr id="4" name="Содержимое 3" descr="p0071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00034" y="2143116"/>
            <a:ext cx="4062372" cy="3786214"/>
          </a:xfrm>
          <a:effectLst>
            <a:softEdge rad="112500"/>
          </a:effectLst>
        </p:spPr>
      </p:pic>
      <p:sp>
        <p:nvSpPr>
          <p:cNvPr id="5" name="Выноска-облако 4"/>
          <p:cNvSpPr/>
          <p:nvPr/>
        </p:nvSpPr>
        <p:spPr>
          <a:xfrm>
            <a:off x="5143500" y="2428875"/>
            <a:ext cx="3786188" cy="2643188"/>
          </a:xfrm>
          <a:prstGeom prst="cloudCallout">
            <a:avLst>
              <a:gd name="adj1" fmla="val -69537"/>
              <a:gd name="adj2" fmla="val -24188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786438" y="3000375"/>
            <a:ext cx="2214562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  <a:cs typeface="+mn-cs"/>
              </a:rPr>
              <a:t>Parents must try to understand their children.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Georgia" pitchFamily="18" charset="0"/>
              <a:cs typeface="+mn-cs"/>
            </a:endParaRPr>
          </a:p>
        </p:txBody>
      </p:sp>
      <p:pic>
        <p:nvPicPr>
          <p:cNvPr id="14342" name="Picture 7" descr="074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43813" y="542925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2239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Children’s responsibilities</a:t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                                     </a:t>
            </a:r>
            <a:r>
              <a:rPr lang="en-US" sz="4000" b="1" u="sng" dirty="0" smtClean="0">
                <a:solidFill>
                  <a:srgbClr val="FF0000"/>
                </a:solidFill>
                <a:latin typeface="Georgia" pitchFamily="18" charset="0"/>
              </a:rPr>
              <a:t>Ex.20,p.129</a:t>
            </a:r>
            <a:endParaRPr lang="ru-RU" sz="4000" b="1" u="sng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4" name="Содержимое 3" descr="p006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286248" y="2357430"/>
            <a:ext cx="4640803" cy="3480602"/>
          </a:xfrm>
          <a:effectLst>
            <a:softEdge rad="112500"/>
          </a:effectLst>
        </p:spPr>
      </p:pic>
      <p:sp>
        <p:nvSpPr>
          <p:cNvPr id="5" name="Выноска-облако 4"/>
          <p:cNvSpPr/>
          <p:nvPr/>
        </p:nvSpPr>
        <p:spPr>
          <a:xfrm>
            <a:off x="642938" y="1857375"/>
            <a:ext cx="3357562" cy="3286125"/>
          </a:xfrm>
          <a:prstGeom prst="cloudCallout">
            <a:avLst>
              <a:gd name="adj1" fmla="val 97634"/>
              <a:gd name="adj2" fmla="val 582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43000" y="2357438"/>
            <a:ext cx="22860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  <a:cs typeface="+mn-cs"/>
              </a:rPr>
              <a:t>Children must set the table before dinner and clear up after dinner every day.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Children’s responsibilities</a:t>
            </a:r>
            <a:endParaRPr lang="ru-RU" dirty="0"/>
          </a:p>
        </p:txBody>
      </p:sp>
      <p:pic>
        <p:nvPicPr>
          <p:cNvPr id="4" name="Содержимое 3" descr="p007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429124" y="2143116"/>
            <a:ext cx="4432304" cy="3324228"/>
          </a:xfrm>
          <a:effectLst>
            <a:softEdge rad="112500"/>
          </a:effectLst>
        </p:spPr>
      </p:pic>
      <p:sp>
        <p:nvSpPr>
          <p:cNvPr id="5" name="Выноска-облако 4"/>
          <p:cNvSpPr/>
          <p:nvPr/>
        </p:nvSpPr>
        <p:spPr>
          <a:xfrm>
            <a:off x="357188" y="2000250"/>
            <a:ext cx="3714750" cy="2357438"/>
          </a:xfrm>
          <a:prstGeom prst="cloudCallout">
            <a:avLst>
              <a:gd name="adj1" fmla="val 82141"/>
              <a:gd name="adj2" fmla="val 15309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28688" y="2643188"/>
            <a:ext cx="257175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  <a:cs typeface="+mn-cs"/>
              </a:rPr>
              <a:t>Children must make their beds.</a:t>
            </a:r>
            <a:endParaRPr lang="ru-RU" sz="2800" i="1" dirty="0">
              <a:solidFill>
                <a:schemeClr val="bg2">
                  <a:lumMod val="25000"/>
                </a:schemeClr>
              </a:solidFill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Children’s responsibilities</a:t>
            </a:r>
            <a:endParaRPr lang="ru-RU" dirty="0"/>
          </a:p>
        </p:txBody>
      </p:sp>
      <p:pic>
        <p:nvPicPr>
          <p:cNvPr id="4" name="Содержимое 3" descr="p008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229072" y="1857364"/>
            <a:ext cx="4572032" cy="3429024"/>
          </a:xfrm>
          <a:effectLst>
            <a:softEdge rad="112500"/>
          </a:effectLst>
        </p:spPr>
      </p:pic>
      <p:sp>
        <p:nvSpPr>
          <p:cNvPr id="5" name="Выноска-облако 4"/>
          <p:cNvSpPr/>
          <p:nvPr/>
        </p:nvSpPr>
        <p:spPr>
          <a:xfrm>
            <a:off x="357188" y="2143125"/>
            <a:ext cx="3786187" cy="2714625"/>
          </a:xfrm>
          <a:prstGeom prst="cloudCallout">
            <a:avLst>
              <a:gd name="adj1" fmla="val 80601"/>
              <a:gd name="adj2" fmla="val -24517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00125" y="2643188"/>
            <a:ext cx="2428875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  <a:cs typeface="+mn-cs"/>
              </a:rPr>
              <a:t>Children must do their homework by themselves.</a:t>
            </a:r>
            <a:endParaRPr lang="ru-RU" sz="2800" i="1" dirty="0">
              <a:solidFill>
                <a:schemeClr val="bg2">
                  <a:lumMod val="25000"/>
                </a:schemeClr>
              </a:solidFill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Children’s responsibilities</a:t>
            </a:r>
            <a:endParaRPr lang="ru-RU" dirty="0"/>
          </a:p>
        </p:txBody>
      </p:sp>
      <p:pic>
        <p:nvPicPr>
          <p:cNvPr id="4" name="Содержимое 3" descr="p011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723674" y="2214554"/>
            <a:ext cx="4991730" cy="3071834"/>
          </a:xfrm>
          <a:effectLst>
            <a:softEdge rad="112500"/>
          </a:effectLst>
        </p:spPr>
      </p:pic>
      <p:sp>
        <p:nvSpPr>
          <p:cNvPr id="5" name="Выноска-облако 4"/>
          <p:cNvSpPr/>
          <p:nvPr/>
        </p:nvSpPr>
        <p:spPr>
          <a:xfrm>
            <a:off x="214313" y="1643063"/>
            <a:ext cx="3071812" cy="3643312"/>
          </a:xfrm>
          <a:prstGeom prst="cloudCallout">
            <a:avLst>
              <a:gd name="adj1" fmla="val 92283"/>
              <a:gd name="adj2" fmla="val -886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71500" y="2143125"/>
            <a:ext cx="1857375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  <a:cs typeface="+mn-cs"/>
              </a:rPr>
              <a:t>Children must  help us with the washing up.</a:t>
            </a:r>
            <a:endParaRPr lang="ru-RU" sz="2800" i="1" dirty="0">
              <a:solidFill>
                <a:schemeClr val="bg2">
                  <a:lumMod val="25000"/>
                </a:schemeClr>
              </a:solidFill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Children’s responsibilities</a:t>
            </a:r>
            <a:endParaRPr lang="ru-RU" dirty="0"/>
          </a:p>
        </p:txBody>
      </p:sp>
      <p:pic>
        <p:nvPicPr>
          <p:cNvPr id="4" name="Содержимое 3" descr="p0004b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286248" y="2428868"/>
            <a:ext cx="4572031" cy="34290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Выноска-облако 4"/>
          <p:cNvSpPr/>
          <p:nvPr/>
        </p:nvSpPr>
        <p:spPr>
          <a:xfrm>
            <a:off x="285750" y="1571625"/>
            <a:ext cx="3643313" cy="3071813"/>
          </a:xfrm>
          <a:prstGeom prst="cloudCallout">
            <a:avLst>
              <a:gd name="adj1" fmla="val 89598"/>
              <a:gd name="adj2" fmla="val 2684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00125" y="2000250"/>
            <a:ext cx="2428875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  <a:cs typeface="+mn-cs"/>
              </a:rPr>
              <a:t>Children must take out the rubbish(</a:t>
            </a:r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  <a:cs typeface="+mn-cs"/>
              </a:rPr>
              <a:t>мусор)</a:t>
            </a:r>
            <a:r>
              <a:rPr lang="en-US" sz="24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  <a:cs typeface="+mn-cs"/>
              </a:rPr>
              <a:t> early in the morning.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Children’s responsibilities</a:t>
            </a:r>
            <a:endParaRPr lang="ru-RU" dirty="0"/>
          </a:p>
        </p:txBody>
      </p:sp>
      <p:pic>
        <p:nvPicPr>
          <p:cNvPr id="4" name="Содержимое 3" descr="p0023a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786182" y="2143116"/>
            <a:ext cx="4572032" cy="3429024"/>
          </a:xfrm>
          <a:effectLst>
            <a:softEdge rad="112500"/>
          </a:effectLst>
        </p:spPr>
      </p:pic>
      <p:sp>
        <p:nvSpPr>
          <p:cNvPr id="5" name="Выноска-облако 4"/>
          <p:cNvSpPr/>
          <p:nvPr/>
        </p:nvSpPr>
        <p:spPr>
          <a:xfrm>
            <a:off x="285750" y="2071688"/>
            <a:ext cx="3000375" cy="3071812"/>
          </a:xfrm>
          <a:prstGeom prst="cloudCallout">
            <a:avLst>
              <a:gd name="adj1" fmla="val 90405"/>
              <a:gd name="adj2" fmla="val -19472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57250" y="2571750"/>
            <a:ext cx="200025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  <a:cs typeface="+mn-cs"/>
              </a:rPr>
              <a:t>Children must help us at home and in the garden.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Homework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21507" name="Picture 7" descr="book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429500" y="1357313"/>
            <a:ext cx="952500" cy="952500"/>
          </a:xfrm>
          <a:noFill/>
        </p:spPr>
      </p:pic>
      <p:pic>
        <p:nvPicPr>
          <p:cNvPr id="21508" name="Picture 5" descr="0355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0" y="4572000"/>
            <a:ext cx="2011363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1428750" y="2500313"/>
            <a:ext cx="4857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0070C0"/>
                </a:solidFill>
                <a:latin typeface="Georgia" pitchFamily="18" charset="0"/>
              </a:rPr>
              <a:t>Ex. 3,p.139</a:t>
            </a:r>
            <a:endParaRPr lang="ru-RU" sz="4800" b="1">
              <a:solidFill>
                <a:srgbClr val="0070C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Let’s train our tongue!</a:t>
            </a:r>
            <a:endParaRPr lang="ru-RU" b="1" u="sng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14313" y="2143125"/>
            <a:ext cx="8472487" cy="41814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600" smtClean="0">
                <a:latin typeface="Georgia" pitchFamily="18" charset="0"/>
              </a:rPr>
              <a:t>Grandmo</a:t>
            </a:r>
            <a:r>
              <a:rPr lang="en-US" sz="3600" u="sng" smtClean="0">
                <a:latin typeface="Wide Latin" pitchFamily="18" charset="0"/>
              </a:rPr>
              <a:t>th</a:t>
            </a:r>
            <a:r>
              <a:rPr lang="en-US" sz="3600" smtClean="0">
                <a:latin typeface="Georgia" pitchFamily="18" charset="0"/>
              </a:rPr>
              <a:t>er, </a:t>
            </a:r>
            <a:r>
              <a:rPr lang="en-US" sz="3600" b="1" smtClean="0">
                <a:solidFill>
                  <a:srgbClr val="C00000"/>
                </a:solidFill>
                <a:latin typeface="Georgia" pitchFamily="18" charset="0"/>
              </a:rPr>
              <a:t>Fa</a:t>
            </a:r>
            <a:r>
              <a:rPr lang="en-US" sz="3600" b="1" u="sng" smtClean="0">
                <a:solidFill>
                  <a:srgbClr val="C00000"/>
                </a:solidFill>
                <a:latin typeface="Wide Latin" pitchFamily="18" charset="0"/>
              </a:rPr>
              <a:t>th</a:t>
            </a:r>
            <a:r>
              <a:rPr lang="en-US" sz="3600" b="1" smtClean="0">
                <a:solidFill>
                  <a:srgbClr val="C00000"/>
                </a:solidFill>
                <a:latin typeface="Georgia" pitchFamily="18" charset="0"/>
              </a:rPr>
              <a:t>er</a:t>
            </a:r>
            <a:r>
              <a:rPr lang="en-US" sz="3600" smtClean="0">
                <a:latin typeface="Georgia" pitchFamily="18" charset="0"/>
              </a:rPr>
              <a:t>, cousin, </a:t>
            </a:r>
            <a:r>
              <a:rPr lang="en-US" sz="3600" b="1" smtClean="0">
                <a:solidFill>
                  <a:srgbClr val="C00000"/>
                </a:solidFill>
                <a:latin typeface="Georgia" pitchFamily="18" charset="0"/>
              </a:rPr>
              <a:t>mo</a:t>
            </a:r>
            <a:r>
              <a:rPr lang="en-US" sz="3600" b="1" u="sng" smtClean="0">
                <a:solidFill>
                  <a:srgbClr val="C00000"/>
                </a:solidFill>
                <a:latin typeface="Wide Latin" pitchFamily="18" charset="0"/>
              </a:rPr>
              <a:t>th</a:t>
            </a:r>
            <a:r>
              <a:rPr lang="en-US" sz="3600" b="1" smtClean="0">
                <a:solidFill>
                  <a:srgbClr val="C00000"/>
                </a:solidFill>
                <a:latin typeface="Georgia" pitchFamily="18" charset="0"/>
              </a:rPr>
              <a:t>er</a:t>
            </a:r>
            <a:r>
              <a:rPr lang="en-US" sz="3600" smtClean="0">
                <a:latin typeface="Georgia" pitchFamily="18" charset="0"/>
              </a:rPr>
              <a:t>,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600" smtClean="0">
                <a:latin typeface="Georgia" pitchFamily="18" charset="0"/>
              </a:rPr>
              <a:t>elder </a:t>
            </a:r>
            <a:r>
              <a:rPr lang="en-US" sz="3600" b="1" smtClean="0">
                <a:solidFill>
                  <a:srgbClr val="C00000"/>
                </a:solidFill>
                <a:latin typeface="Georgia" pitchFamily="18" charset="0"/>
              </a:rPr>
              <a:t>sister</a:t>
            </a:r>
            <a:r>
              <a:rPr lang="en-US" sz="3600" smtClean="0">
                <a:latin typeface="Georgia" pitchFamily="18" charset="0"/>
              </a:rPr>
              <a:t>, uncle, younger </a:t>
            </a:r>
            <a:r>
              <a:rPr lang="en-US" sz="3600" b="1" smtClean="0">
                <a:solidFill>
                  <a:srgbClr val="C00000"/>
                </a:solidFill>
                <a:latin typeface="Georgia" pitchFamily="18" charset="0"/>
              </a:rPr>
              <a:t>bro</a:t>
            </a:r>
            <a:r>
              <a:rPr lang="en-US" sz="3600" b="1" u="sng" smtClean="0">
                <a:solidFill>
                  <a:srgbClr val="C00000"/>
                </a:solidFill>
                <a:latin typeface="Wide Latin" pitchFamily="18" charset="0"/>
              </a:rPr>
              <a:t>th</a:t>
            </a:r>
            <a:r>
              <a:rPr lang="en-US" sz="3600" b="1" smtClean="0">
                <a:solidFill>
                  <a:srgbClr val="C00000"/>
                </a:solidFill>
                <a:latin typeface="Georgia" pitchFamily="18" charset="0"/>
              </a:rPr>
              <a:t>er</a:t>
            </a:r>
            <a:r>
              <a:rPr lang="en-US" sz="3600" smtClean="0">
                <a:latin typeface="Georgia" pitchFamily="18" charset="0"/>
              </a:rPr>
              <a:t>,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600" b="1" smtClean="0">
                <a:solidFill>
                  <a:srgbClr val="C00000"/>
                </a:solidFill>
                <a:latin typeface="Georgia" pitchFamily="18" charset="0"/>
              </a:rPr>
              <a:t>hand</a:t>
            </a:r>
            <a:r>
              <a:rPr lang="en-US" sz="3600" smtClean="0">
                <a:latin typeface="Georgia" pitchFamily="18" charset="0"/>
              </a:rPr>
              <a:t>, husband, </a:t>
            </a:r>
            <a:r>
              <a:rPr lang="en-US" sz="3600" b="1" smtClean="0">
                <a:solidFill>
                  <a:srgbClr val="C00000"/>
                </a:solidFill>
                <a:latin typeface="Georgia" pitchFamily="18" charset="0"/>
              </a:rPr>
              <a:t>in hand</a:t>
            </a:r>
            <a:r>
              <a:rPr lang="en-US" sz="3600" smtClean="0">
                <a:latin typeface="Georgia" pitchFamily="18" charset="0"/>
              </a:rPr>
              <a:t>, grandfa</a:t>
            </a:r>
            <a:r>
              <a:rPr lang="en-US" sz="3600" u="sng" smtClean="0">
                <a:latin typeface="Wide Latin" pitchFamily="18" charset="0"/>
              </a:rPr>
              <a:t>th</a:t>
            </a:r>
            <a:r>
              <a:rPr lang="en-US" sz="3600" smtClean="0">
                <a:latin typeface="Georgia" pitchFamily="18" charset="0"/>
              </a:rPr>
              <a:t>er,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3600" smtClean="0">
                <a:latin typeface="Georgia" pitchFamily="18" charset="0"/>
              </a:rPr>
              <a:t> </a:t>
            </a:r>
            <a:r>
              <a:rPr lang="en-US" sz="3600" b="1" smtClean="0">
                <a:solidFill>
                  <a:srgbClr val="C00000"/>
                </a:solidFill>
                <a:latin typeface="Georgia" pitchFamily="18" charset="0"/>
              </a:rPr>
              <a:t>wi</a:t>
            </a:r>
            <a:r>
              <a:rPr lang="en-US" sz="3600" b="1" u="sng" smtClean="0">
                <a:solidFill>
                  <a:srgbClr val="C00000"/>
                </a:solidFill>
                <a:latin typeface="Wide Latin" pitchFamily="18" charset="0"/>
              </a:rPr>
              <a:t>th</a:t>
            </a:r>
            <a:r>
              <a:rPr lang="en-US" sz="3600" smtClean="0">
                <a:latin typeface="Georgia" pitchFamily="18" charset="0"/>
              </a:rPr>
              <a:t>, nephew, </a:t>
            </a:r>
            <a:r>
              <a:rPr lang="en-US" sz="3600" b="1" smtClean="0">
                <a:solidFill>
                  <a:srgbClr val="C00000"/>
                </a:solidFill>
                <a:latin typeface="Georgia" pitchFamily="18" charset="0"/>
              </a:rPr>
              <a:t>one</a:t>
            </a:r>
            <a:r>
              <a:rPr lang="en-US" sz="3600" smtClean="0">
                <a:latin typeface="Georgia" pitchFamily="18" charset="0"/>
              </a:rPr>
              <a:t>, aunt, </a:t>
            </a:r>
            <a:r>
              <a:rPr lang="en-US" sz="3600" b="1" smtClean="0">
                <a:solidFill>
                  <a:srgbClr val="C00000"/>
                </a:solidFill>
                <a:latin typeface="Georgia" pitchFamily="18" charset="0"/>
              </a:rPr>
              <a:t>ano</a:t>
            </a:r>
            <a:r>
              <a:rPr lang="en-US" sz="3600" b="1" u="sng" smtClean="0">
                <a:solidFill>
                  <a:srgbClr val="C00000"/>
                </a:solidFill>
                <a:latin typeface="Wide Latin" pitchFamily="18" charset="0"/>
              </a:rPr>
              <a:t>th</a:t>
            </a:r>
            <a:r>
              <a:rPr lang="en-US" sz="3600" b="1" smtClean="0">
                <a:solidFill>
                  <a:srgbClr val="C00000"/>
                </a:solidFill>
                <a:latin typeface="Georgia" pitchFamily="18" charset="0"/>
              </a:rPr>
              <a:t>er</a:t>
            </a:r>
            <a:r>
              <a:rPr lang="en-US" sz="3600" smtClean="0">
                <a:latin typeface="Georgia" pitchFamily="18" charset="0"/>
              </a:rPr>
              <a:t>.</a:t>
            </a:r>
            <a:endParaRPr lang="ru-RU" sz="360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704850"/>
            <a:ext cx="7972425" cy="9382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Let’s train our tongue!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4000" b="1" smtClean="0">
                <a:solidFill>
                  <a:srgbClr val="C00000"/>
                </a:solidFill>
                <a:latin typeface="Georgia" pitchFamily="18" charset="0"/>
              </a:rPr>
              <a:t>Fa</a:t>
            </a:r>
            <a:r>
              <a:rPr lang="en-US" sz="4000" b="1" u="sng" smtClean="0">
                <a:solidFill>
                  <a:srgbClr val="C00000"/>
                </a:solidFill>
                <a:latin typeface="Wide Latin" pitchFamily="18" charset="0"/>
              </a:rPr>
              <a:t>th</a:t>
            </a:r>
            <a:r>
              <a:rPr lang="en-US" sz="4000" b="1" smtClean="0">
                <a:solidFill>
                  <a:srgbClr val="C00000"/>
                </a:solidFill>
                <a:latin typeface="Georgia" pitchFamily="18" charset="0"/>
              </a:rPr>
              <a:t>er, mo</a:t>
            </a:r>
            <a:r>
              <a:rPr lang="en-US" sz="4000" b="1" u="sng" smtClean="0">
                <a:solidFill>
                  <a:srgbClr val="C00000"/>
                </a:solidFill>
                <a:latin typeface="Wide Latin" pitchFamily="18" charset="0"/>
              </a:rPr>
              <a:t>th</a:t>
            </a:r>
            <a:r>
              <a:rPr lang="en-US" sz="4000" b="1" smtClean="0">
                <a:solidFill>
                  <a:srgbClr val="C00000"/>
                </a:solidFill>
                <a:latin typeface="Georgia" pitchFamily="18" charset="0"/>
              </a:rPr>
              <a:t>er,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4000" b="1" smtClean="0">
                <a:solidFill>
                  <a:srgbClr val="C00000"/>
                </a:solidFill>
                <a:latin typeface="Georgia" pitchFamily="18" charset="0"/>
              </a:rPr>
              <a:t>Sister, bro</a:t>
            </a:r>
            <a:r>
              <a:rPr lang="en-US" sz="4000" b="1" u="sng" smtClean="0">
                <a:solidFill>
                  <a:srgbClr val="C00000"/>
                </a:solidFill>
                <a:latin typeface="Wide Latin" pitchFamily="18" charset="0"/>
              </a:rPr>
              <a:t>th</a:t>
            </a:r>
            <a:r>
              <a:rPr lang="en-US" sz="4000" b="1" smtClean="0">
                <a:solidFill>
                  <a:srgbClr val="C00000"/>
                </a:solidFill>
                <a:latin typeface="Georgia" pitchFamily="18" charset="0"/>
              </a:rPr>
              <a:t>er.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4000" b="1" smtClean="0">
                <a:solidFill>
                  <a:srgbClr val="C00000"/>
                </a:solidFill>
                <a:latin typeface="Georgia" pitchFamily="18" charset="0"/>
              </a:rPr>
              <a:t>Hand in hand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4000" smtClean="0">
                <a:latin typeface="Georgia" pitchFamily="18" charset="0"/>
              </a:rPr>
              <a:t> </a:t>
            </a:r>
            <a:r>
              <a:rPr lang="en-US" sz="4000" b="1" smtClean="0">
                <a:solidFill>
                  <a:srgbClr val="C00000"/>
                </a:solidFill>
                <a:latin typeface="Georgia" pitchFamily="18" charset="0"/>
              </a:rPr>
              <a:t>wi</a:t>
            </a:r>
            <a:r>
              <a:rPr lang="en-US" sz="4000" b="1" u="sng" smtClean="0">
                <a:solidFill>
                  <a:srgbClr val="C00000"/>
                </a:solidFill>
                <a:latin typeface="Wide Latin" pitchFamily="18" charset="0"/>
              </a:rPr>
              <a:t>th</a:t>
            </a:r>
            <a:r>
              <a:rPr lang="en-US" sz="4000" b="1" smtClean="0">
                <a:solidFill>
                  <a:srgbClr val="C00000"/>
                </a:solidFill>
                <a:latin typeface="Wide Latin" pitchFamily="18" charset="0"/>
              </a:rPr>
              <a:t> </a:t>
            </a:r>
            <a:r>
              <a:rPr lang="en-US" sz="4000" b="1" smtClean="0">
                <a:solidFill>
                  <a:srgbClr val="C00000"/>
                </a:solidFill>
                <a:latin typeface="Georgia" pitchFamily="18" charset="0"/>
              </a:rPr>
              <a:t>one ano</a:t>
            </a:r>
            <a:r>
              <a:rPr lang="en-US" sz="4000" b="1" u="sng" smtClean="0">
                <a:solidFill>
                  <a:srgbClr val="C00000"/>
                </a:solidFill>
                <a:latin typeface="Wide Latin" pitchFamily="18" charset="0"/>
              </a:rPr>
              <a:t>th</a:t>
            </a:r>
            <a:r>
              <a:rPr lang="en-US" sz="4000" b="1" smtClean="0">
                <a:solidFill>
                  <a:srgbClr val="C00000"/>
                </a:solidFill>
                <a:latin typeface="Georgia" pitchFamily="18" charset="0"/>
              </a:rPr>
              <a:t>er.</a:t>
            </a:r>
          </a:p>
          <a:p>
            <a:pPr eaLnBrk="1" hangingPunct="1">
              <a:buFont typeface="Wingdings 2" pitchFamily="18" charset="2"/>
              <a:buNone/>
            </a:pPr>
            <a:endParaRPr lang="en-US" sz="3600" b="1" smtClean="0">
              <a:solidFill>
                <a:srgbClr val="C00000"/>
              </a:solidFill>
              <a:latin typeface="Georgia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3600" smtClean="0"/>
          </a:p>
        </p:txBody>
      </p:sp>
      <p:pic>
        <p:nvPicPr>
          <p:cNvPr id="4" name="Рисунок 3" descr="micky4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53201" y="3714751"/>
            <a:ext cx="2405079" cy="288609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6543675" cy="1795463"/>
          </a:xfrm>
        </p:spPr>
        <p:txBody>
          <a:bodyPr/>
          <a:lstStyle/>
          <a:p>
            <a:pPr algn="ctr" eaLnBrk="1" hangingPunct="1"/>
            <a:r>
              <a:rPr lang="en-US" sz="4400" b="1" i="1" smtClean="0">
                <a:solidFill>
                  <a:srgbClr val="C00000"/>
                </a:solidFill>
                <a:latin typeface="Georgia" pitchFamily="18" charset="0"/>
              </a:rPr>
              <a:t>Modal verb</a:t>
            </a:r>
            <a:br>
              <a:rPr lang="en-US" sz="4400" b="1" i="1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en-US" sz="4000" b="1" i="1" u="sng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sz="6000" b="1" i="1" u="sng" smtClean="0">
                <a:solidFill>
                  <a:srgbClr val="C00000"/>
                </a:solidFill>
                <a:latin typeface="Georgia" pitchFamily="18" charset="0"/>
              </a:rPr>
              <a:t>MUST</a:t>
            </a:r>
            <a:endParaRPr lang="ru-RU" sz="6000" b="1" i="1" u="sng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8"/>
            <a:ext cx="8401050" cy="3643312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В предложениях: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</a:t>
            </a:r>
            <a:endParaRPr lang="ru-RU" sz="4000" dirty="0" smtClean="0">
              <a:latin typeface="Georgia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</a:t>
            </a: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Must + </a:t>
            </a:r>
            <a:r>
              <a:rPr lang="ru-RU" sz="4400" u="sng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инфинитив без </a:t>
            </a:r>
            <a:r>
              <a:rPr lang="ru-RU" sz="4400" b="1" u="sng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«</a:t>
            </a:r>
            <a:r>
              <a:rPr lang="en-US" sz="4400" b="1" u="sng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to</a:t>
            </a:r>
            <a:r>
              <a:rPr lang="ru-RU" sz="4400" b="1" u="sng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4400" b="1" u="sng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400" b="1" u="sng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Must not +</a:t>
            </a:r>
            <a:r>
              <a:rPr lang="ru-RU" sz="4400" u="sng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инфинитив без </a:t>
            </a:r>
            <a:r>
              <a:rPr lang="ru-RU" sz="4400" b="1" u="sng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«</a:t>
            </a:r>
            <a:r>
              <a:rPr lang="en-US" sz="4400" b="1" u="sng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to</a:t>
            </a:r>
            <a:r>
              <a:rPr lang="ru-RU" sz="4400" b="1" u="sng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»</a:t>
            </a:r>
            <a:endParaRPr lang="ru-RU" sz="4400" b="1" u="sng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6143625" y="1428750"/>
            <a:ext cx="2786063" cy="1785938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Помо</a:t>
            </a:r>
            <a:endParaRPr lang="ru-RU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57938" y="1857375"/>
            <a:ext cx="2357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Помогает нам сказать, что кто-то что-то должен сделать</a:t>
            </a:r>
          </a:p>
        </p:txBody>
      </p:sp>
      <p:pic>
        <p:nvPicPr>
          <p:cNvPr id="8198" name="Picture 6" descr="book3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00063"/>
            <a:ext cx="2000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704850"/>
            <a:ext cx="8072437" cy="10096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Parents’  responsibilities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              (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обязанности)    </a:t>
            </a:r>
            <a:r>
              <a:rPr lang="en-US" sz="3600" b="1" u="sng" dirty="0" smtClean="0">
                <a:solidFill>
                  <a:srgbClr val="FF0000"/>
                </a:solidFill>
                <a:latin typeface="Georgia" pitchFamily="18" charset="0"/>
              </a:rPr>
              <a:t>Ex.19,p.128</a:t>
            </a:r>
            <a:endParaRPr lang="ru-RU" b="1" u="sng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4" name="Содержимое 3" descr="Samp01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428728" y="1928802"/>
            <a:ext cx="1928826" cy="4537279"/>
          </a:xfrm>
          <a:effectLst>
            <a:softEdge rad="112500"/>
          </a:effectLst>
        </p:spPr>
      </p:pic>
      <p:sp>
        <p:nvSpPr>
          <p:cNvPr id="6" name="Овальная выноска 5"/>
          <p:cNvSpPr/>
          <p:nvPr/>
        </p:nvSpPr>
        <p:spPr>
          <a:xfrm>
            <a:off x="4429125" y="2286000"/>
            <a:ext cx="4357688" cy="4071938"/>
          </a:xfrm>
          <a:prstGeom prst="wedgeEllipseCallout">
            <a:avLst>
              <a:gd name="adj1" fmla="val -64899"/>
              <a:gd name="adj2" fmla="val -2325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072063" y="3071813"/>
            <a:ext cx="31432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  <a:cs typeface="+mn-cs"/>
              </a:rPr>
              <a:t>Parents must give their children more love.</a:t>
            </a:r>
            <a:endParaRPr lang="ru-RU" sz="3600" i="1" dirty="0">
              <a:solidFill>
                <a:schemeClr val="bg2">
                  <a:lumMod val="25000"/>
                </a:schemeClr>
              </a:solidFill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12858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Parents’  responsibilities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endParaRPr lang="ru-RU" dirty="0"/>
          </a:p>
        </p:txBody>
      </p:sp>
      <p:pic>
        <p:nvPicPr>
          <p:cNvPr id="4" name="Содержимое 3" descr="p009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85720" y="2214554"/>
            <a:ext cx="5143535" cy="3857652"/>
          </a:xfrm>
          <a:effectLst>
            <a:softEdge rad="112500"/>
          </a:effectLst>
        </p:spPr>
      </p:pic>
      <p:sp>
        <p:nvSpPr>
          <p:cNvPr id="5" name="Овальная выноска 4"/>
          <p:cNvSpPr/>
          <p:nvPr/>
        </p:nvSpPr>
        <p:spPr>
          <a:xfrm>
            <a:off x="6000750" y="1643063"/>
            <a:ext cx="3143250" cy="3214687"/>
          </a:xfrm>
          <a:prstGeom prst="wedgeEllipseCallout">
            <a:avLst>
              <a:gd name="adj1" fmla="val -78961"/>
              <a:gd name="adj2" fmla="val -232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786563" y="1928813"/>
            <a:ext cx="1857375" cy="2678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cs typeface="+mn-cs"/>
              </a:rPr>
              <a:t>Parents must give their children more freedom</a:t>
            </a:r>
            <a:endParaRPr lang="ru-RU" sz="2800" i="1" dirty="0">
              <a:solidFill>
                <a:schemeClr val="accent1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  <p:pic>
        <p:nvPicPr>
          <p:cNvPr id="10246" name="Picture 41" descr="1570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9563" y="4989513"/>
            <a:ext cx="2484437" cy="186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704850"/>
            <a:ext cx="7829550" cy="13668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Parents’  responsibilities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endParaRPr lang="ru-RU" dirty="0"/>
          </a:p>
        </p:txBody>
      </p:sp>
      <p:pic>
        <p:nvPicPr>
          <p:cNvPr id="4" name="Содержимое 3" descr="p0095b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8226" y="2714620"/>
            <a:ext cx="4108022" cy="3643338"/>
          </a:xfrm>
          <a:effectLst>
            <a:softEdge rad="112500"/>
          </a:effectLst>
        </p:spPr>
      </p:pic>
      <p:sp>
        <p:nvSpPr>
          <p:cNvPr id="6" name="Выноска-облако 5"/>
          <p:cNvSpPr/>
          <p:nvPr/>
        </p:nvSpPr>
        <p:spPr>
          <a:xfrm>
            <a:off x="5000625" y="1214438"/>
            <a:ext cx="3786188" cy="3714750"/>
          </a:xfrm>
          <a:prstGeom prst="cloudCallout">
            <a:avLst>
              <a:gd name="adj1" fmla="val -78580"/>
              <a:gd name="adj2" fmla="val 1782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43563" y="2214563"/>
            <a:ext cx="2786062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 dirty="0">
                <a:solidFill>
                  <a:schemeClr val="accent4">
                    <a:lumMod val="75000"/>
                  </a:schemeClr>
                </a:solidFill>
                <a:latin typeface="Georgia" pitchFamily="18" charset="0"/>
                <a:cs typeface="+mn-cs"/>
              </a:rPr>
              <a:t>Parents must talk to their children more often</a:t>
            </a:r>
            <a:endParaRPr lang="ru-RU" sz="3200" i="1" dirty="0">
              <a:solidFill>
                <a:schemeClr val="accent4">
                  <a:lumMod val="75000"/>
                </a:schemeClr>
              </a:solidFill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Parents’  responsibilities</a:t>
            </a:r>
            <a:endParaRPr lang="ru-RU" dirty="0"/>
          </a:p>
        </p:txBody>
      </p:sp>
      <p:pic>
        <p:nvPicPr>
          <p:cNvPr id="4" name="Содержимое 3" descr="p010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5720" y="2000240"/>
            <a:ext cx="5185828" cy="307183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Выноска-облако 4"/>
          <p:cNvSpPr/>
          <p:nvPr/>
        </p:nvSpPr>
        <p:spPr>
          <a:xfrm>
            <a:off x="5429250" y="1928813"/>
            <a:ext cx="3714750" cy="2714625"/>
          </a:xfrm>
          <a:prstGeom prst="cloudCallout">
            <a:avLst>
              <a:gd name="adj1" fmla="val -72466"/>
              <a:gd name="adj2" fmla="val 41167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072188" y="2357438"/>
            <a:ext cx="2357437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  <a:cs typeface="+mn-cs"/>
              </a:rPr>
              <a:t>Parents must help their children with problems they have at school.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Parents’  responsibilities</a:t>
            </a:r>
            <a:endParaRPr lang="ru-RU" dirty="0"/>
          </a:p>
        </p:txBody>
      </p:sp>
      <p:pic>
        <p:nvPicPr>
          <p:cNvPr id="4" name="Содержимое 3" descr="p0108a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00034" y="2285992"/>
            <a:ext cx="3857652" cy="3939730"/>
          </a:xfrm>
          <a:effectLst>
            <a:softEdge rad="112500"/>
          </a:effectLst>
        </p:spPr>
      </p:pic>
      <p:sp>
        <p:nvSpPr>
          <p:cNvPr id="5" name="Выноска-облако 4"/>
          <p:cNvSpPr/>
          <p:nvPr/>
        </p:nvSpPr>
        <p:spPr>
          <a:xfrm>
            <a:off x="4786313" y="1785938"/>
            <a:ext cx="4071937" cy="3500437"/>
          </a:xfrm>
          <a:prstGeom prst="cloudCallout">
            <a:avLst>
              <a:gd name="adj1" fmla="val -79593"/>
              <a:gd name="adj2" fmla="val 8514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286375" y="2714625"/>
            <a:ext cx="3000375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solidFill>
                  <a:schemeClr val="bg2">
                    <a:lumMod val="25000"/>
                  </a:schemeClr>
                </a:solidFill>
                <a:latin typeface="Georgia" pitchFamily="18" charset="0"/>
                <a:cs typeface="+mn-cs"/>
              </a:rPr>
              <a:t>Parents must be a good example to their children.</a:t>
            </a:r>
            <a:endParaRPr lang="ru-RU" sz="2800" i="1" dirty="0">
              <a:solidFill>
                <a:schemeClr val="bg2">
                  <a:lumMod val="25000"/>
                </a:schemeClr>
              </a:solidFill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5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5EA226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F272A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5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5EA226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F272AF"/>
    </a:folHlink>
  </a:clrScheme>
</a:themeOverride>
</file>

<file path=ppt/theme/themeOverride2.xml><?xml version="1.0" encoding="utf-8"?>
<a:themeOverride xmlns:a="http://schemas.openxmlformats.org/drawingml/2006/main">
  <a:clrScheme name="Другая 5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5EA226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F272A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271</TotalTime>
  <Words>260</Words>
  <Application>Microsoft Office PowerPoint</Application>
  <PresentationFormat>Экран (4:3)</PresentationFormat>
  <Paragraphs>51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Constantia</vt:lpstr>
      <vt:lpstr>Wingdings 2</vt:lpstr>
      <vt:lpstr>Georgia</vt:lpstr>
      <vt:lpstr>Wide Latin</vt:lpstr>
      <vt:lpstr>Times New Roman</vt:lpstr>
      <vt:lpstr>Поток</vt:lpstr>
      <vt:lpstr>Family Relations</vt:lpstr>
      <vt:lpstr>Let’s train our tongue!</vt:lpstr>
      <vt:lpstr>Let’s train our tongue!</vt:lpstr>
      <vt:lpstr>Modal verb  MUST</vt:lpstr>
      <vt:lpstr>Parents’  responsibilities                    (обязанности)    Ex.19,p.128</vt:lpstr>
      <vt:lpstr>Parents’  responsibilities </vt:lpstr>
      <vt:lpstr>Parents’  responsibilities </vt:lpstr>
      <vt:lpstr>Parents’  responsibilities</vt:lpstr>
      <vt:lpstr>Parents’  responsibilities</vt:lpstr>
      <vt:lpstr>Parents’  responsibilities</vt:lpstr>
      <vt:lpstr>Children’s responsibilities                                      Ex.20,p.129</vt:lpstr>
      <vt:lpstr>Children’s responsibilities</vt:lpstr>
      <vt:lpstr>Children’s responsibilities</vt:lpstr>
      <vt:lpstr>Children’s responsibilities</vt:lpstr>
      <vt:lpstr>Children’s responsibilities</vt:lpstr>
      <vt:lpstr>Children’s responsibilities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13</dc:creator>
  <cp:lastModifiedBy>www.PHILka.RU</cp:lastModifiedBy>
  <cp:revision>25</cp:revision>
  <dcterms:created xsi:type="dcterms:W3CDTF">2009-01-22T14:28:35Z</dcterms:created>
  <dcterms:modified xsi:type="dcterms:W3CDTF">2010-08-08T10:55:27Z</dcterms:modified>
</cp:coreProperties>
</file>