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F365-A403-430B-9520-320324F87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372EF-64E0-4167-A2FE-2CBE9D03A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52B2-6899-4BBC-BD4A-AD31A0E45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E6FC-18B6-4640-BD98-E8E60C0A6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B6ECF4-A72D-45D7-BDF1-35D5A4C3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«Кровеносная система экономики»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457200"/>
            <a:ext cx="4419600" cy="396875"/>
          </a:xfrm>
        </p:spPr>
        <p:txBody>
          <a:bodyPr/>
          <a:lstStyle/>
          <a:p>
            <a:r>
              <a:rPr lang="ru-RU" sz="2000"/>
              <a:t>    Автомобильный транспорт</a:t>
            </a:r>
          </a:p>
        </p:txBody>
      </p:sp>
      <p:pic>
        <p:nvPicPr>
          <p:cNvPr id="28680" name="Picture 8" descr="C:\Транспорт\xoz1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3929066"/>
            <a:ext cx="3638549" cy="2728912"/>
          </a:xfrm>
          <a:noFill/>
          <a:ln/>
        </p:spPr>
      </p:pic>
      <p:pic>
        <p:nvPicPr>
          <p:cNvPr id="28682" name="Picture 10" descr="C:\Транспорт\File00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17957" y="214291"/>
            <a:ext cx="2540323" cy="3643337"/>
          </a:xfrm>
          <a:noFill/>
          <a:ln/>
        </p:spPr>
      </p:pic>
      <p:pic>
        <p:nvPicPr>
          <p:cNvPr id="28684" name="Picture 12" descr="C:\Транспорт\File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00496" y="4071942"/>
            <a:ext cx="4892561" cy="2544131"/>
          </a:xfrm>
          <a:noFill/>
          <a:ln/>
        </p:spPr>
      </p:pic>
      <p:pic>
        <p:nvPicPr>
          <p:cNvPr id="28686" name="Picture 14" descr="C:\Транспорт\File0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14282" y="1357298"/>
            <a:ext cx="3876431" cy="2362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396875"/>
          </a:xfrm>
        </p:spPr>
        <p:txBody>
          <a:bodyPr/>
          <a:lstStyle/>
          <a:p>
            <a:r>
              <a:rPr lang="ru-RU" sz="2000"/>
              <a:t>Морской транспорт</a:t>
            </a:r>
          </a:p>
        </p:txBody>
      </p:sp>
      <p:pic>
        <p:nvPicPr>
          <p:cNvPr id="29705" name="Picture 9" descr="C:\Транспорт\File00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2727251" cy="4214842"/>
          </a:xfrm>
          <a:noFill/>
          <a:ln/>
        </p:spPr>
      </p:pic>
      <p:pic>
        <p:nvPicPr>
          <p:cNvPr id="29707" name="Picture 11" descr="C:\Транспорт\File00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57950" y="214290"/>
            <a:ext cx="2561313" cy="4205294"/>
          </a:xfrm>
          <a:noFill/>
          <a:ln/>
        </p:spPr>
      </p:pic>
      <p:pic>
        <p:nvPicPr>
          <p:cNvPr id="29709" name="Picture 13" descr="C:\Транспорт\{55B3F530-2DC3-4F93-AA68-47F51FD3F860}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4572008"/>
            <a:ext cx="3733800" cy="2087563"/>
          </a:xfrm>
          <a:noFill/>
          <a:ln/>
        </p:spPr>
      </p:pic>
      <p:pic>
        <p:nvPicPr>
          <p:cNvPr id="29711" name="Picture 15" descr="C:\Транспорт\pop2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90" y="4572008"/>
            <a:ext cx="4013200" cy="205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5984" y="214290"/>
            <a:ext cx="4495800" cy="39687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 </a:t>
            </a:r>
            <a:r>
              <a:rPr lang="ru-RU" sz="2400" dirty="0"/>
              <a:t>Воздушный транспорт</a:t>
            </a:r>
          </a:p>
        </p:txBody>
      </p:sp>
      <p:pic>
        <p:nvPicPr>
          <p:cNvPr id="32776" name="Picture 8" descr="C:\Транспорт\1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071546"/>
            <a:ext cx="6057543" cy="2786082"/>
          </a:xfrm>
          <a:noFill/>
          <a:ln/>
        </p:spPr>
      </p:pic>
      <p:pic>
        <p:nvPicPr>
          <p:cNvPr id="32778" name="Picture 10" descr="C:\Транспорт\File007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4286256"/>
            <a:ext cx="2622550" cy="2362200"/>
          </a:xfrm>
          <a:noFill/>
          <a:ln/>
        </p:spPr>
      </p:pic>
      <p:pic>
        <p:nvPicPr>
          <p:cNvPr id="32780" name="Picture 12" descr="C:\Транспорт\File00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67596" y="928670"/>
            <a:ext cx="2458932" cy="5676904"/>
          </a:xfrm>
          <a:noFill/>
          <a:ln/>
        </p:spPr>
      </p:pic>
      <p:pic>
        <p:nvPicPr>
          <p:cNvPr id="32782" name="Picture 14" descr="C:\Транспорт\{24F0DCEF-E0EB-4973-8ABC-901B31BDE54B}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5000"/>
          </a:blip>
          <a:srcRect/>
          <a:stretch>
            <a:fillRect/>
          </a:stretch>
        </p:blipFill>
        <p:spPr>
          <a:xfrm>
            <a:off x="3000364" y="4357694"/>
            <a:ext cx="3214710" cy="221020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Как совершенствуется транспорт сегодня?</a:t>
            </a:r>
          </a:p>
        </p:txBody>
      </p:sp>
      <p:pic>
        <p:nvPicPr>
          <p:cNvPr id="12291" name="Picture 3" descr="File00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5688013" cy="1695450"/>
          </a:xfrm>
          <a:noFill/>
          <a:ln w="3175">
            <a:solidFill>
              <a:srgbClr val="000000"/>
            </a:solidFill>
          </a:ln>
        </p:spPr>
      </p:pic>
      <p:pic>
        <p:nvPicPr>
          <p:cNvPr id="12292" name="Picture 4" descr="Магнитная подвес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1341438"/>
            <a:ext cx="2400300" cy="2962275"/>
          </a:xfrm>
          <a:noFill/>
          <a:ln w="3175">
            <a:solidFill>
              <a:srgbClr val="000000"/>
            </a:solidFill>
          </a:ln>
        </p:spPr>
      </p:pic>
      <p:pic>
        <p:nvPicPr>
          <p:cNvPr id="12293" name="Picture 5" descr="Судно на возд подушк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300788" y="4437063"/>
            <a:ext cx="2454275" cy="2179637"/>
          </a:xfrm>
          <a:noFill/>
          <a:ln w="3175">
            <a:solidFill>
              <a:srgbClr val="000000"/>
            </a:solidFill>
          </a:ln>
        </p:spPr>
      </p:pic>
      <p:pic>
        <p:nvPicPr>
          <p:cNvPr id="12294" name="Picture 6" descr="Freedom Sh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3429000"/>
            <a:ext cx="5684838" cy="3130550"/>
          </a:xfrm>
          <a:noFill/>
          <a:ln w="3175">
            <a:solidFill>
              <a:srgbClr val="000000"/>
            </a:solidFill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</a:t>
            </a:r>
            <a:endParaRPr lang="ru-RU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</a:t>
            </a:r>
            <a:endParaRPr lang="ru-RU" b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300788" y="10525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620713"/>
            <a:ext cx="5472113" cy="3841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Как измерить работу транспорта?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ГРУЗООБОРОТ — экономический показатель работы транспорта, измеряемый в тонно-километрах (т-км),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и представляет собой произведение количества груза (т)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на расстояние перевозки (км).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cs typeface="Times New Roman" pitchFamily="18" charset="0"/>
              </a:rPr>
              <a:t> На пассажирском транспорте применяются соответствующие показатели — </a:t>
            </a:r>
            <a:r>
              <a:rPr lang="ru-RU" sz="2800" dirty="0" smtClean="0"/>
              <a:t>ПАССАЖИРООБОРОТ</a:t>
            </a:r>
            <a:r>
              <a:rPr lang="ru-RU" sz="2800" dirty="0" smtClean="0">
                <a:cs typeface="Times New Roman" pitchFamily="18" charset="0"/>
              </a:rPr>
              <a:t>, измеряемый в первом случаев </a:t>
            </a:r>
            <a:r>
              <a:rPr lang="ru-RU" sz="2800" dirty="0" err="1" smtClean="0">
                <a:cs typeface="Times New Roman" pitchFamily="18" charset="0"/>
              </a:rPr>
              <a:t>пассажиро-километрах</a:t>
            </a:r>
            <a:r>
              <a:rPr lang="ru-RU" sz="2800" dirty="0" smtClean="0">
                <a:cs typeface="Times New Roman" pitchFamily="18" charset="0"/>
              </a:rPr>
              <a:t> (произведение числа перевезенных пассажиров на расстояние перевозки), во втором —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в числе пассажиров за какой-либо период.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729434" cy="1036638"/>
          </a:xfrm>
        </p:spPr>
        <p:txBody>
          <a:bodyPr/>
          <a:lstStyle/>
          <a:p>
            <a:r>
              <a:rPr lang="ru-RU" sz="2400" dirty="0"/>
              <a:t>Определите долю различных видов транспорта в мировом грузообороте и пассажирообороте </a:t>
            </a:r>
          </a:p>
        </p:txBody>
      </p:sp>
      <p:pic>
        <p:nvPicPr>
          <p:cNvPr id="20485" name="Picture 5" descr="C:\Транспорт\File0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643050"/>
            <a:ext cx="6884348" cy="4795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r>
              <a:rPr lang="ru-RU" sz="3600"/>
              <a:t>Объясните, почему?</a:t>
            </a:r>
          </a:p>
        </p:txBody>
      </p:sp>
      <p:pic>
        <p:nvPicPr>
          <p:cNvPr id="21508" name="Picture 4" descr="C:\Транспорт\File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43125"/>
            <a:ext cx="8763000" cy="328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Чтобы оценить работу транспорта, учитываем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4043363" cy="5068888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скорость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грузоподъемность (единичная)</a:t>
            </a:r>
          </a:p>
          <a:p>
            <a:pPr eaLnBrk="1" hangingPunct="1">
              <a:defRPr/>
            </a:pPr>
            <a:r>
              <a:rPr lang="ru-RU" sz="2800" dirty="0" smtClean="0"/>
              <a:t>грузооборот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пассажирооборот</a:t>
            </a:r>
          </a:p>
          <a:p>
            <a:pPr eaLnBrk="1" hangingPunct="1">
              <a:defRPr/>
            </a:pPr>
            <a:r>
              <a:rPr lang="ru-RU" sz="2800" dirty="0" smtClean="0"/>
              <a:t>зависимость от погоды и сезонность</a:t>
            </a:r>
          </a:p>
        </p:txBody>
      </p:sp>
      <p:graphicFrame>
        <p:nvGraphicFramePr>
          <p:cNvPr id="166957" name="Group 45"/>
          <p:cNvGraphicFramePr>
            <a:graphicFrameLocks noGrp="1"/>
          </p:cNvGraphicFramePr>
          <p:nvPr>
            <p:ph sz="half" idx="2"/>
          </p:nvPr>
        </p:nvGraphicFramePr>
        <p:xfrm>
          <a:off x="4643438" y="1000108"/>
          <a:ext cx="4038600" cy="5630609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min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max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км/ч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т/км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пасс/км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зависит от погоды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39713"/>
            <a:ext cx="7543800" cy="1431925"/>
          </a:xfrm>
        </p:spPr>
        <p:txBody>
          <a:bodyPr/>
          <a:lstStyle/>
          <a:p>
            <a:r>
              <a:rPr lang="ru-RU" sz="2800"/>
              <a:t>Железнодорожный транспорт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8100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зависимость от погодных и климатических условий</a:t>
            </a:r>
          </a:p>
          <a:p>
            <a:pPr>
              <a:lnSpc>
                <a:spcPct val="9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универсальность к перевозке грузов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6" name="Picture 10" descr="tra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214554"/>
            <a:ext cx="4143404" cy="310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152400"/>
            <a:ext cx="6705600" cy="1431925"/>
          </a:xfrm>
        </p:spPr>
        <p:txBody>
          <a:bodyPr/>
          <a:lstStyle/>
          <a:p>
            <a:r>
              <a:rPr lang="ru-RU" sz="2800"/>
              <a:t>Автомобильный транспорт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7338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8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80000"/>
              </a:lnSpc>
            </a:pPr>
            <a:r>
              <a:rPr lang="ru-RU" sz="2400"/>
              <a:t>зависимость от погодных и климатических условий</a:t>
            </a:r>
          </a:p>
          <a:p>
            <a:pPr>
              <a:lnSpc>
                <a:spcPct val="8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8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8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80000"/>
              </a:lnSpc>
            </a:pPr>
            <a:r>
              <a:rPr lang="ru-RU" sz="2400"/>
              <a:t>универсальность к перевозке грузов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6" name="Picture 8" descr="tra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908" y="2143116"/>
            <a:ext cx="4191030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214290"/>
            <a:ext cx="6970712" cy="1108075"/>
          </a:xfrm>
        </p:spPr>
        <p:txBody>
          <a:bodyPr/>
          <a:lstStyle/>
          <a:p>
            <a:pPr lvl="4" eaLnBrk="1" hangingPunct="1">
              <a:lnSpc>
                <a:spcPct val="90000"/>
              </a:lnSpc>
              <a:buNone/>
              <a:defRPr/>
            </a:pPr>
            <a:r>
              <a:rPr lang="ru-RU" sz="7200" dirty="0" smtClean="0"/>
              <a:t>Что это?</a:t>
            </a:r>
          </a:p>
        </p:txBody>
      </p:sp>
      <p:pic>
        <p:nvPicPr>
          <p:cNvPr id="6147" name="Picture 7" descr="c6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357298"/>
            <a:ext cx="7328824" cy="55007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013" y="0"/>
            <a:ext cx="6308725" cy="863600"/>
          </a:xfrm>
        </p:spPr>
        <p:txBody>
          <a:bodyPr/>
          <a:lstStyle/>
          <a:p>
            <a:r>
              <a:rPr lang="ru-RU" sz="2800"/>
              <a:t>Трубопроводный транспорт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989138"/>
            <a:ext cx="3733800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зависимость от погодных и климатических условий</a:t>
            </a:r>
          </a:p>
          <a:p>
            <a:pPr>
              <a:lnSpc>
                <a:spcPct val="9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универсальность к перевозке грузов</a:t>
            </a:r>
          </a:p>
        </p:txBody>
      </p:sp>
      <p:pic>
        <p:nvPicPr>
          <p:cNvPr id="139268" name="Picture 4" descr="ne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143116"/>
            <a:ext cx="4749802" cy="35623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8500" y="392113"/>
            <a:ext cx="7988300" cy="608012"/>
          </a:xfrm>
        </p:spPr>
        <p:txBody>
          <a:bodyPr/>
          <a:lstStyle/>
          <a:p>
            <a:r>
              <a:rPr lang="ru-RU" sz="2800"/>
              <a:t>Морской транспорт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200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зависимость от погодных и климатических условий</a:t>
            </a:r>
          </a:p>
          <a:p>
            <a:pPr>
              <a:lnSpc>
                <a:spcPct val="9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универсальность к перевозке грузов</a:t>
            </a:r>
          </a:p>
        </p:txBody>
      </p:sp>
      <p:pic>
        <p:nvPicPr>
          <p:cNvPr id="138244" name="Picture 4" descr="shi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5181600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9463" y="331788"/>
            <a:ext cx="7907337" cy="608012"/>
          </a:xfrm>
        </p:spPr>
        <p:txBody>
          <a:bodyPr/>
          <a:lstStyle/>
          <a:p>
            <a:r>
              <a:rPr lang="ru-RU" sz="2800"/>
              <a:t>Речной транспорт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зависимость от погодных и климатических условий</a:t>
            </a:r>
          </a:p>
          <a:p>
            <a:pPr>
              <a:lnSpc>
                <a:spcPct val="9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универсальность к перевозке грузов</a:t>
            </a:r>
          </a:p>
        </p:txBody>
      </p:sp>
      <p:pic>
        <p:nvPicPr>
          <p:cNvPr id="137220" name="Picture 4" descr="dict01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68475"/>
            <a:ext cx="4033838" cy="4189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60425" y="361950"/>
            <a:ext cx="7826375" cy="608013"/>
          </a:xfrm>
        </p:spPr>
        <p:txBody>
          <a:bodyPr/>
          <a:lstStyle/>
          <a:p>
            <a:r>
              <a:rPr lang="ru-RU" sz="2800"/>
              <a:t>Воздушный транспорт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89550" y="1628775"/>
            <a:ext cx="38544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скорость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грузоподъемность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зависимость от погодных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и климатических условий</a:t>
            </a:r>
          </a:p>
          <a:p>
            <a:pPr>
              <a:lnSpc>
                <a:spcPct val="90000"/>
              </a:lnSpc>
            </a:pPr>
            <a:r>
              <a:rPr lang="ru-RU" sz="2400"/>
              <a:t>себестоимость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экологичность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маневренность</a:t>
            </a:r>
          </a:p>
          <a:p>
            <a:pPr>
              <a:lnSpc>
                <a:spcPct val="90000"/>
              </a:lnSpc>
            </a:pPr>
            <a:r>
              <a:rPr lang="ru-RU" sz="2400"/>
              <a:t>универсальность к перевозке грузов</a:t>
            </a:r>
          </a:p>
        </p:txBody>
      </p:sp>
      <p:pic>
        <p:nvPicPr>
          <p:cNvPr id="6" name="Рисунок 5" descr="3837465055-3.jpg"/>
          <p:cNvPicPr>
            <a:picLocks noChangeAspect="1"/>
          </p:cNvPicPr>
          <p:nvPr/>
        </p:nvPicPr>
        <p:blipFill>
          <a:blip r:embed="rId2"/>
          <a:srcRect t="16863" b="3056"/>
          <a:stretch>
            <a:fillRect/>
          </a:stretch>
        </p:blipFill>
        <p:spPr>
          <a:xfrm>
            <a:off x="214282" y="2143116"/>
            <a:ext cx="499241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Оцениваем  работу транспорта, подводим итоги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5068888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скорость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грузоподъемность (единичная)</a:t>
            </a:r>
          </a:p>
          <a:p>
            <a:pPr eaLnBrk="1" hangingPunct="1">
              <a:defRPr/>
            </a:pPr>
            <a:r>
              <a:rPr lang="ru-RU" sz="2800" dirty="0" smtClean="0"/>
              <a:t>грузооборот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пассажирооборот</a:t>
            </a:r>
          </a:p>
          <a:p>
            <a:pPr eaLnBrk="1" hangingPunct="1">
              <a:defRPr/>
            </a:pPr>
            <a:r>
              <a:rPr lang="ru-RU" sz="2800" dirty="0" smtClean="0"/>
              <a:t>зависимость от погоды и сезонность</a:t>
            </a:r>
          </a:p>
        </p:txBody>
      </p:sp>
      <p:graphicFrame>
        <p:nvGraphicFramePr>
          <p:cNvPr id="166957" name="Group 45"/>
          <p:cNvGraphicFramePr>
            <a:graphicFrameLocks noGrp="1"/>
          </p:cNvGraphicFramePr>
          <p:nvPr>
            <p:ph sz="half" idx="2"/>
          </p:nvPr>
        </p:nvGraphicFramePr>
        <p:xfrm>
          <a:off x="4643438" y="1341438"/>
          <a:ext cx="4038600" cy="5289233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min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max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км/ч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и мор.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авиа.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авто.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т/км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и мор.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пасс/км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и мор.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авто.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зависит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от погоды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и мор.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Выполните  задания  по группам: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 Большую массу груза (50 т цитрусовых из Абхазии) необходимо быстро и с минимальными потерями довезти до Москвы. При этом стоимость груза не должна сильно увеличиться. Какой вид транспорта вы выбираете (воздушный, водный, автомобильный,  железнодорожный)? Дайте обоснование своего выбора.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Пассажиры (семья из 4 человек – 2 взрослых и 2 детей) собираются из Москвы в Петербург. Какой наиболее удобный вид транспорта вы выберете – воздушный или железнодорожный, потому что своего автомобиля у них нет. Объясните свой выбор.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268538" y="0"/>
            <a:ext cx="4319587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Транспорт</a:t>
            </a:r>
            <a:r>
              <a:rPr lang="ru-RU" sz="2000" dirty="0" smtClean="0"/>
              <a:t> </a:t>
            </a:r>
            <a:r>
              <a:rPr lang="ru-RU" sz="2400" dirty="0" smtClean="0"/>
              <a:t>и</a:t>
            </a:r>
            <a:r>
              <a:rPr lang="ru-RU" sz="2000" dirty="0" smtClean="0"/>
              <a:t> </a:t>
            </a:r>
            <a:r>
              <a:rPr lang="ru-RU" sz="2400" dirty="0" smtClean="0"/>
              <a:t>экология.</a:t>
            </a:r>
          </a:p>
        </p:txBody>
      </p:sp>
      <p:pic>
        <p:nvPicPr>
          <p:cNvPr id="40963" name="Picture 3" descr="Проб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549275"/>
            <a:ext cx="3240088" cy="3111500"/>
          </a:xfrm>
          <a:noFill/>
        </p:spPr>
      </p:pic>
      <p:pic>
        <p:nvPicPr>
          <p:cNvPr id="40964" name="Picture 5" descr="tra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3429000"/>
            <a:ext cx="4176712" cy="3135313"/>
          </a:xfrm>
          <a:noFill/>
        </p:spPr>
      </p:pic>
      <p:pic>
        <p:nvPicPr>
          <p:cNvPr id="40965" name="Picture 6" descr="pr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42910" y="3929066"/>
            <a:ext cx="3429717" cy="2670172"/>
          </a:xfrm>
          <a:noFill/>
        </p:spPr>
      </p:pic>
      <p:pic>
        <p:nvPicPr>
          <p:cNvPr id="40966" name="Picture 9" descr="File0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71480"/>
            <a:ext cx="3635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Предложите меры по решению экологических проблем: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для государственной Думы (юридические)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для конструкторского бюро (технические)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для правительства города Москвы (организация городского хозяйства и обустройства)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1752600" cy="457200"/>
          </a:xfrm>
        </p:spPr>
        <p:txBody>
          <a:bodyPr/>
          <a:lstStyle/>
          <a:p>
            <a:r>
              <a:rPr lang="ru-RU" sz="2400" dirty="0"/>
              <a:t>   Итоги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857488" y="428604"/>
            <a:ext cx="6057912" cy="62055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cs typeface="Times New Roman" pitchFamily="18" charset="0"/>
              </a:rPr>
              <a:t>Транспорт</a:t>
            </a:r>
            <a:r>
              <a:rPr lang="ru-RU" sz="1800" dirty="0">
                <a:cs typeface="Times New Roman" pitchFamily="18" charset="0"/>
              </a:rPr>
              <a:t>. Углубление научно-технического прогресса внесло свои коррективы и в разделение труда между различными видами транспорта. Суть основных внутриотраслевых и территориальных изменений на транспорте в конце XX в. можно свести к следующему: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cs typeface="Times New Roman" pitchFamily="18" charset="0"/>
              </a:rPr>
              <a:t>1) произошло существенное удлинение транспортной системы мира (без морских трасс) за счет сооружения новых шоссейных дорог (в том числе в слаборазвитых странах), </a:t>
            </a:r>
            <a:r>
              <a:rPr lang="ru-RU" sz="1800" dirty="0" err="1">
                <a:cs typeface="Times New Roman" pitchFamily="18" charset="0"/>
              </a:rPr>
              <a:t>нефте</a:t>
            </a:r>
            <a:r>
              <a:rPr lang="ru-RU" sz="1800" dirty="0">
                <a:cs typeface="Times New Roman" pitchFamily="18" charset="0"/>
              </a:rPr>
              <a:t>- и газопроводов, </a:t>
            </a:r>
            <a:r>
              <a:rPr lang="ru-RU" sz="1800" dirty="0" smtClean="0">
                <a:cs typeface="Times New Roman" pitchFamily="18" charset="0"/>
              </a:rPr>
              <a:t>железнодорожных магистралей</a:t>
            </a:r>
            <a:r>
              <a:rPr lang="ru-RU" sz="1800" dirty="0">
                <a:cs typeface="Times New Roman" pitchFamily="18" charset="0"/>
              </a:rPr>
              <a:t>;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cs typeface="Times New Roman" pitchFamily="18" charset="0"/>
              </a:rPr>
              <a:t>2) еще более упрочилось первое место автомобильного транспорта в мировом пассажирообороте, главным образом за счет «автомобилизации» стран «новой индустриализации», Китая, Индии, стран СНГ и др.;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cs typeface="Times New Roman" pitchFamily="18" charset="0"/>
              </a:rPr>
              <a:t>3) повышенной динамикой отличалось развитие трубопроводного транспорта, особенно в нефтегазодобывающих странах Ближнего Востока, Западной Европы, России и странах СНГ (отчасти это обстоятельство не дает оснований говорить о продолжающемся упрочении позиций морского транспорта в мировом грузообороте). Общая длина трубопроводов в мире уже превысила 1,5 </a:t>
            </a:r>
            <a:r>
              <a:rPr lang="ru-RU" sz="1800" dirty="0" smtClean="0">
                <a:cs typeface="Times New Roman" pitchFamily="18" charset="0"/>
              </a:rPr>
              <a:t>млн. </a:t>
            </a:r>
            <a:r>
              <a:rPr lang="ru-RU" sz="1800" dirty="0">
                <a:cs typeface="Times New Roman" pitchFamily="18" charset="0"/>
              </a:rPr>
              <a:t>км, причем лидируют здесь США, а последующие места занимают Россия и Канада);</a:t>
            </a:r>
            <a:endParaRPr lang="ru-RU" sz="1800" dirty="0"/>
          </a:p>
          <a:p>
            <a:pPr algn="just">
              <a:lnSpc>
                <a:spcPct val="90000"/>
              </a:lnSpc>
            </a:pPr>
            <a:r>
              <a:rPr lang="ru-RU" sz="1800" dirty="0">
                <a:cs typeface="Times New Roman" pitchFamily="18" charset="0"/>
              </a:rPr>
              <a:t>4) </a:t>
            </a:r>
            <a:r>
              <a:rPr lang="ru-RU" sz="1800" dirty="0" smtClean="0">
                <a:cs typeface="Times New Roman" pitchFamily="18" charset="0"/>
              </a:rPr>
              <a:t> возросла </a:t>
            </a:r>
            <a:r>
              <a:rPr lang="ru-RU" sz="1800" dirty="0">
                <a:cs typeface="Times New Roman" pitchFamily="18" charset="0"/>
              </a:rPr>
              <a:t>роль в мировом грузообороте таких стран, как Китай, Индия, «новые индустриальные» страны</a:t>
            </a:r>
            <a:r>
              <a:rPr lang="ru-RU" sz="1800" dirty="0" smtClean="0"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34825" name="Picture 9" descr="C:\Транспорт\{84013565-3D5C-4444-8D9A-4EB1C6256BF2}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1" y="1193812"/>
            <a:ext cx="2628887" cy="2336788"/>
          </a:xfrm>
          <a:noFill/>
          <a:ln/>
        </p:spPr>
      </p:pic>
      <p:pic>
        <p:nvPicPr>
          <p:cNvPr id="34827" name="Picture 11" descr="C:\Транспорт\tra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6371" y="4143380"/>
            <a:ext cx="2603491" cy="195262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124075" y="260350"/>
            <a:ext cx="42497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Транспорт</a:t>
            </a:r>
          </a:p>
        </p:txBody>
      </p:sp>
      <p:pic>
        <p:nvPicPr>
          <p:cNvPr id="7171" name="Picture 9" descr="ver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20813"/>
            <a:ext cx="3384550" cy="2538412"/>
          </a:xfrm>
          <a:noFill/>
          <a:ln w="3175">
            <a:solidFill>
              <a:srgbClr val="000000"/>
            </a:solidFill>
          </a:ln>
        </p:spPr>
      </p:pic>
      <p:pic>
        <p:nvPicPr>
          <p:cNvPr id="7172" name="Picture 16" descr="{AA125A25-6489-413B-B79C-D258A1C1482A}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75" y="188913"/>
            <a:ext cx="2393950" cy="2592387"/>
          </a:xfrm>
          <a:noFill/>
        </p:spPr>
      </p:pic>
      <p:pic>
        <p:nvPicPr>
          <p:cNvPr id="7173" name="Picture 18" descr="hor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4129088"/>
            <a:ext cx="3349625" cy="2513012"/>
          </a:xfrm>
          <a:noFill/>
          <a:ln w="3175">
            <a:solidFill>
              <a:srgbClr val="000000"/>
            </a:solidFill>
          </a:ln>
        </p:spPr>
      </p:pic>
      <p:pic>
        <p:nvPicPr>
          <p:cNvPr id="7174" name="Picture 20" descr="{2A5CAC6D-0C4D-418A-A9E2-3D94E82C9DE8}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2997200"/>
            <a:ext cx="4032250" cy="302577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188913"/>
            <a:ext cx="6858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Классификация видов транспорта</a:t>
            </a:r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/>
        </p:nvGraphicFramePr>
        <p:xfrm>
          <a:off x="228600" y="1219200"/>
          <a:ext cx="8686800" cy="48482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60350"/>
            <a:ext cx="4779962" cy="7540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Классификация</a:t>
            </a:r>
          </a:p>
        </p:txBody>
      </p:sp>
      <p:graphicFrame>
        <p:nvGraphicFramePr>
          <p:cNvPr id="2050" name="Organization Chart 3"/>
          <p:cNvGraphicFramePr>
            <a:graphicFrameLocks/>
          </p:cNvGraphicFramePr>
          <p:nvPr/>
        </p:nvGraphicFramePr>
        <p:xfrm>
          <a:off x="228600" y="1219200"/>
          <a:ext cx="8686800" cy="48482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072066" y="4643446"/>
            <a:ext cx="3713189" cy="64293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b="1" dirty="0" smtClean="0"/>
              <a:t>Транспортная система</a:t>
            </a:r>
          </a:p>
        </p:txBody>
      </p:sp>
      <p:pic>
        <p:nvPicPr>
          <p:cNvPr id="8195" name="Picture 15" descr="dict02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60350"/>
            <a:ext cx="3175000" cy="3175000"/>
          </a:xfrm>
          <a:noFill/>
        </p:spPr>
      </p:pic>
      <p:pic>
        <p:nvPicPr>
          <p:cNvPr id="8196" name="Picture 17" descr="dict03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260350"/>
            <a:ext cx="3189287" cy="3189288"/>
          </a:xfrm>
          <a:noFill/>
        </p:spPr>
      </p:pic>
      <p:pic>
        <p:nvPicPr>
          <p:cNvPr id="8197" name="Picture 19" descr="{22C58C26-3299-4D9D-A3F7-F8B87FCBCFB9}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034" y="3768338"/>
            <a:ext cx="3816350" cy="2862651"/>
          </a:xfrm>
          <a:noFill/>
        </p:spPr>
      </p:pic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4427538" y="1557338"/>
            <a:ext cx="455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+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2339975" y="3284538"/>
            <a:ext cx="455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+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6300788" y="4076700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</a:t>
            </a:r>
            <a:endParaRPr 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152400"/>
            <a:ext cx="5410200" cy="5191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Что такое транспорт?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643438" cy="44719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ТРАНСПОРТ —  ведущая отрасль материального производства и инфраструктуры, осуществляющая перемещение</a:t>
            </a:r>
            <a:r>
              <a:rPr lang="ru-RU" sz="2400" b="1" dirty="0" smtClean="0"/>
              <a:t> </a:t>
            </a:r>
            <a:r>
              <a:rPr lang="ru-RU" sz="2400" b="1" dirty="0" smtClean="0">
                <a:cs typeface="Times New Roman" pitchFamily="18" charset="0"/>
              </a:rPr>
              <a:t>грузов и пассажиров в пространстве, обеспечивает географическое разделение труда. </a:t>
            </a:r>
          </a:p>
        </p:txBody>
      </p:sp>
      <p:pic>
        <p:nvPicPr>
          <p:cNvPr id="9220" name="Picture 4" descr="tra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92263"/>
            <a:ext cx="4400666" cy="330247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641350"/>
          </a:xfrm>
        </p:spPr>
        <p:txBody>
          <a:bodyPr/>
          <a:lstStyle/>
          <a:p>
            <a:r>
              <a:rPr lang="ru-RU" sz="1800" dirty="0"/>
              <a:t>Географические различия в мировой транспортной системе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две группы стран, регионы.</a:t>
            </a:r>
          </a:p>
        </p:txBody>
      </p:sp>
      <p:pic>
        <p:nvPicPr>
          <p:cNvPr id="19465" name="Picture 9" descr="C:\Транспорт\Карта мира транс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785794"/>
            <a:ext cx="7556500" cy="5846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65113"/>
            <a:ext cx="7772400" cy="396875"/>
          </a:xfrm>
        </p:spPr>
        <p:txBody>
          <a:bodyPr/>
          <a:lstStyle/>
          <a:p>
            <a:r>
              <a:rPr lang="ru-RU" sz="2000"/>
              <a:t>Железнодорожный транспорт</a:t>
            </a:r>
          </a:p>
        </p:txBody>
      </p:sp>
      <p:pic>
        <p:nvPicPr>
          <p:cNvPr id="25607" name="Picture 7" descr="C:\Транспорт\File00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071546"/>
            <a:ext cx="3709940" cy="1928826"/>
          </a:xfrm>
          <a:noFill/>
          <a:ln/>
        </p:spPr>
      </p:pic>
      <p:pic>
        <p:nvPicPr>
          <p:cNvPr id="25609" name="Picture 9" descr="C:\Транспорт\File00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4214818"/>
            <a:ext cx="4649262" cy="2417765"/>
          </a:xfrm>
          <a:noFill/>
          <a:ln/>
        </p:spPr>
      </p:pic>
      <p:pic>
        <p:nvPicPr>
          <p:cNvPr id="25613" name="Picture 13" descr="C:\Транспорт\File006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1" y="1049242"/>
            <a:ext cx="4624390" cy="2711546"/>
          </a:xfrm>
          <a:noFill/>
          <a:ln/>
        </p:spPr>
      </p:pic>
      <p:pic>
        <p:nvPicPr>
          <p:cNvPr id="7" name="Picture 4" descr="dict03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43570" y="3357562"/>
            <a:ext cx="3286148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697</Words>
  <PresentationFormat>Экран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«Кровеносная система экономики»</vt:lpstr>
      <vt:lpstr>Слайд 2</vt:lpstr>
      <vt:lpstr>Транспорт</vt:lpstr>
      <vt:lpstr>Классификация видов транспорта</vt:lpstr>
      <vt:lpstr>Классификация</vt:lpstr>
      <vt:lpstr>Слайд 6</vt:lpstr>
      <vt:lpstr>Что такое транспорт?</vt:lpstr>
      <vt:lpstr>Географические различия в мировой транспортной системе:  две группы стран, регионы.</vt:lpstr>
      <vt:lpstr>Железнодорожный транспорт</vt:lpstr>
      <vt:lpstr>    Автомобильный транспорт</vt:lpstr>
      <vt:lpstr>Морской транспорт</vt:lpstr>
      <vt:lpstr>  Воздушный транспорт</vt:lpstr>
      <vt:lpstr>Как совершенствуется транспорт сегодня?</vt:lpstr>
      <vt:lpstr>Как измерить работу транспорта?</vt:lpstr>
      <vt:lpstr>Определите долю различных видов транспорта в мировом грузообороте и пассажирообороте </vt:lpstr>
      <vt:lpstr>Объясните, почему?</vt:lpstr>
      <vt:lpstr>Чтобы оценить работу транспорта, учитываем</vt:lpstr>
      <vt:lpstr>Железнодорожный транспорт</vt:lpstr>
      <vt:lpstr>Автомобильный транспорт</vt:lpstr>
      <vt:lpstr>Трубопроводный транспорт</vt:lpstr>
      <vt:lpstr>Морской транспорт</vt:lpstr>
      <vt:lpstr>Речной транспорт</vt:lpstr>
      <vt:lpstr>Воздушный транспорт</vt:lpstr>
      <vt:lpstr>Оцениваем  работу транспорта, подводим итоги</vt:lpstr>
      <vt:lpstr>Выполните  задания  по группам:</vt:lpstr>
      <vt:lpstr>Транспорт и экология.</vt:lpstr>
      <vt:lpstr>Предложите меры по решению экологических проблем:</vt:lpstr>
      <vt:lpstr>  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«Кровеносная система экономики»</dc:title>
  <cp:lastModifiedBy>Valera</cp:lastModifiedBy>
  <cp:revision>4</cp:revision>
  <dcterms:modified xsi:type="dcterms:W3CDTF">2010-01-30T10:36:22Z</dcterms:modified>
</cp:coreProperties>
</file>