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65" r:id="rId2"/>
    <p:sldId id="267" r:id="rId3"/>
    <p:sldId id="273" r:id="rId4"/>
    <p:sldId id="268" r:id="rId5"/>
    <p:sldId id="257" r:id="rId6"/>
    <p:sldId id="275" r:id="rId7"/>
    <p:sldId id="276" r:id="rId8"/>
    <p:sldId id="274" r:id="rId9"/>
    <p:sldId id="270" r:id="rId10"/>
    <p:sldId id="258" r:id="rId11"/>
    <p:sldId id="281" r:id="rId12"/>
    <p:sldId id="277" r:id="rId13"/>
    <p:sldId id="278" r:id="rId14"/>
    <p:sldId id="279" r:id="rId15"/>
    <p:sldId id="280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9" r:id="rId32"/>
    <p:sldId id="297" r:id="rId33"/>
    <p:sldId id="298" r:id="rId34"/>
    <p:sldId id="300" r:id="rId35"/>
    <p:sldId id="301" r:id="rId36"/>
    <p:sldId id="306" r:id="rId37"/>
    <p:sldId id="308" r:id="rId38"/>
    <p:sldId id="307" r:id="rId39"/>
    <p:sldId id="305" r:id="rId40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990000"/>
    <a:srgbClr val="996633"/>
    <a:srgbClr val="333399"/>
    <a:srgbClr val="0033CC"/>
    <a:srgbClr val="0066CC"/>
    <a:srgbClr val="000066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5" autoAdjust="0"/>
    <p:restoredTop sz="95009" autoAdjust="0"/>
  </p:normalViewPr>
  <p:slideViewPr>
    <p:cSldViewPr>
      <p:cViewPr varScale="1">
        <p:scale>
          <a:sx n="104" d="100"/>
          <a:sy n="104" d="100"/>
        </p:scale>
        <p:origin x="-4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ru-RU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ru-RU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EC04C23-75D7-458E-B8D5-E0C2164449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40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729EF-21E1-4DE7-99AF-71A8D3816D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FA29E-6704-4AEA-8897-FA8CBE012B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71600" y="19812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371600" y="41148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630EFC-CE4F-488E-B340-A3AAFF2A8C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DE0F1E-D1E3-466B-BE53-A5E6BDE3D9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0F854F-38E4-4178-8BE0-BD926A177D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71600" y="19812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371600" y="41148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07C971-A8EB-442D-AC44-B30A7151C2C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FB815E-3BF8-49CB-AFDC-6ACD45D9E4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71600" y="19812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371600" y="4114800"/>
            <a:ext cx="373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3429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239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ADB205-B41D-4EE8-A8EE-907930F4F4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EAC28-73EE-43BE-9B14-23751FD4C2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36E3C-B76E-4B1A-A8FA-304E6D1290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4486D-98D1-4B9B-BCCD-0F6BFE3F4C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EB7D3-9687-4A29-9F4A-5DD02D111A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9D3EB-A57E-44AA-B5EB-02E05DFA9E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B470B-92B0-4728-A2A4-A6AC77EBFB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A4B06-9265-4689-9213-04DFE32E87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053-C36B-4AD5-9C76-C853EA1EF9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E6F6C143-97F4-4DEB-9792-51FAD7AC03AC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3014" name="Picture 6" descr="strtegic1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</p:spPr>
      </p:pic>
      <p:sp>
        <p:nvSpPr>
          <p:cNvPr id="430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30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5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0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0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0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0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0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55;&#1088;&#1077;&#1079;&#1077;&#1085;&#1090;&#1072;&#1094;&#1080;&#1103;&#1055;&#1086;&#1083;&#1085;&#1072;&#1103;\&#1052;&#1072;&#1088;&#1096;%20&#1055;&#1088;&#1077;&#1086;&#1073;&#1088;&#1072;&#1078;&#1077;&#1085;&#1089;&#1082;&#1086;&#1075;&#1086;%20&#1087;&#1086;&#1083;&#1082;&#1072;.mp3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05.%20&#1043;&#1088;&#1086;&#1084;%20&#1087;&#1086;&#1073;&#1077;&#1076;&#1099;,%20&#1088;&#1072;&#1079;&#1076;&#1072;&#1074;&#1072;&#1081;&#1089;&#1103;!.mp3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55;&#1088;&#1077;&#1079;&#1077;&#1085;&#1090;&#1072;&#1094;&#1080;&#1103;&#1055;&#1086;&#1083;&#1085;&#1072;&#1103;\&#1052;&#1086;&#1083;&#1080;&#1090;&#1074;&#1072;%20&#1088;&#1091;&#1089;&#1089;&#1082;&#1080;&#1093;.mp3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55;&#1088;&#1077;&#1079;&#1077;&#1085;&#1090;&#1072;&#1094;&#1080;&#1103;&#1055;&#1086;&#1083;&#1085;&#1072;&#1103;\marseil.mid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best-mp3.ru_gimn_-_internacional.mp3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7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75;&#1080;&#1084;&#1085;%201944-1977.mp3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75;&#1080;&#1084;&#1085;%201977-1991.mp3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43;&#1083;&#1080;&#1085;&#1082;&#1072;%201990-2000.mp3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5.xml"/><Relationship Id="rId1" Type="http://schemas.openxmlformats.org/officeDocument/2006/relationships/audio" Target="file:///C:\Documents%20and%20Settings\BOSS\&#1056;&#1072;&#1073;&#1086;&#1095;&#1080;&#1081;%20&#1089;&#1090;&#1086;&#1083;\&#1086;&#1090;&#1082;&#1088;&#1099;&#1090;&#1099;&#1081;%20&#1091;&#1088;&#1086;&#1082;\&#1043;&#1080;&#1084;&#1085;%20&#1056;&#1086;&#1089;&#1089;&#1080;&#1080;%20&#1089;%202001%20&#1075;..mp3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>
                <a:solidFill>
                  <a:srgbClr val="663300"/>
                </a:solidFill>
                <a:latin typeface="Courier New" pitchFamily="49" charset="0"/>
              </a:rPr>
              <a:t>Муниципальное вечернее (сменное) общеобразовательное учреждение</a:t>
            </a:r>
            <a:br>
              <a:rPr lang="ru-RU" sz="1600" b="1">
                <a:solidFill>
                  <a:srgbClr val="663300"/>
                </a:solidFill>
                <a:latin typeface="Courier New" pitchFamily="49" charset="0"/>
              </a:rPr>
            </a:br>
            <a:r>
              <a:rPr lang="ru-RU" sz="1600" b="1">
                <a:solidFill>
                  <a:srgbClr val="663300"/>
                </a:solidFill>
                <a:latin typeface="Courier New" pitchFamily="49" charset="0"/>
              </a:rPr>
              <a:t> «Белоярская открытая (сменная) общеобразовательная школа»</a:t>
            </a:r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3708400" y="5445125"/>
            <a:ext cx="5283200" cy="6508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 b="1">
                <a:solidFill>
                  <a:srgbClr val="663300"/>
                </a:solidFill>
                <a:latin typeface="Courier New" pitchFamily="49" charset="0"/>
              </a:rPr>
              <a:t>Блудова Елена Валентиновна,</a:t>
            </a:r>
          </a:p>
          <a:p>
            <a:pPr>
              <a:buFont typeface="Wingdings" pitchFamily="2" charset="2"/>
              <a:buNone/>
            </a:pPr>
            <a:r>
              <a:rPr lang="ru-RU" sz="2000" b="1">
                <a:solidFill>
                  <a:srgbClr val="663300"/>
                </a:solidFill>
                <a:latin typeface="Courier New" pitchFamily="49" charset="0"/>
              </a:rPr>
              <a:t> учитель истории и обществознания</a:t>
            </a:r>
          </a:p>
        </p:txBody>
      </p:sp>
      <p:sp>
        <p:nvSpPr>
          <p:cNvPr id="49164" name="WordArt 1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051050" y="2133600"/>
            <a:ext cx="6080125" cy="252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b="1" kern="10">
                <a:ln w="9525" cap="sq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ГОСУДАРСТВЕННЫЕ   </a:t>
            </a:r>
          </a:p>
          <a:p>
            <a:pPr algn="ctr"/>
            <a:r>
              <a:rPr lang="ru-RU" sz="2800" b="1" kern="10">
                <a:ln w="9525" cap="sq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СИМВОЛЫ РОССИИ - </a:t>
            </a:r>
          </a:p>
          <a:p>
            <a:pPr algn="ctr"/>
            <a:r>
              <a:rPr lang="ru-RU" sz="2800" b="1" kern="10">
                <a:ln w="9525" cap="sq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герб, флаг, гимн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95400" y="762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endParaRPr lang="ru-RU" b="1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6155" name="Rectangle 1035"/>
          <p:cNvSpPr>
            <a:spLocks noGrp="1" noChangeArrowheads="1"/>
          </p:cNvSpPr>
          <p:nvPr>
            <p:ph type="title"/>
          </p:nvPr>
        </p:nvSpPr>
        <p:spPr>
          <a:xfrm>
            <a:off x="1476375" y="188913"/>
            <a:ext cx="3816350" cy="431800"/>
          </a:xfrm>
        </p:spPr>
        <p:txBody>
          <a:bodyPr/>
          <a:lstStyle/>
          <a:p>
            <a:r>
              <a:rPr lang="ru-RU" sz="3200" b="1"/>
              <a:t>Правление Петра </a:t>
            </a:r>
            <a:r>
              <a:rPr lang="en-US" sz="3200" b="1"/>
              <a:t>I</a:t>
            </a:r>
            <a:endParaRPr lang="ru-RU" sz="3200" b="1"/>
          </a:p>
        </p:txBody>
      </p:sp>
      <p:pic>
        <p:nvPicPr>
          <p:cNvPr id="6156" name="Picture 1036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19250" y="836613"/>
            <a:ext cx="3082925" cy="4248150"/>
          </a:xfrm>
          <a:noFill/>
          <a:ln w="28575" cap="flat">
            <a:solidFill>
              <a:srgbClr val="800080"/>
            </a:solidFill>
            <a:headEnd/>
            <a:tailEnd/>
          </a:ln>
        </p:spPr>
      </p:pic>
      <p:pic>
        <p:nvPicPr>
          <p:cNvPr id="6157" name="Picture 1037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364163" y="188913"/>
            <a:ext cx="1922462" cy="2089150"/>
          </a:xfrm>
          <a:solidFill>
            <a:schemeClr val="hlink"/>
          </a:solidFill>
          <a:ln w="25400" cap="flat">
            <a:solidFill>
              <a:schemeClr val="tx1"/>
            </a:solidFill>
            <a:headEnd/>
            <a:tailEnd/>
          </a:ln>
        </p:spPr>
      </p:pic>
      <p:pic>
        <p:nvPicPr>
          <p:cNvPr id="6159" name="Picture 103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80063" y="2420938"/>
            <a:ext cx="3276600" cy="3671887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6160" name="Rectangle 1040"/>
          <p:cNvSpPr>
            <a:spLocks noChangeArrowheads="1"/>
          </p:cNvSpPr>
          <p:nvPr/>
        </p:nvSpPr>
        <p:spPr bwMode="auto">
          <a:xfrm>
            <a:off x="2987675" y="6092825"/>
            <a:ext cx="379888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hlink"/>
                </a:solidFill>
              </a:rPr>
              <a:t>С 1710 года над орлом герба стали изображать императорские короны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6156" grpId="0" animBg="1"/>
      <p:bldP spid="6157" grpId="0" animBg="1"/>
      <p:bldP spid="6159" grpId="0" animBg="1"/>
      <p:bldP spid="61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533400"/>
            <a:ext cx="7448550" cy="374650"/>
          </a:xfrm>
        </p:spPr>
        <p:txBody>
          <a:bodyPr/>
          <a:lstStyle/>
          <a:p>
            <a:r>
              <a:rPr lang="ru-RU" sz="3200" b="1"/>
              <a:t>30-60-е годы XVIII века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47813" y="1773238"/>
            <a:ext cx="3344862" cy="3960812"/>
          </a:xfrm>
          <a:noFill/>
          <a:ln w="19050" cap="flat">
            <a:solidFill>
              <a:schemeClr val="tx1"/>
            </a:solidFill>
            <a:headEnd/>
            <a:tailEnd/>
          </a:ln>
        </p:spPr>
      </p:pic>
      <p:pic>
        <p:nvPicPr>
          <p:cNvPr id="94214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435600" y="1268413"/>
            <a:ext cx="3455988" cy="3398837"/>
          </a:xfrm>
          <a:solidFill>
            <a:srgbClr val="FFFF00"/>
          </a:solidFill>
          <a:ln w="28575" cap="flat">
            <a:solidFill>
              <a:schemeClr val="hlink"/>
            </a:solidFill>
            <a:headEnd/>
            <a:tailEnd/>
          </a:ln>
        </p:spPr>
      </p:pic>
      <p:sp>
        <p:nvSpPr>
          <p:cNvPr id="9421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5435600" y="4652963"/>
            <a:ext cx="3529013" cy="19446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/>
              <a:t>        </a:t>
            </a:r>
            <a:r>
              <a:rPr lang="ru-RU" sz="1600" b="1">
                <a:solidFill>
                  <a:srgbClr val="333399"/>
                </a:solidFill>
              </a:rPr>
              <a:t>Указом императрицы Екатерины I от 11 марта 1726 года было закреплено описание герба: "Орел черный с распростертыми крыльями, в желтом поле, на нем ездец в красном поле".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  <p:bldP spid="942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200900" cy="431800"/>
          </a:xfrm>
        </p:spPr>
        <p:txBody>
          <a:bodyPr/>
          <a:lstStyle/>
          <a:p>
            <a:r>
              <a:rPr lang="ru-RU" sz="3200" b="1"/>
              <a:t>Рубеж XVIII-XIX веков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148263" y="765175"/>
            <a:ext cx="3733800" cy="4103688"/>
          </a:xfrm>
          <a:noFill/>
          <a:ln w="38100" cap="flat">
            <a:solidFill>
              <a:schemeClr val="tx1"/>
            </a:solidFill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31913" y="1268413"/>
            <a:ext cx="3733800" cy="4608512"/>
          </a:xfrm>
          <a:solidFill>
            <a:schemeClr val="hlink"/>
          </a:solidFill>
          <a:ln w="28575" cap="flat">
            <a:solidFill>
              <a:schemeClr val="tx1"/>
            </a:solidFill>
            <a:headEnd/>
            <a:tailEnd/>
          </a:ln>
        </p:spPr>
      </p:pic>
      <p:sp>
        <p:nvSpPr>
          <p:cNvPr id="8909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331913" y="6092825"/>
            <a:ext cx="5716587" cy="5778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>
                <a:solidFill>
                  <a:schemeClr val="hlink"/>
                </a:solidFill>
              </a:rPr>
              <a:t>Российский герб, утвержденный Павлом I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>
                <a:solidFill>
                  <a:schemeClr val="hlink"/>
                </a:solidFill>
              </a:rPr>
              <a:t>10 августа 1799 года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6659563" y="5013325"/>
            <a:ext cx="1871662" cy="360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/>
              <a:t>Император Павел I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solidFill>
            <a:schemeClr val="hlink"/>
          </a:solidFill>
          <a:ln w="28575" cap="flat">
            <a:solidFill>
              <a:schemeClr val="tx1"/>
            </a:solidFill>
            <a:headEnd/>
            <a:tailEnd/>
          </a:ln>
        </p:spPr>
      </p:pic>
      <p:pic>
        <p:nvPicPr>
          <p:cNvPr id="90118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solidFill>
            <a:schemeClr val="hlink"/>
          </a:solidFill>
          <a:ln w="28575" cap="flat">
            <a:solidFill>
              <a:schemeClr val="tx1"/>
            </a:solidFill>
            <a:headEnd/>
            <a:tailEnd/>
          </a:ln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1619250" y="260350"/>
            <a:ext cx="72009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ru-RU" sz="3200" b="1">
                <a:solidFill>
                  <a:srgbClr val="800000"/>
                </a:solidFill>
              </a:rPr>
              <a:t>Государственный герб</a:t>
            </a:r>
            <a:br>
              <a:rPr lang="ru-RU" sz="3200" b="1">
                <a:solidFill>
                  <a:srgbClr val="800000"/>
                </a:solidFill>
              </a:rPr>
            </a:br>
            <a:r>
              <a:rPr lang="ru-RU" sz="3200" b="1">
                <a:solidFill>
                  <a:srgbClr val="800000"/>
                </a:solidFill>
              </a:rPr>
              <a:t>  1-ой половины XIX века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animBg="1"/>
      <p:bldP spid="901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Rectangle 7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543800" cy="663575"/>
          </a:xfrm>
        </p:spPr>
        <p:txBody>
          <a:bodyPr/>
          <a:lstStyle/>
          <a:p>
            <a:r>
              <a:rPr lang="ru-RU" sz="3200" b="1">
                <a:solidFill>
                  <a:srgbClr val="800000"/>
                </a:solidFill>
              </a:rPr>
              <a:t>Середина XIX века</a:t>
            </a:r>
          </a:p>
        </p:txBody>
      </p:sp>
      <p:pic>
        <p:nvPicPr>
          <p:cNvPr id="91144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348038" y="908050"/>
            <a:ext cx="4116387" cy="4537075"/>
          </a:xfrm>
          <a:solidFill>
            <a:schemeClr val="hlink"/>
          </a:solidFill>
          <a:ln w="38100" cap="flat">
            <a:solidFill>
              <a:schemeClr val="hlink"/>
            </a:solidFill>
            <a:headEnd/>
            <a:tailEnd/>
          </a:ln>
        </p:spPr>
      </p:pic>
      <p:sp>
        <p:nvSpPr>
          <p:cNvPr id="9114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403350" y="5661025"/>
            <a:ext cx="7489825" cy="9366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/>
              <a:t>        В 1855-1857 годах в ходе геральдической реформы  тип государственного орла был изменен под влиянием германских образцов</a:t>
            </a:r>
            <a:r>
              <a:rPr lang="ru-RU" sz="2000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543800" cy="360363"/>
          </a:xfrm>
        </p:spPr>
        <p:txBody>
          <a:bodyPr/>
          <a:lstStyle/>
          <a:p>
            <a:r>
              <a:rPr lang="ru-RU" sz="3200" b="1">
                <a:solidFill>
                  <a:srgbClr val="800000"/>
                </a:solidFill>
              </a:rPr>
              <a:t>Государственные гербы конца </a:t>
            </a:r>
            <a:r>
              <a:rPr lang="en-US" sz="3200" b="1">
                <a:solidFill>
                  <a:srgbClr val="800000"/>
                </a:solidFill>
              </a:rPr>
              <a:t>XIX</a:t>
            </a:r>
            <a:r>
              <a:rPr lang="ru-RU" sz="3200" b="1">
                <a:solidFill>
                  <a:srgbClr val="800000"/>
                </a:solidFill>
              </a:rPr>
              <a:t> в.</a:t>
            </a:r>
          </a:p>
        </p:txBody>
      </p:sp>
      <p:pic>
        <p:nvPicPr>
          <p:cNvPr id="92168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03350" y="1052513"/>
            <a:ext cx="3733800" cy="4114800"/>
          </a:xfrm>
          <a:noFill/>
          <a:ln w="38100" cap="flat">
            <a:solidFill>
              <a:schemeClr val="hlink"/>
            </a:solidFill>
            <a:headEnd/>
            <a:tailEnd/>
          </a:ln>
        </p:spPr>
      </p:pic>
      <p:pic>
        <p:nvPicPr>
          <p:cNvPr id="92169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219700" y="1052513"/>
            <a:ext cx="3733800" cy="4114800"/>
          </a:xfrm>
          <a:solidFill>
            <a:schemeClr val="hlink"/>
          </a:solidFill>
          <a:ln w="38100" cap="flat">
            <a:solidFill>
              <a:schemeClr val="hlink"/>
            </a:solidFill>
            <a:headEnd/>
            <a:tailEnd/>
          </a:ln>
        </p:spPr>
      </p:pic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1187450" y="5157788"/>
            <a:ext cx="4075113" cy="9159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Большой Государственный герб, </a:t>
            </a:r>
          </a:p>
          <a:p>
            <a:pPr algn="l"/>
            <a:r>
              <a:rPr lang="ru-RU" sz="1800" b="1">
                <a:solidFill>
                  <a:schemeClr val="hlink"/>
                </a:solidFill>
              </a:rPr>
              <a:t>утвержденный в 1882 г. императором</a:t>
            </a:r>
          </a:p>
          <a:p>
            <a:pPr algn="l"/>
            <a:r>
              <a:rPr lang="ru-RU" sz="1800" b="1">
                <a:solidFill>
                  <a:schemeClr val="hlink"/>
                </a:solidFill>
              </a:rPr>
              <a:t>Александром III </a:t>
            </a: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618163" y="5445125"/>
            <a:ext cx="34734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1800" b="1">
                <a:solidFill>
                  <a:schemeClr val="hlink"/>
                </a:solidFill>
              </a:rPr>
              <a:t>Малый Государственный герб, </a:t>
            </a:r>
          </a:p>
          <a:p>
            <a:r>
              <a:rPr lang="ru-RU" sz="1800" b="1">
                <a:solidFill>
                  <a:schemeClr val="hlink"/>
                </a:solidFill>
              </a:rPr>
              <a:t>1883-1917 гг.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nimBg="1"/>
      <p:bldP spid="921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543800" cy="592137"/>
          </a:xfrm>
        </p:spPr>
        <p:txBody>
          <a:bodyPr/>
          <a:lstStyle/>
          <a:p>
            <a:r>
              <a:rPr lang="ru-RU" sz="3200" b="1">
                <a:solidFill>
                  <a:srgbClr val="996633"/>
                </a:solidFill>
              </a:rPr>
              <a:t>Герб России 1917г</a:t>
            </a:r>
            <a:r>
              <a:rPr lang="ru-RU" sz="4000"/>
              <a:t>.</a:t>
            </a:r>
          </a:p>
        </p:txBody>
      </p:sp>
      <p:pic>
        <p:nvPicPr>
          <p:cNvPr id="102406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364163" y="1341438"/>
            <a:ext cx="3600450" cy="3421062"/>
          </a:xfrm>
          <a:noFill/>
          <a:ln w="28575" cap="flat">
            <a:solidFill>
              <a:schemeClr val="hlink"/>
            </a:solidFill>
            <a:headEnd/>
            <a:tailEnd/>
          </a:ln>
        </p:spPr>
      </p:pic>
      <p:sp>
        <p:nvSpPr>
          <p:cNvPr id="10240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1331913" y="5589588"/>
            <a:ext cx="7515225" cy="10810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/>
              <a:t>      </a:t>
            </a:r>
            <a:r>
              <a:rPr lang="ru-RU" sz="2200" b="1">
                <a:solidFill>
                  <a:srgbClr val="800000"/>
                </a:solidFill>
              </a:rPr>
              <a:t>После Февральской революции 1917 года Временное правительство вернулось к государственному гербу времен Ивана III. </a:t>
            </a:r>
          </a:p>
        </p:txBody>
      </p:sp>
      <p:pic>
        <p:nvPicPr>
          <p:cNvPr id="102410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1484313"/>
            <a:ext cx="3733800" cy="2808287"/>
          </a:xfrm>
          <a:noFill/>
          <a:ln w="28575" cap="flat">
            <a:solidFill>
              <a:schemeClr val="hlink"/>
            </a:solidFill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  <p:bldP spid="1024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403350" y="333375"/>
            <a:ext cx="7543800" cy="519113"/>
          </a:xfrm>
        </p:spPr>
        <p:txBody>
          <a:bodyPr/>
          <a:lstStyle/>
          <a:p>
            <a:r>
              <a:rPr lang="ru-RU" sz="2800" b="1"/>
              <a:t>Государственный герб РСФСР, 1918-1993 гг.</a:t>
            </a:r>
          </a:p>
        </p:txBody>
      </p:sp>
      <p:pic>
        <p:nvPicPr>
          <p:cNvPr id="103429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03350" y="1196975"/>
            <a:ext cx="2667000" cy="2959100"/>
          </a:xfrm>
          <a:noFill/>
          <a:ln w="28575" cap="flat">
            <a:solidFill>
              <a:srgbClr val="333333"/>
            </a:solidFill>
            <a:headEnd/>
            <a:tailEnd/>
          </a:ln>
        </p:spPr>
      </p:pic>
      <p:pic>
        <p:nvPicPr>
          <p:cNvPr id="103431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211638" y="836613"/>
            <a:ext cx="3733800" cy="1981200"/>
          </a:xfrm>
          <a:noFill/>
          <a:ln w="19050" cap="flat">
            <a:solidFill>
              <a:srgbClr val="993300"/>
            </a:solidFill>
            <a:headEnd/>
            <a:tailEnd/>
          </a:ln>
        </p:spPr>
      </p:pic>
      <p:pic>
        <p:nvPicPr>
          <p:cNvPr id="103432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410200" y="2852738"/>
            <a:ext cx="3733800" cy="1981200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  <p:pic>
        <p:nvPicPr>
          <p:cNvPr id="103433" name="Picture 9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763713" y="4652963"/>
            <a:ext cx="3733800" cy="1981200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5651500" y="5251450"/>
            <a:ext cx="3348038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600" b="1">
                <a:solidFill>
                  <a:schemeClr val="hlink"/>
                </a:solidFill>
              </a:rPr>
              <a:t>Изображение герба,  </a:t>
            </a:r>
          </a:p>
          <a:p>
            <a:pPr algn="l"/>
            <a:r>
              <a:rPr lang="ru-RU" sz="1600" b="1">
                <a:solidFill>
                  <a:schemeClr val="hlink"/>
                </a:solidFill>
              </a:rPr>
              <a:t>утверждено в Конституции РСФСР</a:t>
            </a:r>
            <a:r>
              <a:rPr lang="ru-RU" sz="1600">
                <a:solidFill>
                  <a:schemeClr val="hlink"/>
                </a:solidFill>
              </a:rPr>
              <a:t>.</a:t>
            </a:r>
            <a:r>
              <a:rPr lang="ru-RU" sz="1600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 animBg="1"/>
      <p:bldP spid="103431" grpId="0" animBg="1"/>
      <p:bldP spid="103432" grpId="0" animBg="1"/>
      <p:bldP spid="1034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543800" cy="719137"/>
          </a:xfrm>
        </p:spPr>
        <p:txBody>
          <a:bodyPr/>
          <a:lstStyle/>
          <a:p>
            <a:r>
              <a:rPr lang="ru-RU" sz="3200" b="1"/>
              <a:t>Государственный герб Российской Федерации, 1993 г.</a:t>
            </a:r>
          </a:p>
        </p:txBody>
      </p:sp>
      <p:sp>
        <p:nvSpPr>
          <p:cNvPr id="104456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1476375" y="5084763"/>
            <a:ext cx="7515225" cy="15843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/>
              <a:t>          </a:t>
            </a:r>
            <a:r>
              <a:rPr lang="ru-RU" sz="2400" b="1">
                <a:solidFill>
                  <a:schemeClr val="hlink"/>
                </a:solidFill>
              </a:rPr>
              <a:t>5 ноября 1990 года Правительство РСФСР приняло постановление о создании Государственного герба и государственного флага РСФСР. Окончательное восстановление этих символов произошло в 1993 году</a:t>
            </a:r>
            <a:r>
              <a:rPr lang="ru-RU" sz="2400"/>
              <a:t>.  </a:t>
            </a:r>
          </a:p>
        </p:txBody>
      </p:sp>
      <p:pic>
        <p:nvPicPr>
          <p:cNvPr id="104458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938838" y="1484313"/>
            <a:ext cx="3205162" cy="3457575"/>
          </a:xfrm>
          <a:noFill/>
          <a:ln w="28575" cap="flat">
            <a:solidFill>
              <a:schemeClr val="hlink"/>
            </a:solidFill>
          </a:ln>
        </p:spPr>
      </p:pic>
      <p:pic>
        <p:nvPicPr>
          <p:cNvPr id="104459" name="Picture 1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258888" y="1557338"/>
            <a:ext cx="4608512" cy="2444750"/>
          </a:xfrm>
          <a:noFill/>
          <a:ln w="28575" cap="flat">
            <a:solidFill>
              <a:srgbClr val="000080"/>
            </a:solidFill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8" grpId="0" animBg="1"/>
      <p:bldP spid="1044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333375"/>
            <a:ext cx="7543800" cy="935038"/>
          </a:xfrm>
        </p:spPr>
        <p:txBody>
          <a:bodyPr/>
          <a:lstStyle/>
          <a:p>
            <a:r>
              <a:rPr lang="ru-RU" sz="3200" b="1"/>
              <a:t>Государственный герб Российской Федерации, 2000 г.</a:t>
            </a:r>
          </a:p>
        </p:txBody>
      </p:sp>
      <p:sp>
        <p:nvSpPr>
          <p:cNvPr id="105480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4500563" y="4581525"/>
            <a:ext cx="4492625" cy="18732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900"/>
              <a:t>                </a:t>
            </a:r>
            <a:r>
              <a:rPr lang="ru-RU" sz="1800" b="1">
                <a:solidFill>
                  <a:schemeClr val="hlink"/>
                </a:solidFill>
              </a:rPr>
              <a:t>8 декабря 2000 года Государственная Дума приняла Федеральный конституционный закон "О Государственном гербе Российской Федерации«,</a:t>
            </a:r>
            <a:r>
              <a:rPr lang="ru-RU" sz="1800" b="1">
                <a:solidFill>
                  <a:srgbClr val="800000"/>
                </a:solidFill>
              </a:rPr>
              <a:t> </a:t>
            </a:r>
            <a:r>
              <a:rPr lang="ru-RU" sz="1800" b="1">
                <a:solidFill>
                  <a:schemeClr val="hlink"/>
                </a:solidFill>
              </a:rPr>
              <a:t>одобренный Советом Федерации и подписанный Президентом России 20 декабря 2000 года</a:t>
            </a:r>
            <a:r>
              <a:rPr lang="ru-RU" sz="1000" b="1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105482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76375" y="1628775"/>
            <a:ext cx="3022600" cy="3743325"/>
          </a:xfrm>
          <a:noFill/>
          <a:ln w="28575" cap="flat">
            <a:solidFill>
              <a:schemeClr val="tx1"/>
            </a:solidFill>
          </a:ln>
        </p:spPr>
      </p:pic>
      <p:pic>
        <p:nvPicPr>
          <p:cNvPr id="105483" name="Picture 1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16463" y="1628775"/>
            <a:ext cx="4176712" cy="2798763"/>
          </a:xfrm>
          <a:noFill/>
          <a:ln w="28575" cap="flat">
            <a:solidFill>
              <a:schemeClr val="hlink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2" grpId="0" animBg="1"/>
      <p:bldP spid="1054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692150"/>
            <a:ext cx="7885113" cy="10810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663300"/>
                </a:solidFill>
              </a:rPr>
              <a:t>Цель урока:</a:t>
            </a:r>
            <a:r>
              <a:rPr lang="ru-RU" sz="2400">
                <a:solidFill>
                  <a:srgbClr val="6633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>
                <a:solidFill>
                  <a:schemeClr val="tx2"/>
                </a:solidFill>
              </a:rPr>
              <a:t>знакомство с историей развития государственных символов России – герба, флага и гимна 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403350" y="2565400"/>
            <a:ext cx="7740650" cy="24479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663300"/>
                </a:solidFill>
              </a:rPr>
              <a:t>Задачи:</a:t>
            </a:r>
            <a:r>
              <a:rPr lang="ru-RU" sz="2400">
                <a:solidFill>
                  <a:srgbClr val="0066CC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показать какие изменения происходили в символике в ходе истории 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способствовать развитию навыков  аналитического мышления 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сформировать уважительного отношения к государственной символике </a:t>
            </a:r>
          </a:p>
          <a:p>
            <a:pPr>
              <a:lnSpc>
                <a:spcPct val="80000"/>
              </a:lnSpc>
            </a:pPr>
            <a:endParaRPr lang="ru-RU" sz="240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ru-RU" sz="240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ru-RU" sz="24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2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1476375" y="115888"/>
            <a:ext cx="7543800" cy="447675"/>
          </a:xfrm>
        </p:spPr>
        <p:txBody>
          <a:bodyPr/>
          <a:lstStyle/>
          <a:p>
            <a:r>
              <a:rPr lang="ru-RU" sz="3200" b="1"/>
              <a:t>Первые  знамена  на Руси</a:t>
            </a:r>
          </a:p>
        </p:txBody>
      </p:sp>
      <p:pic>
        <p:nvPicPr>
          <p:cNvPr id="106507" name="Picture 1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63713" y="908050"/>
            <a:ext cx="3455987" cy="1770063"/>
          </a:xfrm>
          <a:noFill/>
          <a:ln w="19050" cap="flat">
            <a:solidFill>
              <a:srgbClr val="333333"/>
            </a:solidFill>
            <a:headEnd w="med" len="med"/>
            <a:tailEnd w="med" len="med"/>
          </a:ln>
        </p:spPr>
      </p:pic>
      <p:pic>
        <p:nvPicPr>
          <p:cNvPr id="106511" name="Picture 15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31913" y="3068638"/>
            <a:ext cx="3733800" cy="2952750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  <p:pic>
        <p:nvPicPr>
          <p:cNvPr id="106514" name="Picture 18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219700" y="4005263"/>
            <a:ext cx="3733800" cy="1981200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  <p:pic>
        <p:nvPicPr>
          <p:cNvPr id="106517" name="Picture 21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6084888" y="836613"/>
            <a:ext cx="2232025" cy="2736850"/>
          </a:xfrm>
          <a:noFill/>
          <a:ln w="19050" cap="flat">
            <a:solidFill>
              <a:schemeClr val="tx1"/>
            </a:solidFill>
            <a:headEnd/>
            <a:tailEnd/>
          </a:ln>
        </p:spPr>
      </p:pic>
      <p:sp>
        <p:nvSpPr>
          <p:cNvPr id="106518" name="Rectangle 22"/>
          <p:cNvSpPr>
            <a:spLocks noChangeArrowheads="1"/>
          </p:cNvSpPr>
          <p:nvPr/>
        </p:nvSpPr>
        <p:spPr bwMode="auto">
          <a:xfrm>
            <a:off x="1331913" y="6165850"/>
            <a:ext cx="7416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С древних времён на знамёнах великих князей изображались святые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 animBg="1"/>
      <p:bldP spid="106511" grpId="0" animBg="1"/>
      <p:bldP spid="106514" grpId="0" animBg="1"/>
      <p:bldP spid="1065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188913"/>
            <a:ext cx="7543800" cy="576262"/>
          </a:xfrm>
        </p:spPr>
        <p:txBody>
          <a:bodyPr/>
          <a:lstStyle/>
          <a:p>
            <a:r>
              <a:rPr lang="ru-RU" sz="3200" b="1"/>
              <a:t>Первый русский флаг</a:t>
            </a:r>
          </a:p>
        </p:txBody>
      </p:sp>
      <p:pic>
        <p:nvPicPr>
          <p:cNvPr id="107526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58888" y="836613"/>
            <a:ext cx="3733800" cy="2808287"/>
          </a:xfrm>
          <a:noFill/>
          <a:ln w="19050">
            <a:solidFill>
              <a:srgbClr val="333333"/>
            </a:solidFill>
            <a:headEnd/>
            <a:tailEnd/>
          </a:ln>
        </p:spPr>
      </p:pic>
      <p:sp>
        <p:nvSpPr>
          <p:cNvPr id="10752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403350" y="5661025"/>
            <a:ext cx="7588250" cy="79216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/>
              <a:t>              </a:t>
            </a:r>
            <a:r>
              <a:rPr lang="ru-RU" sz="1800" b="1">
                <a:solidFill>
                  <a:schemeClr val="hlink"/>
                </a:solidFill>
              </a:rPr>
              <a:t>Впервые флаг был поднят на русском военном корабле «Орёл» в 1668 году во времена царствования Алексея Михайловича. </a:t>
            </a:r>
          </a:p>
        </p:txBody>
      </p:sp>
      <p:pic>
        <p:nvPicPr>
          <p:cNvPr id="107530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76825" y="1557338"/>
            <a:ext cx="3960813" cy="3897312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403350" y="260350"/>
            <a:ext cx="7543800" cy="360363"/>
          </a:xfrm>
        </p:spPr>
        <p:txBody>
          <a:bodyPr/>
          <a:lstStyle/>
          <a:p>
            <a:r>
              <a:rPr lang="ru-RU" sz="3600" b="1"/>
              <a:t>Флаг царя Московского</a:t>
            </a:r>
          </a:p>
        </p:txBody>
      </p:sp>
      <p:pic>
        <p:nvPicPr>
          <p:cNvPr id="108549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051050" y="908050"/>
            <a:ext cx="2665413" cy="2149475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  <p:pic>
        <p:nvPicPr>
          <p:cNvPr id="108551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187450" y="3644900"/>
            <a:ext cx="4392613" cy="2884488"/>
          </a:xfrm>
          <a:noFill/>
          <a:ln w="19050" cap="flat">
            <a:solidFill>
              <a:srgbClr val="333333"/>
            </a:solidFill>
            <a:headEnd/>
            <a:tailEnd/>
          </a:ln>
        </p:spPr>
      </p:pic>
      <p:pic>
        <p:nvPicPr>
          <p:cNvPr id="108552" name="Picture 8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867400" y="3789363"/>
            <a:ext cx="2951163" cy="1860550"/>
          </a:xfrm>
          <a:noFill/>
          <a:ln w="19050">
            <a:solidFill>
              <a:srgbClr val="333333"/>
            </a:solidFill>
            <a:headEnd/>
            <a:tailEnd/>
          </a:ln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1187450" y="3068638"/>
            <a:ext cx="511333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hlink"/>
                </a:solidFill>
              </a:rPr>
              <a:t>Первый флаг Петра I в европейском стиле, 1693 г.</a:t>
            </a:r>
          </a:p>
        </p:txBody>
      </p:sp>
      <p:pic>
        <p:nvPicPr>
          <p:cNvPr id="108554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5292725" y="908050"/>
            <a:ext cx="3144838" cy="2097088"/>
          </a:xfrm>
          <a:noFill/>
          <a:ln w="19050" cap="flat">
            <a:solidFill>
              <a:srgbClr val="333333"/>
            </a:solidFill>
            <a:headEnd w="med" len="med"/>
            <a:tailEnd w="med" len="med"/>
          </a:ln>
        </p:spPr>
      </p:pic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6300788" y="5876925"/>
            <a:ext cx="19732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b="1">
                <a:solidFill>
                  <a:schemeClr val="hlink"/>
                </a:solidFill>
              </a:rPr>
              <a:t>Андреевский флаг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/>
      <p:bldP spid="108551" grpId="0" animBg="1"/>
      <p:bldP spid="1085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543800" cy="592137"/>
          </a:xfrm>
        </p:spPr>
        <p:txBody>
          <a:bodyPr/>
          <a:lstStyle/>
          <a:p>
            <a:r>
              <a:rPr lang="ru-RU" sz="3200" b="1"/>
              <a:t>Флаги Российской империи</a:t>
            </a:r>
          </a:p>
        </p:txBody>
      </p:sp>
      <p:pic>
        <p:nvPicPr>
          <p:cNvPr id="109573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31913" y="1125538"/>
            <a:ext cx="3733800" cy="2232025"/>
          </a:xfrm>
          <a:noFill/>
          <a:ln w="28575">
            <a:solidFill>
              <a:srgbClr val="333333"/>
            </a:solidFill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148263" y="2708275"/>
            <a:ext cx="3733800" cy="2808288"/>
          </a:xfrm>
          <a:noFill/>
          <a:ln w="28575">
            <a:solidFill>
              <a:srgbClr val="333333"/>
            </a:solidFill>
            <a:headEnd/>
            <a:tailEnd/>
          </a:ln>
        </p:spPr>
      </p:pic>
      <p:sp>
        <p:nvSpPr>
          <p:cNvPr id="10957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619250" y="5734050"/>
            <a:ext cx="7011988" cy="4349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>
                <a:solidFill>
                  <a:schemeClr val="hlink"/>
                </a:solidFill>
              </a:rPr>
              <a:t>       Флаги, утвержденные императором Александром II</a:t>
            </a:r>
            <a:r>
              <a:rPr lang="ru-RU" sz="2000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 animBg="1"/>
      <p:bldP spid="1095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188913"/>
            <a:ext cx="7885112" cy="592137"/>
          </a:xfrm>
        </p:spPr>
        <p:txBody>
          <a:bodyPr/>
          <a:lstStyle/>
          <a:p>
            <a:r>
              <a:rPr lang="ru-RU" sz="3000" b="1"/>
              <a:t>Флаги Российской империи 1883 – 1917 гг</a:t>
            </a:r>
            <a:r>
              <a:rPr lang="ru-RU" sz="2800" b="1"/>
              <a:t> </a:t>
            </a:r>
          </a:p>
        </p:txBody>
      </p:sp>
      <p:pic>
        <p:nvPicPr>
          <p:cNvPr id="128008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58888" y="981075"/>
            <a:ext cx="3744912" cy="2325688"/>
          </a:xfrm>
          <a:noFill/>
          <a:ln w="19050">
            <a:solidFill>
              <a:schemeClr val="hlink"/>
            </a:solidFill>
            <a:headEnd/>
            <a:tailEnd/>
          </a:ln>
        </p:spPr>
      </p:pic>
      <p:pic>
        <p:nvPicPr>
          <p:cNvPr id="128010" name="Picture 10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03800" y="3789363"/>
            <a:ext cx="4140200" cy="2324100"/>
          </a:xfrm>
          <a:noFill/>
          <a:ln w="28575">
            <a:solidFill>
              <a:schemeClr val="hlink"/>
            </a:solidFill>
            <a:headEnd/>
            <a:tailEnd/>
          </a:ln>
        </p:spPr>
      </p:pic>
      <p:sp>
        <p:nvSpPr>
          <p:cNvPr id="128011" name="Rectangle 11"/>
          <p:cNvSpPr>
            <a:spLocks noChangeArrowheads="1"/>
          </p:cNvSpPr>
          <p:nvPr/>
        </p:nvSpPr>
        <p:spPr bwMode="auto">
          <a:xfrm>
            <a:off x="1547813" y="3357563"/>
            <a:ext cx="2276475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официальный флаг</a:t>
            </a:r>
            <a:r>
              <a:rPr lang="ru-RU" sz="1800" b="1"/>
              <a:t> </a:t>
            </a:r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5148263" y="6092825"/>
            <a:ext cx="3752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символ первого лица государства</a:t>
            </a:r>
            <a:r>
              <a:rPr lang="ru-RU"/>
              <a:t> </a:t>
            </a:r>
          </a:p>
        </p:txBody>
      </p:sp>
      <p:pic>
        <p:nvPicPr>
          <p:cNvPr id="128014" name="Picture 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713" y="3860800"/>
            <a:ext cx="1881187" cy="2808288"/>
          </a:xfrm>
          <a:prstGeom prst="rect">
            <a:avLst/>
          </a:prstGeom>
          <a:noFill/>
          <a:ln w="127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128016" name="Picture 1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8625" y="908050"/>
            <a:ext cx="1871663" cy="2592388"/>
          </a:xfrm>
          <a:prstGeom prst="rect">
            <a:avLst/>
          </a:prstGeom>
          <a:noFill/>
          <a:ln w="127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128017" name="Rectangle 17"/>
          <p:cNvSpPr>
            <a:spLocks noChangeArrowheads="1"/>
          </p:cNvSpPr>
          <p:nvPr/>
        </p:nvSpPr>
        <p:spPr bwMode="auto">
          <a:xfrm>
            <a:off x="7380288" y="2708275"/>
            <a:ext cx="129698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400"/>
              <a:t>Александр III</a:t>
            </a:r>
            <a:r>
              <a:rPr lang="ru-RU"/>
              <a:t> </a:t>
            </a: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635375" y="5661025"/>
            <a:ext cx="10842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400"/>
              <a:t>Николай II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8" grpId="0" animBg="1"/>
      <p:bldP spid="1280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543800" cy="519113"/>
          </a:xfrm>
        </p:spPr>
        <p:txBody>
          <a:bodyPr/>
          <a:lstStyle/>
          <a:p>
            <a:r>
              <a:rPr lang="ru-RU" sz="3200" b="1"/>
              <a:t>Флаг Советской России</a:t>
            </a:r>
          </a:p>
        </p:txBody>
      </p:sp>
      <p:pic>
        <p:nvPicPr>
          <p:cNvPr id="131082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427538" y="3357563"/>
            <a:ext cx="4525962" cy="2519362"/>
          </a:xfrm>
        </p:spPr>
      </p:pic>
      <p:sp>
        <p:nvSpPr>
          <p:cNvPr id="131083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5292725" y="5300663"/>
            <a:ext cx="3698875" cy="7953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400"/>
          </a:p>
        </p:txBody>
      </p:sp>
      <p:pic>
        <p:nvPicPr>
          <p:cNvPr id="131084" name="Picture 12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765175"/>
            <a:ext cx="4464050" cy="2368550"/>
          </a:xfrm>
        </p:spPr>
      </p:pic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1187450" y="6046788"/>
            <a:ext cx="795655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600"/>
              <a:t>   </a:t>
            </a:r>
            <a:r>
              <a:rPr lang="ru-RU" sz="1600" b="1">
                <a:solidFill>
                  <a:schemeClr val="hlink"/>
                </a:solidFill>
              </a:rPr>
              <a:t>Декретом Всероссийского Центрального Исполнительного Комитета от 13 апреля 1918 года  официальным флагом РСФСР было провозглашено красное знамя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4" name="Rectangle 8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543800" cy="360363"/>
          </a:xfrm>
        </p:spPr>
        <p:txBody>
          <a:bodyPr/>
          <a:lstStyle/>
          <a:p>
            <a:r>
              <a:rPr lang="ru-RU" sz="3200" b="1"/>
              <a:t>Флаги  СССР и РСФСР 1924 – 1990 гг.</a:t>
            </a:r>
          </a:p>
        </p:txBody>
      </p:sp>
      <p:pic>
        <p:nvPicPr>
          <p:cNvPr id="132106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932363" y="2492375"/>
            <a:ext cx="4103687" cy="2378075"/>
          </a:xfrm>
          <a:noFill/>
          <a:ln w="19050">
            <a:solidFill>
              <a:srgbClr val="333333"/>
            </a:solidFill>
            <a:headEnd/>
            <a:tailEnd/>
          </a:ln>
        </p:spPr>
      </p:pic>
      <p:sp>
        <p:nvSpPr>
          <p:cNvPr id="132107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1547813" y="3716338"/>
            <a:ext cx="2089150" cy="5762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b="1">
                <a:solidFill>
                  <a:schemeClr val="hlink"/>
                </a:solidFill>
              </a:rPr>
              <a:t>Флаг СССР</a:t>
            </a:r>
            <a:r>
              <a:rPr lang="ru-RU" sz="2400"/>
              <a:t> </a:t>
            </a:r>
          </a:p>
        </p:txBody>
      </p:sp>
      <p:pic>
        <p:nvPicPr>
          <p:cNvPr id="132108" name="Picture 12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258888" y="981075"/>
            <a:ext cx="3600450" cy="2400300"/>
          </a:xfrm>
          <a:noFill/>
          <a:ln w="19050" cap="flat">
            <a:solidFill>
              <a:srgbClr val="333333"/>
            </a:solidFill>
            <a:headEnd w="med" len="med"/>
            <a:tailEnd w="med" len="med"/>
          </a:ln>
        </p:spPr>
      </p:pic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5435600" y="5084763"/>
            <a:ext cx="2665413" cy="649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2800" b="1">
                <a:solidFill>
                  <a:schemeClr val="hlink"/>
                </a:solidFill>
              </a:rPr>
              <a:t>Флаг РСФСР</a:t>
            </a:r>
            <a:r>
              <a:rPr lang="ru-RU" sz="2800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404813"/>
            <a:ext cx="7543800" cy="592137"/>
          </a:xfrm>
        </p:spPr>
        <p:txBody>
          <a:bodyPr/>
          <a:lstStyle/>
          <a:p>
            <a:r>
              <a:rPr lang="ru-RU" sz="3200" b="1"/>
              <a:t>Государственный флаг России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31913" y="1052513"/>
            <a:ext cx="3671887" cy="2690812"/>
          </a:xfrm>
        </p:spPr>
      </p:pic>
      <p:sp>
        <p:nvSpPr>
          <p:cNvPr id="13312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331913" y="5661025"/>
            <a:ext cx="7659687" cy="7207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/>
          </a:p>
        </p:txBody>
      </p:sp>
      <p:pic>
        <p:nvPicPr>
          <p:cNvPr id="133128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076825" y="2349500"/>
            <a:ext cx="3924300" cy="2862263"/>
          </a:xfrm>
          <a:noFill/>
          <a:ln/>
        </p:spPr>
      </p:pic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1331913" y="5445125"/>
            <a:ext cx="7554912" cy="1069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400"/>
              <a:t>    </a:t>
            </a:r>
            <a:r>
              <a:rPr lang="ru-RU" sz="1600" b="1">
                <a:solidFill>
                  <a:schemeClr val="hlink"/>
                </a:solidFill>
              </a:rPr>
              <a:t>День Государственного флага Российской Федерации, установленный на </a:t>
            </a:r>
          </a:p>
          <a:p>
            <a:pPr algn="l"/>
            <a:r>
              <a:rPr lang="ru-RU" sz="1600" b="1">
                <a:solidFill>
                  <a:schemeClr val="hlink"/>
                </a:solidFill>
              </a:rPr>
              <a:t>основании Указа Президента Российской Федерации № 1714 от 20 августа 1994 </a:t>
            </a:r>
          </a:p>
          <a:p>
            <a:pPr algn="l"/>
            <a:r>
              <a:rPr lang="ru-RU" sz="1600" b="1">
                <a:solidFill>
                  <a:schemeClr val="hlink"/>
                </a:solidFill>
              </a:rPr>
              <a:t>года «О Дне Государственного флага Российской Федерации». </a:t>
            </a:r>
          </a:p>
          <a:p>
            <a:pPr algn="l" eaLnBrk="0" hangingPunct="0"/>
            <a:endParaRPr lang="ru-RU" sz="1600" b="1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333375"/>
            <a:ext cx="7543800" cy="519113"/>
          </a:xfrm>
        </p:spPr>
        <p:txBody>
          <a:bodyPr/>
          <a:lstStyle/>
          <a:p>
            <a:r>
              <a:rPr lang="ru-RU" sz="4000"/>
              <a:t>Марш Преображенского полка </a:t>
            </a:r>
          </a:p>
        </p:txBody>
      </p:sp>
      <p:pic>
        <p:nvPicPr>
          <p:cNvPr id="134152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1125538"/>
            <a:ext cx="3733800" cy="4827587"/>
          </a:xfrm>
          <a:noFill/>
          <a:ln w="19050">
            <a:solidFill>
              <a:srgbClr val="333333"/>
            </a:solidFill>
            <a:headEnd/>
            <a:tailEnd/>
          </a:ln>
        </p:spPr>
      </p:pic>
      <p:pic>
        <p:nvPicPr>
          <p:cNvPr id="134153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300788" y="1196975"/>
            <a:ext cx="1690687" cy="2519363"/>
          </a:xfrm>
          <a:noFill/>
          <a:ln w="31750">
            <a:solidFill>
              <a:srgbClr val="993366"/>
            </a:solidFill>
            <a:headEnd/>
            <a:tailEnd/>
          </a:ln>
        </p:spPr>
      </p:pic>
      <p:pic>
        <p:nvPicPr>
          <p:cNvPr id="134154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5219700" y="3933825"/>
            <a:ext cx="3733800" cy="2482850"/>
          </a:xfrm>
          <a:noFill/>
          <a:ln w="19050">
            <a:solidFill>
              <a:srgbClr val="333333"/>
            </a:solidFill>
            <a:headEnd/>
            <a:tailEnd/>
          </a:ln>
        </p:spPr>
      </p:pic>
      <p:pic>
        <p:nvPicPr>
          <p:cNvPr id="134156" name="Марш Преображенского полк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47813" y="54927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4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524" fill="hold"/>
                                        <p:tgtEl>
                                          <p:spTgt spid="134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56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56"/>
                </p:tgtEl>
              </p:cMediaNode>
            </p:audio>
          </p:childTnLst>
        </p:cTn>
      </p:par>
    </p:tnLst>
    <p:bldLst>
      <p:bldP spid="134152" grpId="0" animBg="1"/>
      <p:bldP spid="134153" grpId="0" animBg="1"/>
      <p:bldP spid="1341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7" name="Rectangle 9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543800" cy="504825"/>
          </a:xfrm>
        </p:spPr>
        <p:txBody>
          <a:bodyPr/>
          <a:lstStyle/>
          <a:p>
            <a:r>
              <a:rPr lang="ru-RU" sz="2800" b="1"/>
              <a:t>«Гром победы, раздавайся!»</a:t>
            </a:r>
            <a:r>
              <a:rPr lang="ru-RU" sz="4000"/>
              <a:t> 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76375" y="1844675"/>
            <a:ext cx="2846388" cy="3671888"/>
          </a:xfrm>
          <a:noFill/>
          <a:ln w="19050">
            <a:solidFill>
              <a:srgbClr val="333333"/>
            </a:solidFill>
            <a:headEnd/>
            <a:tailEnd/>
          </a:ln>
        </p:spPr>
      </p:pic>
      <p:pic>
        <p:nvPicPr>
          <p:cNvPr id="135178" name="Picture 10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500563" y="908050"/>
            <a:ext cx="4381500" cy="2324100"/>
          </a:xfrm>
          <a:noFill/>
          <a:ln w="19050">
            <a:solidFill>
              <a:srgbClr val="333333"/>
            </a:solidFill>
            <a:headEnd/>
            <a:tailEnd/>
          </a:ln>
        </p:spPr>
      </p:pic>
      <p:pic>
        <p:nvPicPr>
          <p:cNvPr id="135179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500563" y="3429000"/>
            <a:ext cx="4465637" cy="2370138"/>
          </a:xfrm>
          <a:noFill/>
          <a:ln w="19050">
            <a:solidFill>
              <a:srgbClr val="333333"/>
            </a:solidFill>
            <a:headEnd/>
            <a:tailEnd/>
          </a:ln>
        </p:spPr>
      </p:pic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1763713" y="5516563"/>
            <a:ext cx="1574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А.В.Суворов</a:t>
            </a:r>
            <a:r>
              <a:rPr lang="ru-RU" b="1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35181" name="Rectangle 13"/>
          <p:cNvSpPr>
            <a:spLocks noChangeArrowheads="1"/>
          </p:cNvSpPr>
          <p:nvPr/>
        </p:nvSpPr>
        <p:spPr bwMode="auto">
          <a:xfrm>
            <a:off x="5219700" y="5949950"/>
            <a:ext cx="38528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штурм турецкой крепости Измаил</a:t>
            </a:r>
            <a:r>
              <a:rPr lang="ru-RU" b="1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135182" name="05. Гром победы, раздавайся!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19250" y="4762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81" fill="hold"/>
                                        <p:tgtEl>
                                          <p:spTgt spid="135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8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18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447800" y="1981200"/>
            <a:ext cx="7391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3600" b="1" i="1">
                <a:solidFill>
                  <a:srgbClr val="663300"/>
                </a:solidFill>
                <a:latin typeface="Monotype Corsiva" pitchFamily="66" charset="0"/>
              </a:rPr>
              <a:t>«Язык символов – это язык, в котором внешний мир есть символ внутреннего мира, символ души и разума»</a:t>
            </a:r>
          </a:p>
          <a:p>
            <a:pPr algn="l"/>
            <a:r>
              <a:rPr lang="ru-RU" b="1" i="1">
                <a:solidFill>
                  <a:srgbClr val="663300"/>
                </a:solidFill>
                <a:latin typeface="Monotype Corsiva" pitchFamily="66" charset="0"/>
              </a:rPr>
              <a:t>				             Эрих Фромм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561263" cy="865188"/>
          </a:xfrm>
        </p:spPr>
        <p:txBody>
          <a:bodyPr/>
          <a:lstStyle/>
          <a:p>
            <a:r>
              <a:rPr lang="ru-RU" sz="3200" b="1"/>
              <a:t>«Гром победы, раздавайся!»</a:t>
            </a:r>
            <a:br>
              <a:rPr lang="ru-RU" sz="3200" b="1"/>
            </a:br>
            <a:r>
              <a:rPr lang="ru-RU" sz="2800" b="1"/>
              <a:t>(авторы марша)</a:t>
            </a:r>
          </a:p>
        </p:txBody>
      </p:sp>
      <p:pic>
        <p:nvPicPr>
          <p:cNvPr id="136198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76375" y="1484313"/>
            <a:ext cx="3259138" cy="4464050"/>
          </a:xfrm>
          <a:noFill/>
          <a:ln w="19050">
            <a:solidFill>
              <a:srgbClr val="333333"/>
            </a:solidFill>
            <a:headEnd/>
            <a:tailEnd/>
          </a:ln>
        </p:spPr>
      </p:pic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1619250" y="6092825"/>
            <a:ext cx="31099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b="1"/>
              <a:t>Гаврила Романович Державин</a:t>
            </a:r>
            <a:r>
              <a:rPr lang="ru-RU"/>
              <a:t> 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5651500" y="6165850"/>
            <a:ext cx="29448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ru-RU" sz="1600" b="1"/>
              <a:t>Осип Антонович Козловский.</a:t>
            </a:r>
          </a:p>
        </p:txBody>
      </p:sp>
      <p:pic>
        <p:nvPicPr>
          <p:cNvPr id="136201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219700" y="1700213"/>
            <a:ext cx="3733800" cy="4114800"/>
          </a:xfrm>
          <a:noFill/>
          <a:ln w="19050">
            <a:solidFill>
              <a:srgbClr val="333333"/>
            </a:solidFill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/>
      <p:bldP spid="1362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4103688" cy="576262"/>
          </a:xfrm>
        </p:spPr>
        <p:txBody>
          <a:bodyPr/>
          <a:lstStyle/>
          <a:p>
            <a:r>
              <a:rPr lang="ru-RU" sz="3200" b="1"/>
              <a:t>«Молитва русских»</a:t>
            </a:r>
            <a:r>
              <a:rPr lang="ru-RU" sz="4000"/>
              <a:t> </a:t>
            </a:r>
          </a:p>
        </p:txBody>
      </p:sp>
      <p:pic>
        <p:nvPicPr>
          <p:cNvPr id="15053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836613"/>
            <a:ext cx="3127375" cy="3910012"/>
          </a:xfrm>
          <a:noFill/>
          <a:ln w="25400">
            <a:solidFill>
              <a:srgbClr val="333333"/>
            </a:solidFill>
            <a:headEnd/>
            <a:tailEnd/>
          </a:ln>
        </p:spPr>
      </p:pic>
      <p:pic>
        <p:nvPicPr>
          <p:cNvPr id="150534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288088" y="260350"/>
            <a:ext cx="2655887" cy="3600450"/>
          </a:xfrm>
          <a:noFill/>
          <a:ln w="25400">
            <a:solidFill>
              <a:srgbClr val="333333"/>
            </a:solidFill>
            <a:headEnd/>
            <a:tailEnd/>
          </a:ln>
        </p:spPr>
      </p:pic>
      <p:pic>
        <p:nvPicPr>
          <p:cNvPr id="150535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618038" y="3997325"/>
            <a:ext cx="4525962" cy="2860675"/>
          </a:xfrm>
          <a:noFill/>
          <a:ln w="25400">
            <a:solidFill>
              <a:srgbClr val="333333"/>
            </a:solidFill>
            <a:headEnd/>
            <a:tailEnd/>
          </a:ln>
        </p:spPr>
      </p:pic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1692275" y="4676775"/>
            <a:ext cx="2468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600" b="1">
                <a:solidFill>
                  <a:schemeClr val="hlink"/>
                </a:solidFill>
              </a:rPr>
              <a:t>Император Александр </a:t>
            </a:r>
            <a:r>
              <a:rPr lang="en-US" sz="1600" b="1">
                <a:solidFill>
                  <a:schemeClr val="hlink"/>
                </a:solidFill>
              </a:rPr>
              <a:t>I</a:t>
            </a:r>
            <a:r>
              <a:rPr lang="ru-RU" b="1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1090613" y="6381750"/>
            <a:ext cx="352901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chemeClr val="hlink"/>
                </a:solidFill>
              </a:rPr>
              <a:t> Вступление русских войск в Париж</a:t>
            </a:r>
            <a:endParaRPr lang="ru-RU" b="1">
              <a:solidFill>
                <a:schemeClr val="hlink"/>
              </a:solidFill>
            </a:endParaRPr>
          </a:p>
        </p:txBody>
      </p:sp>
      <p:pic>
        <p:nvPicPr>
          <p:cNvPr id="150538" name="Молитва русских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24525" y="4048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0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07" fill="hold"/>
                                        <p:tgtEl>
                                          <p:spTgt spid="150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3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38"/>
                </p:tgtEl>
              </p:cMediaNode>
            </p:audio>
          </p:childTnLst>
        </p:cTn>
      </p:par>
    </p:tnLst>
    <p:bldLst>
      <p:bldP spid="150533" grpId="0" animBg="1"/>
      <p:bldP spid="1505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561263" cy="936625"/>
          </a:xfrm>
        </p:spPr>
        <p:txBody>
          <a:bodyPr/>
          <a:lstStyle/>
          <a:p>
            <a:r>
              <a:rPr lang="ru-RU" sz="3200" b="1"/>
              <a:t>«Марсельеза»  1917 г. </a:t>
            </a:r>
            <a:br>
              <a:rPr lang="ru-RU" sz="3200" b="1"/>
            </a:br>
            <a:r>
              <a:rPr lang="ru-RU" sz="2000" b="1"/>
              <a:t>(авторы гимна)</a:t>
            </a:r>
            <a:endParaRPr lang="ru-RU" sz="3200" b="1"/>
          </a:p>
        </p:txBody>
      </p:sp>
      <p:pic>
        <p:nvPicPr>
          <p:cNvPr id="13722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92275" y="1412875"/>
            <a:ext cx="2973388" cy="4103688"/>
          </a:xfrm>
          <a:noFill/>
          <a:ln w="31750">
            <a:solidFill>
              <a:srgbClr val="333333"/>
            </a:solidFill>
            <a:headEnd/>
            <a:tailEnd/>
          </a:ln>
        </p:spPr>
      </p:pic>
      <p:pic>
        <p:nvPicPr>
          <p:cNvPr id="13722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508625" y="1557338"/>
            <a:ext cx="2936875" cy="3816350"/>
          </a:xfrm>
          <a:noFill/>
          <a:ln w="31750">
            <a:solidFill>
              <a:srgbClr val="333333"/>
            </a:solidFill>
            <a:headEnd/>
            <a:tailEnd/>
          </a:ln>
        </p:spPr>
      </p:pic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1747838" y="5662613"/>
            <a:ext cx="2624137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1800" b="1">
                <a:solidFill>
                  <a:schemeClr val="hlink"/>
                </a:solidFill>
              </a:rPr>
              <a:t>Пётр Лаврович Лавров</a:t>
            </a: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5014913" y="5589588"/>
            <a:ext cx="412750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1800" b="1">
                <a:solidFill>
                  <a:schemeClr val="hlink"/>
                </a:solidFill>
              </a:rPr>
              <a:t>Александр Константинович Глазунов</a:t>
            </a:r>
          </a:p>
        </p:txBody>
      </p:sp>
      <p:pic>
        <p:nvPicPr>
          <p:cNvPr id="137225" name="marseil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24750" y="33337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7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170" fill="hold"/>
                                        <p:tgtEl>
                                          <p:spTgt spid="137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2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225"/>
                </p:tgtEl>
              </p:cMediaNode>
            </p:audio>
          </p:childTnLst>
        </p:cTn>
      </p:par>
    </p:tnLst>
    <p:bldLst>
      <p:bldP spid="137221" grpId="0" animBg="1"/>
      <p:bldP spid="1372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543800" cy="592137"/>
          </a:xfrm>
        </p:spPr>
        <p:txBody>
          <a:bodyPr/>
          <a:lstStyle/>
          <a:p>
            <a:r>
              <a:rPr lang="ru-RU" sz="3200" b="1"/>
              <a:t>«Интернационал» 1918 г.</a:t>
            </a:r>
          </a:p>
        </p:txBody>
      </p:sp>
      <p:pic>
        <p:nvPicPr>
          <p:cNvPr id="13824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403350" y="1125538"/>
            <a:ext cx="3665538" cy="2887662"/>
          </a:xfrm>
          <a:noFill/>
          <a:ln w="28575">
            <a:solidFill>
              <a:srgbClr val="333333"/>
            </a:solidFill>
            <a:headEnd/>
            <a:tailEnd/>
          </a:ln>
        </p:spPr>
      </p:pic>
      <p:pic>
        <p:nvPicPr>
          <p:cNvPr id="13824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292725" y="4076700"/>
            <a:ext cx="3405188" cy="2449513"/>
          </a:xfrm>
          <a:noFill/>
          <a:ln w="28575">
            <a:solidFill>
              <a:srgbClr val="333333"/>
            </a:solidFill>
            <a:headEnd/>
            <a:tailEnd/>
          </a:ln>
        </p:spPr>
      </p:pic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1403350" y="4724400"/>
            <a:ext cx="3916363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/>
              <a:t>          </a:t>
            </a:r>
            <a:r>
              <a:rPr lang="ru-RU" sz="1600" b="1">
                <a:solidFill>
                  <a:schemeClr val="hlink"/>
                </a:solidFill>
              </a:rPr>
              <a:t>Заседание в Таврическом дворце</a:t>
            </a:r>
          </a:p>
          <a:p>
            <a:pPr algn="l"/>
            <a:r>
              <a:rPr lang="ru-RU" sz="1600" b="1">
                <a:solidFill>
                  <a:schemeClr val="hlink"/>
                </a:solidFill>
              </a:rPr>
              <a:t> в Петрограде  Третьего всероссийского </a:t>
            </a:r>
          </a:p>
          <a:p>
            <a:pPr algn="l"/>
            <a:r>
              <a:rPr lang="ru-RU" sz="1600" b="1">
                <a:solidFill>
                  <a:schemeClr val="hlink"/>
                </a:solidFill>
              </a:rPr>
              <a:t>съезда Советов </a:t>
            </a:r>
          </a:p>
        </p:txBody>
      </p:sp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8625" y="1125538"/>
            <a:ext cx="2060575" cy="2374900"/>
          </a:xfrm>
          <a:prstGeom prst="rect">
            <a:avLst/>
          </a:prstGeom>
          <a:noFill/>
          <a:ln w="254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138250" name="Rectangle 10"/>
          <p:cNvSpPr>
            <a:spLocks noChangeArrowheads="1"/>
          </p:cNvSpPr>
          <p:nvPr/>
        </p:nvSpPr>
        <p:spPr bwMode="auto">
          <a:xfrm>
            <a:off x="6877050" y="3500438"/>
            <a:ext cx="21717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600" b="1"/>
              <a:t>переводчик  А.Я.Коц</a:t>
            </a:r>
            <a:r>
              <a:rPr lang="ru-RU" sz="1600"/>
              <a:t> </a:t>
            </a:r>
          </a:p>
        </p:txBody>
      </p:sp>
      <p:pic>
        <p:nvPicPr>
          <p:cNvPr id="138252" name="best-mp3.ru_gimn_-_internacional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63713" y="4048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8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8984" fill="hold"/>
                                        <p:tgtEl>
                                          <p:spTgt spid="138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5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252"/>
                </p:tgtEl>
              </p:cMediaNode>
            </p:audio>
          </p:childTnLst>
        </p:cTn>
      </p:par>
    </p:tnLst>
    <p:bldLst>
      <p:bldP spid="138245" grpId="0" animBg="1"/>
      <p:bldP spid="1382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600200" y="260350"/>
            <a:ext cx="7543800" cy="576263"/>
          </a:xfrm>
        </p:spPr>
        <p:txBody>
          <a:bodyPr/>
          <a:lstStyle/>
          <a:p>
            <a:r>
              <a:rPr lang="ru-RU" sz="3200" b="1"/>
              <a:t>Гимн СССР 1944-1977 гг.</a:t>
            </a:r>
          </a:p>
        </p:txBody>
      </p:sp>
      <p:pic>
        <p:nvPicPr>
          <p:cNvPr id="155653" name="Picture 5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31913" y="1052513"/>
            <a:ext cx="3733800" cy="2735262"/>
          </a:xfrm>
          <a:noFill/>
          <a:ln w="31750">
            <a:solidFill>
              <a:srgbClr val="333333"/>
            </a:solidFill>
            <a:headEnd/>
            <a:tailEnd/>
          </a:ln>
        </p:spPr>
      </p:pic>
      <p:pic>
        <p:nvPicPr>
          <p:cNvPr id="155655" name="Picture 7"/>
          <p:cNvPicPr>
            <a:picLocks noChangeAspect="1" noChangeArrowheads="1"/>
          </p:cNvPicPr>
          <p:nvPr>
            <p:ph sz="half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148263" y="1916113"/>
            <a:ext cx="3733800" cy="4114800"/>
          </a:xfrm>
          <a:noFill/>
          <a:ln w="31750">
            <a:solidFill>
              <a:srgbClr val="333333"/>
            </a:solidFill>
            <a:headEnd/>
            <a:tailEnd/>
          </a:ln>
        </p:spPr>
      </p:pic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1403350" y="3933825"/>
            <a:ext cx="3554413" cy="915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ru-RU" sz="1800" b="1">
                <a:solidFill>
                  <a:schemeClr val="hlink"/>
                </a:solidFill>
              </a:rPr>
              <a:t>Авторы Гимна СССР:</a:t>
            </a:r>
          </a:p>
          <a:p>
            <a:pPr algn="l"/>
            <a:r>
              <a:rPr lang="ru-RU" sz="1800" b="1">
                <a:solidFill>
                  <a:schemeClr val="hlink"/>
                </a:solidFill>
              </a:rPr>
              <a:t>Г.Эль-Регистан, А.Александров,</a:t>
            </a:r>
          </a:p>
          <a:p>
            <a:pPr algn="l"/>
            <a:r>
              <a:rPr lang="ru-RU" sz="1800" b="1">
                <a:solidFill>
                  <a:schemeClr val="hlink"/>
                </a:solidFill>
              </a:rPr>
              <a:t>С.В.Михалков </a:t>
            </a:r>
          </a:p>
        </p:txBody>
      </p:sp>
      <p:pic>
        <p:nvPicPr>
          <p:cNvPr id="155657" name="гимн 1944-197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39975" y="4762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5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359" fill="hold"/>
                                        <p:tgtEl>
                                          <p:spTgt spid="155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65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657"/>
                </p:tgtEl>
              </p:cMediaNode>
            </p:audio>
          </p:childTnLst>
        </p:cTn>
      </p:par>
    </p:tnLst>
    <p:bldLst>
      <p:bldP spid="155653" grpId="0" animBg="1"/>
      <p:bldP spid="1556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260350"/>
            <a:ext cx="7543800" cy="576263"/>
          </a:xfrm>
        </p:spPr>
        <p:txBody>
          <a:bodyPr/>
          <a:lstStyle/>
          <a:p>
            <a:r>
              <a:rPr lang="ru-RU" sz="3200" b="1"/>
              <a:t>Гимн СССР 1977-1990 гг.</a:t>
            </a:r>
          </a:p>
        </p:txBody>
      </p:sp>
      <p:pic>
        <p:nvPicPr>
          <p:cNvPr id="156702" name="Picture 30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547813" y="1125538"/>
            <a:ext cx="3733800" cy="5472112"/>
          </a:xfrm>
          <a:noFill/>
          <a:ln w="31750">
            <a:solidFill>
              <a:srgbClr val="333333"/>
            </a:solidFill>
            <a:headEnd/>
            <a:tailEnd/>
          </a:ln>
        </p:spPr>
      </p:pic>
      <p:pic>
        <p:nvPicPr>
          <p:cNvPr id="156681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227763" y="981075"/>
            <a:ext cx="2374900" cy="2447925"/>
          </a:xfrm>
          <a:noFill/>
          <a:ln w="25400">
            <a:solidFill>
              <a:srgbClr val="333333"/>
            </a:solidFill>
            <a:headEnd/>
            <a:tailEnd/>
          </a:ln>
        </p:spPr>
      </p:pic>
      <p:pic>
        <p:nvPicPr>
          <p:cNvPr id="156682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6659563" y="3573463"/>
            <a:ext cx="1912937" cy="2879725"/>
          </a:xfrm>
          <a:noFill/>
          <a:ln w="28575">
            <a:solidFill>
              <a:srgbClr val="333333"/>
            </a:solidFill>
            <a:headEnd/>
            <a:tailEnd/>
          </a:ln>
        </p:spPr>
      </p:pic>
      <p:pic>
        <p:nvPicPr>
          <p:cNvPr id="156704" name="гимн 1977-199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79613" y="4762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6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8000" fill="hold"/>
                                        <p:tgtEl>
                                          <p:spTgt spid="156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70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704"/>
                </p:tgtEl>
              </p:cMediaNode>
            </p:audio>
          </p:childTnLst>
        </p:cTn>
      </p:par>
    </p:tnLst>
    <p:bldLst>
      <p:bldP spid="156681" grpId="0" animBg="1"/>
      <p:bldP spid="15668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70" name="Rectangle 10"/>
          <p:cNvSpPr>
            <a:spLocks noGrp="1" noChangeArrowheads="1"/>
          </p:cNvSpPr>
          <p:nvPr>
            <p:ph type="title"/>
          </p:nvPr>
        </p:nvSpPr>
        <p:spPr>
          <a:xfrm>
            <a:off x="1600200" y="115888"/>
            <a:ext cx="7543800" cy="1143000"/>
          </a:xfrm>
        </p:spPr>
        <p:txBody>
          <a:bodyPr/>
          <a:lstStyle/>
          <a:p>
            <a:r>
              <a:rPr lang="ru-RU" sz="3200" b="1"/>
              <a:t>Гимн Российской Федерации</a:t>
            </a:r>
            <a:br>
              <a:rPr lang="ru-RU" sz="3200" b="1"/>
            </a:br>
            <a:r>
              <a:rPr lang="ru-RU" sz="3200" b="1"/>
              <a:t>(1990-2000 гг.,</a:t>
            </a:r>
            <a:r>
              <a:rPr lang="ru-RU" sz="4000"/>
              <a:t> </a:t>
            </a:r>
            <a:r>
              <a:rPr lang="ru-RU" sz="1400"/>
              <a:t>музыка М.И.Глинки</a:t>
            </a:r>
            <a:r>
              <a:rPr lang="ru-RU" sz="4000"/>
              <a:t>)</a:t>
            </a:r>
          </a:p>
        </p:txBody>
      </p:sp>
      <p:pic>
        <p:nvPicPr>
          <p:cNvPr id="168977" name="Picture 17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331913" y="836613"/>
            <a:ext cx="1714500" cy="2232025"/>
          </a:xfrm>
          <a:noFill/>
          <a:ln w="28575">
            <a:solidFill>
              <a:srgbClr val="333333"/>
            </a:solidFill>
            <a:headEnd/>
            <a:tailEnd/>
          </a:ln>
        </p:spPr>
      </p:pic>
      <p:pic>
        <p:nvPicPr>
          <p:cNvPr id="168980" name="Picture 20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356100" y="1268413"/>
            <a:ext cx="4491038" cy="3022600"/>
          </a:xfrm>
          <a:noFill/>
          <a:ln w="28575">
            <a:solidFill>
              <a:srgbClr val="333333"/>
            </a:solidFill>
            <a:headEnd/>
            <a:tailEnd/>
          </a:ln>
        </p:spPr>
      </p:pic>
      <p:pic>
        <p:nvPicPr>
          <p:cNvPr id="168981" name="Picture 21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1187450" y="3933825"/>
            <a:ext cx="4202113" cy="2301875"/>
          </a:xfrm>
          <a:noFill/>
          <a:ln w="25400">
            <a:solidFill>
              <a:srgbClr val="333333"/>
            </a:solidFill>
            <a:headEnd/>
            <a:tailEnd/>
          </a:ln>
        </p:spPr>
      </p:pic>
      <p:sp>
        <p:nvSpPr>
          <p:cNvPr id="168979" name="Rectangle 19"/>
          <p:cNvSpPr>
            <a:spLocks noChangeArrowheads="1"/>
          </p:cNvSpPr>
          <p:nvPr/>
        </p:nvSpPr>
        <p:spPr bwMode="auto">
          <a:xfrm>
            <a:off x="1116013" y="3141663"/>
            <a:ext cx="230346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ru-RU" sz="1400"/>
              <a:t>композитор М.И.Глинка</a:t>
            </a:r>
          </a:p>
        </p:txBody>
      </p:sp>
      <p:pic>
        <p:nvPicPr>
          <p:cNvPr id="168982" name="Picture 2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64163" y="4652963"/>
            <a:ext cx="3635375" cy="1962150"/>
          </a:xfrm>
          <a:prstGeom prst="rect">
            <a:avLst/>
          </a:prstGeom>
          <a:noFill/>
          <a:ln w="28575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168983" name="Глинка 1990-2000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316913" y="6921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8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480" fill="hold"/>
                                        <p:tgtEl>
                                          <p:spTgt spid="1689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8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983"/>
                </p:tgtEl>
              </p:cMediaNode>
            </p:audio>
          </p:childTnLst>
        </p:cTn>
      </p:par>
    </p:tnLst>
    <p:bldLst>
      <p:bldP spid="168980" grpId="0" animBg="1"/>
      <p:bldP spid="168980" grpId="1" animBg="1"/>
      <p:bldP spid="168981" grpId="0" animBg="1"/>
      <p:bldP spid="16898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512050" cy="792163"/>
          </a:xfrm>
        </p:spPr>
        <p:txBody>
          <a:bodyPr/>
          <a:lstStyle/>
          <a:p>
            <a:r>
              <a:rPr lang="ru-RU" sz="3200" b="1"/>
              <a:t>Гимн Российской Федерации</a:t>
            </a:r>
            <a:r>
              <a:rPr lang="ru-RU"/>
              <a:t/>
            </a:r>
            <a:br>
              <a:rPr lang="ru-RU"/>
            </a:br>
            <a:r>
              <a:rPr lang="ru-RU" sz="1800"/>
              <a:t>(c 2001 г., музыка А.В.Александрова - слова С.В.Михалкова)</a:t>
            </a:r>
          </a:p>
        </p:txBody>
      </p:sp>
      <p:pic>
        <p:nvPicPr>
          <p:cNvPr id="173064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03350" y="1052513"/>
            <a:ext cx="3733800" cy="5111750"/>
          </a:xfrm>
          <a:noFill/>
          <a:ln w="28575">
            <a:solidFill>
              <a:srgbClr val="333333"/>
            </a:solidFill>
            <a:headEnd/>
            <a:tailEnd/>
          </a:ln>
        </p:spPr>
      </p:pic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360488" y="6165850"/>
            <a:ext cx="2716212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r>
              <a:rPr lang="ru-RU" sz="1400" b="1"/>
              <a:t>В.В.Путин,</a:t>
            </a:r>
          </a:p>
          <a:p>
            <a:r>
              <a:rPr lang="ru-RU" sz="1400" b="1"/>
              <a:t> президент России 2000-2007 гг.</a:t>
            </a:r>
          </a:p>
        </p:txBody>
      </p:sp>
      <p:pic>
        <p:nvPicPr>
          <p:cNvPr id="173068" name="Picture 12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148263" y="4076700"/>
            <a:ext cx="3832225" cy="2439988"/>
          </a:xfrm>
          <a:noFill/>
          <a:ln w="28575">
            <a:solidFill>
              <a:srgbClr val="333333"/>
            </a:solidFill>
          </a:ln>
        </p:spPr>
      </p:pic>
      <p:pic>
        <p:nvPicPr>
          <p:cNvPr id="173070" name="Picture 14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745163" y="981075"/>
            <a:ext cx="2763837" cy="2879725"/>
          </a:xfrm>
          <a:noFill/>
          <a:ln w="28575">
            <a:solidFill>
              <a:srgbClr val="333333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4" grpId="0" animBg="1"/>
      <p:bldP spid="173068" grpId="0" animBg="1"/>
      <p:bldP spid="1730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331913" y="0"/>
            <a:ext cx="7543800" cy="592138"/>
          </a:xfrm>
        </p:spPr>
        <p:txBody>
          <a:bodyPr/>
          <a:lstStyle/>
          <a:p>
            <a:r>
              <a:rPr lang="ru-RU" sz="3200" b="1"/>
              <a:t>Россия, родина моя!</a:t>
            </a:r>
          </a:p>
        </p:txBody>
      </p:sp>
      <p:pic>
        <p:nvPicPr>
          <p:cNvPr id="171017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619250" y="3644900"/>
            <a:ext cx="2268538" cy="3024188"/>
          </a:xfrm>
          <a:noFill/>
          <a:ln w="28575">
            <a:solidFill>
              <a:srgbClr val="333333"/>
            </a:solidFill>
          </a:ln>
        </p:spPr>
      </p:pic>
      <p:pic>
        <p:nvPicPr>
          <p:cNvPr id="171018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331913" y="981075"/>
            <a:ext cx="3313112" cy="2484438"/>
          </a:xfrm>
          <a:noFill/>
          <a:ln w="28575">
            <a:solidFill>
              <a:srgbClr val="333333"/>
            </a:solidFill>
          </a:ln>
        </p:spPr>
      </p:pic>
      <p:pic>
        <p:nvPicPr>
          <p:cNvPr id="171019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932363" y="620713"/>
            <a:ext cx="2974975" cy="1981200"/>
          </a:xfrm>
          <a:noFill/>
          <a:ln w="28575">
            <a:solidFill>
              <a:srgbClr val="333333"/>
            </a:solidFill>
          </a:ln>
        </p:spPr>
      </p:pic>
      <p:pic>
        <p:nvPicPr>
          <p:cNvPr id="171020" name="Picture 12"/>
          <p:cNvPicPr>
            <a:picLocks noChangeAspect="1" noChangeArrowheads="1"/>
          </p:cNvPicPr>
          <p:nvPr>
            <p:ph sz="quarter" idx="4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5724525" y="2708275"/>
            <a:ext cx="3236913" cy="1981200"/>
          </a:xfrm>
          <a:noFill/>
          <a:ln w="28575">
            <a:solidFill>
              <a:srgbClr val="333333"/>
            </a:solidFill>
          </a:ln>
        </p:spPr>
      </p:pic>
      <p:pic>
        <p:nvPicPr>
          <p:cNvPr id="171022" name="Picture 1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11638" y="4868863"/>
            <a:ext cx="3446462" cy="1828800"/>
          </a:xfrm>
          <a:prstGeom prst="rect">
            <a:avLst/>
          </a:prstGeom>
          <a:noFill/>
          <a:ln w="28575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</p:pic>
      <p:pic>
        <p:nvPicPr>
          <p:cNvPr id="171023" name="Гимн России с 2001 г.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68538" y="33337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1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79" fill="hold"/>
                                        <p:tgtEl>
                                          <p:spTgt spid="171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0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02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9" name="WordArt 11"/>
          <p:cNvSpPr>
            <a:spLocks noChangeArrowheads="1" noChangeShapeType="1" noTextEdit="1"/>
          </p:cNvSpPr>
          <p:nvPr/>
        </p:nvSpPr>
        <p:spPr bwMode="auto">
          <a:xfrm>
            <a:off x="1619250" y="1268413"/>
            <a:ext cx="6480175" cy="37449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ru-RU" sz="4000" kern="10">
                <a:ln w="9525" cap="sq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СПАСИБО  ЗА  </a:t>
            </a:r>
          </a:p>
          <a:p>
            <a:r>
              <a:rPr lang="ru-RU" sz="4000" kern="10">
                <a:ln w="9525" cap="sq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ВНИМАНИЕ  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7812087" cy="503237"/>
          </a:xfrm>
        </p:spPr>
        <p:txBody>
          <a:bodyPr/>
          <a:lstStyle/>
          <a:p>
            <a:r>
              <a:rPr lang="ru-RU" sz="3200" b="1"/>
              <a:t>Сердце России</a:t>
            </a:r>
          </a:p>
        </p:txBody>
      </p:sp>
      <p:pic>
        <p:nvPicPr>
          <p:cNvPr id="58383" name="Picture 1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076825" y="2492375"/>
            <a:ext cx="3751263" cy="3987800"/>
          </a:xfrm>
          <a:noFill/>
          <a:ln/>
        </p:spPr>
      </p:pic>
      <p:pic>
        <p:nvPicPr>
          <p:cNvPr id="58387" name="Picture 19"/>
          <p:cNvPicPr>
            <a:picLocks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547813" y="981075"/>
            <a:ext cx="3386137" cy="3078163"/>
          </a:xfrm>
          <a:noFill/>
          <a:ln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83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19250" y="2349500"/>
            <a:ext cx="2692400" cy="3813175"/>
          </a:xfrm>
          <a:noFill/>
          <a:ln w="28575" cap="flat">
            <a:solidFill>
              <a:srgbClr val="333333"/>
            </a:solidFill>
            <a:headEnd w="med" len="med"/>
            <a:tailEnd w="med" len="med"/>
          </a:ln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2843213" y="692150"/>
            <a:ext cx="4968875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400" b="1" kern="10">
                <a:ln w="9525" cap="sq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Первая</a:t>
            </a:r>
          </a:p>
          <a:p>
            <a:r>
              <a:rPr lang="ru-RU" sz="2400" b="1" kern="10">
                <a:ln w="9525" cap="sq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государственная</a:t>
            </a:r>
          </a:p>
          <a:p>
            <a:r>
              <a:rPr lang="ru-RU" sz="2400" b="1" kern="10">
                <a:ln w="9525" cap="sq" cmpd="sng">
                  <a:solidFill>
                    <a:srgbClr val="0000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эмблема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87900" y="2636838"/>
            <a:ext cx="4032250" cy="2235200"/>
          </a:xfrm>
          <a:noFill/>
          <a:ln w="38100" cap="flat">
            <a:solidFill>
              <a:srgbClr val="666699"/>
            </a:solidFill>
            <a:headEnd w="med" len="med"/>
            <a:tailEnd w="med" len="med"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/>
          <p:cNvPicPr>
            <a:picLocks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419475" y="1844675"/>
            <a:ext cx="3902075" cy="4319588"/>
          </a:xfrm>
          <a:solidFill>
            <a:srgbClr val="993300"/>
          </a:solidFill>
          <a:ln w="38100" cap="flat">
            <a:solidFill>
              <a:srgbClr val="993300"/>
            </a:solidFill>
            <a:headEnd w="med" len="med"/>
            <a:tailEnd w="med" len="med"/>
          </a:ln>
        </p:spPr>
      </p:pic>
      <p:sp>
        <p:nvSpPr>
          <p:cNvPr id="7271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>
                <a:solidFill>
                  <a:schemeClr val="hlink"/>
                </a:solidFill>
                <a:latin typeface="Arial" charset="0"/>
              </a:rPr>
              <a:t>Объединение русских княжеств в государство Российское во времена Ивана III знаменовалось появлением российского герба - двуглавого орла.</a:t>
            </a:r>
            <a:br>
              <a:rPr lang="ru-RU" sz="2000" b="1">
                <a:solidFill>
                  <a:schemeClr val="hlink"/>
                </a:solidFill>
                <a:latin typeface="Arial" charset="0"/>
              </a:rPr>
            </a:br>
            <a:endParaRPr lang="ru-RU" sz="2000" b="1">
              <a:solidFill>
                <a:schemeClr val="hlink"/>
              </a:solidFill>
              <a:latin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549275"/>
            <a:ext cx="3979862" cy="476250"/>
          </a:xfrm>
        </p:spPr>
        <p:txBody>
          <a:bodyPr/>
          <a:lstStyle/>
          <a:p>
            <a:pPr algn="l"/>
            <a:r>
              <a:rPr lang="ru-RU" sz="3200" b="1"/>
              <a:t>Середина XVI века</a:t>
            </a: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1258888" y="5661025"/>
            <a:ext cx="7705725" cy="10080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/>
              <a:t>            </a:t>
            </a:r>
            <a:r>
              <a:rPr lang="ru-RU" sz="2000" b="1">
                <a:solidFill>
                  <a:srgbClr val="990000"/>
                </a:solidFill>
              </a:rPr>
              <a:t>В эпоху Ивана Грозного в 1562 году в центре двуглавого орла появилось изображение всадника ("ездца") - одного из древнейших символов княжеской власти на Руси. </a:t>
            </a:r>
          </a:p>
        </p:txBody>
      </p:sp>
      <p:pic>
        <p:nvPicPr>
          <p:cNvPr id="75790" name="Picture 14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5148263" y="188913"/>
            <a:ext cx="3733800" cy="5545137"/>
          </a:xfrm>
          <a:solidFill>
            <a:srgbClr val="333333"/>
          </a:solidFill>
          <a:ln w="38100">
            <a:solidFill>
              <a:schemeClr val="tx1"/>
            </a:solidFill>
            <a:headEnd/>
            <a:tailEnd/>
          </a:ln>
        </p:spPr>
      </p:pic>
      <p:pic>
        <p:nvPicPr>
          <p:cNvPr id="75791" name="Picture 15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547813" y="1557338"/>
            <a:ext cx="3200400" cy="3959225"/>
          </a:xfrm>
          <a:solidFill>
            <a:srgbClr val="800000"/>
          </a:solidFill>
          <a:ln w="38100" cap="flat">
            <a:solidFill>
              <a:srgbClr val="800000"/>
            </a:solidFill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0" grpId="0" animBg="1"/>
      <p:bldP spid="757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543800" cy="576262"/>
          </a:xfrm>
        </p:spPr>
        <p:txBody>
          <a:bodyPr/>
          <a:lstStyle/>
          <a:p>
            <a:r>
              <a:rPr lang="ru-RU" sz="3200" b="1"/>
              <a:t>Конец XVI - начало XVII века</a:t>
            </a:r>
            <a:endParaRPr lang="ru-RU" sz="3200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4005263"/>
            <a:ext cx="3733800" cy="2674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>
                <a:solidFill>
                  <a:schemeClr val="hlink"/>
                </a:solidFill>
              </a:rPr>
              <a:t>До середины XVII века широко использовалась печать, на которой двуглавый орел с ездецом на груди коронован двумя коронами, а между голов орла возвышается православный восьмиконечный крест.</a:t>
            </a:r>
          </a:p>
        </p:txBody>
      </p:sp>
      <p:pic>
        <p:nvPicPr>
          <p:cNvPr id="71688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908175" y="836613"/>
            <a:ext cx="2216150" cy="2735262"/>
          </a:xfrm>
          <a:noFill/>
          <a:ln w="38100" cap="flat">
            <a:solidFill>
              <a:schemeClr val="tx1"/>
            </a:solidFill>
            <a:headEnd w="med" len="med"/>
            <a:tailEnd w="med" len="med"/>
          </a:ln>
        </p:spPr>
      </p:pic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276600" y="3429000"/>
            <a:ext cx="2087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400"/>
              <a:t> Царь Федор Иванович</a:t>
            </a:r>
            <a:r>
              <a:rPr lang="ru-RU"/>
              <a:t> </a:t>
            </a:r>
          </a:p>
        </p:txBody>
      </p:sp>
      <p:pic>
        <p:nvPicPr>
          <p:cNvPr id="71690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435600" y="981075"/>
            <a:ext cx="3117850" cy="3744913"/>
          </a:xfrm>
          <a:solidFill>
            <a:srgbClr val="800000"/>
          </a:solidFill>
          <a:ln w="38100" cap="flat">
            <a:solidFill>
              <a:schemeClr val="tx1"/>
            </a:solidFill>
            <a:headEnd w="med" len="med"/>
            <a:tailEnd w="med" len="med"/>
          </a:ln>
        </p:spPr>
      </p:pic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92725" y="4868863"/>
            <a:ext cx="3311525" cy="1789112"/>
          </a:xfrm>
          <a:prstGeom prst="rect">
            <a:avLst/>
          </a:prstGeom>
          <a:solidFill>
            <a:srgbClr val="333333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7956550" cy="503237"/>
          </a:xfrm>
        </p:spPr>
        <p:txBody>
          <a:bodyPr/>
          <a:lstStyle/>
          <a:p>
            <a:r>
              <a:rPr lang="ru-RU" sz="2800" b="1"/>
              <a:t/>
            </a:r>
            <a:br>
              <a:rPr lang="ru-RU" sz="2800" b="1"/>
            </a:br>
            <a:r>
              <a:rPr lang="ru-RU" sz="2800" b="1"/>
              <a:t>Начало правления династии Романовых XVII в          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979613" y="981075"/>
            <a:ext cx="3055937" cy="4103688"/>
          </a:xfrm>
          <a:solidFill>
            <a:schemeClr val="tx2"/>
          </a:solidFill>
          <a:ln w="38100" cap="flat">
            <a:solidFill>
              <a:schemeClr val="tx1"/>
            </a:solidFill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867400" y="3789363"/>
            <a:ext cx="2941638" cy="2609850"/>
          </a:xfrm>
          <a:noFill/>
          <a:ln w="38100">
            <a:solidFill>
              <a:schemeClr val="hlink"/>
            </a:solidFill>
            <a:headEnd/>
            <a:tailEnd/>
          </a:ln>
        </p:spPr>
      </p:pic>
      <p:sp>
        <p:nvSpPr>
          <p:cNvPr id="64523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5257800" y="1981200"/>
            <a:ext cx="3635375" cy="1735138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3600"/>
              <a:t> </a:t>
            </a:r>
            <a:r>
              <a:rPr lang="ru-RU" sz="1600" b="1">
                <a:solidFill>
                  <a:srgbClr val="990000"/>
                </a:solidFill>
              </a:rPr>
              <a:t>В 1645 году при сыне Михаила Федоровича – 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sz="1600" b="1">
                <a:solidFill>
                  <a:srgbClr val="990000"/>
                </a:solidFill>
              </a:rPr>
              <a:t>царе Алексее Михайловиче - появилась 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sz="1600" b="1">
                <a:solidFill>
                  <a:srgbClr val="990000"/>
                </a:solidFill>
              </a:rPr>
              <a:t>первая Большая государственная печать.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ru-RU" sz="1600"/>
              <a:t>               </a:t>
            </a: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1835150" y="5811838"/>
            <a:ext cx="33845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1600"/>
              <a:t>    </a:t>
            </a:r>
            <a:endParaRPr lang="ru-RU" sz="1600" b="1">
              <a:solidFill>
                <a:srgbClr val="990000"/>
              </a:solidFill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1803400" y="5013325"/>
            <a:ext cx="3416300" cy="1800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b="1">
                <a:solidFill>
                  <a:srgbClr val="990000"/>
                </a:solidFill>
              </a:rPr>
              <a:t>При первом царе этой</a:t>
            </a:r>
            <a:r>
              <a:rPr lang="ru-RU" b="1">
                <a:solidFill>
                  <a:srgbClr val="990000"/>
                </a:solidFill>
              </a:rPr>
              <a:t> </a:t>
            </a:r>
            <a:r>
              <a:rPr lang="ru-RU" sz="1600" b="1">
                <a:solidFill>
                  <a:srgbClr val="990000"/>
                </a:solidFill>
              </a:rPr>
              <a:t>династии - Михаиле Федоровиче –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b="1">
                <a:solidFill>
                  <a:srgbClr val="990000"/>
                </a:solidFill>
              </a:rPr>
              <a:t>Государственный герб несколько меняется.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b="1">
                <a:solidFill>
                  <a:srgbClr val="990000"/>
                </a:solidFill>
              </a:rPr>
              <a:t> В 1625 году впервые двуглавый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1600" b="1">
                <a:solidFill>
                  <a:srgbClr val="990000"/>
                </a:solidFill>
              </a:rPr>
              <a:t> орел изображается под тремя коронами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  <p:bldP spid="64519" grpId="0" animBg="1"/>
    </p:bldLst>
  </p:timing>
</p:sld>
</file>

<file path=ppt/theme/theme1.xml><?xml version="1.0" encoding="utf-8"?>
<a:theme xmlns:a="http://schemas.openxmlformats.org/drawingml/2006/main" name="Стратегия">
  <a:themeElements>
    <a:clrScheme name="Стратегия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Стратег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тратегия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ратегия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ратегия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ратегия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ратегия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ратегия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Designs\Стратегия.pot</Template>
  <TotalTime>2520</TotalTime>
  <Words>706</Words>
  <Application>Microsoft Office PowerPoint</Application>
  <PresentationFormat>Экран (4:3)</PresentationFormat>
  <Paragraphs>115</Paragraphs>
  <Slides>39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Wingdings</vt:lpstr>
      <vt:lpstr>Courier New</vt:lpstr>
      <vt:lpstr>Monotype Corsiva</vt:lpstr>
      <vt:lpstr>Стратегия</vt:lpstr>
      <vt:lpstr>Муниципальное вечернее (сменное) общеобразовательное учреждение  «Белоярская открытая (сменная) общеобразовательная школа»</vt:lpstr>
      <vt:lpstr>Слайд 2</vt:lpstr>
      <vt:lpstr>Слайд 3</vt:lpstr>
      <vt:lpstr>Сердце России</vt:lpstr>
      <vt:lpstr>Слайд 5</vt:lpstr>
      <vt:lpstr>Объединение русских княжеств в государство Российское во времена Ивана III знаменовалось появлением российского герба - двуглавого орла. </vt:lpstr>
      <vt:lpstr>Середина XVI века</vt:lpstr>
      <vt:lpstr>Конец XVI - начало XVII века</vt:lpstr>
      <vt:lpstr> Начало правления династии Романовых XVII в          </vt:lpstr>
      <vt:lpstr>Правление Петра I</vt:lpstr>
      <vt:lpstr>30-60-е годы XVIII века</vt:lpstr>
      <vt:lpstr>Рубеж XVIII-XIX веков</vt:lpstr>
      <vt:lpstr>Слайд 13</vt:lpstr>
      <vt:lpstr>Середина XIX века</vt:lpstr>
      <vt:lpstr>Государственные гербы конца XIX в.</vt:lpstr>
      <vt:lpstr>Герб России 1917г.</vt:lpstr>
      <vt:lpstr>Государственный герб РСФСР, 1918-1993 гг.</vt:lpstr>
      <vt:lpstr>Государственный герб Российской Федерации, 1993 г.</vt:lpstr>
      <vt:lpstr>Государственный герб Российской Федерации, 2000 г.</vt:lpstr>
      <vt:lpstr>Первые  знамена  на Руси</vt:lpstr>
      <vt:lpstr>Первый русский флаг</vt:lpstr>
      <vt:lpstr>Флаг царя Московского</vt:lpstr>
      <vt:lpstr>Флаги Российской империи</vt:lpstr>
      <vt:lpstr>Флаги Российской империи 1883 – 1917 гг </vt:lpstr>
      <vt:lpstr>Флаг Советской России</vt:lpstr>
      <vt:lpstr>Флаги  СССР и РСФСР 1924 – 1990 гг.</vt:lpstr>
      <vt:lpstr>Государственный флаг России</vt:lpstr>
      <vt:lpstr>Марш Преображенского полка </vt:lpstr>
      <vt:lpstr>«Гром победы, раздавайся!» </vt:lpstr>
      <vt:lpstr>«Гром победы, раздавайся!» (авторы марша)</vt:lpstr>
      <vt:lpstr>«Молитва русских» </vt:lpstr>
      <vt:lpstr>«Марсельеза»  1917 г.  (авторы гимна)</vt:lpstr>
      <vt:lpstr>«Интернационал» 1918 г.</vt:lpstr>
      <vt:lpstr>Гимн СССР 1944-1977 гг.</vt:lpstr>
      <vt:lpstr>Гимн СССР 1977-1990 гг.</vt:lpstr>
      <vt:lpstr>Гимн Российской Федерации (1990-2000 гг., музыка М.И.Глинки)</vt:lpstr>
      <vt:lpstr>Гимн Российской Федерации (c 2001 г., музыка А.В.Александрова - слова С.В.Михалкова)</vt:lpstr>
      <vt:lpstr>Россия, родина моя!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217</dc:creator>
  <cp:lastModifiedBy>www.PHILka.RU</cp:lastModifiedBy>
  <cp:revision>112</cp:revision>
  <dcterms:created xsi:type="dcterms:W3CDTF">2003-11-27T03:30:57Z</dcterms:created>
  <dcterms:modified xsi:type="dcterms:W3CDTF">2010-08-07T19:08:46Z</dcterms:modified>
</cp:coreProperties>
</file>