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56" r:id="rId3"/>
    <p:sldId id="257" r:id="rId4"/>
    <p:sldId id="275" r:id="rId5"/>
    <p:sldId id="259" r:id="rId6"/>
    <p:sldId id="260" r:id="rId7"/>
    <p:sldId id="261" r:id="rId8"/>
    <p:sldId id="271" r:id="rId9"/>
    <p:sldId id="262" r:id="rId10"/>
    <p:sldId id="263" r:id="rId11"/>
    <p:sldId id="272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7E7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586B-3946-4249-91FF-6716944F1F7D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9D336-B8B5-4DAB-A71B-21B1308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9D336-B8B5-4DAB-A71B-21B1308BB5C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9D336-B8B5-4DAB-A71B-21B1308BB5C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F6B79-72C4-48AF-A2D5-D37E9F240429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B3E3-D764-4782-8538-931FBD55B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21431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Интегрированный урок  биологии и химии с применением информационных технологий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638560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Бекмухамедов Артур Фазлыевич учитель </a:t>
            </a:r>
            <a:r>
              <a:rPr lang="ru-RU" b="1" dirty="0" smtClean="0">
                <a:solidFill>
                  <a:srgbClr val="000099"/>
                </a:solidFill>
              </a:rPr>
              <a:t>биологии (идентификатор: 220-569-506)</a:t>
            </a:r>
            <a:endParaRPr lang="ru-RU" b="1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«СОШ №27» г.Астрахани.</a:t>
            </a:r>
            <a:endParaRPr lang="ru-RU" dirty="0" smtClean="0">
              <a:solidFill>
                <a:srgbClr val="000099"/>
              </a:solidFill>
            </a:endParaRPr>
          </a:p>
          <a:p>
            <a:endParaRPr lang="ru-RU" b="1" dirty="0" smtClean="0">
              <a:solidFill>
                <a:srgbClr val="000099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Техническая </a:t>
            </a:r>
            <a:r>
              <a:rPr lang="ru-RU" b="1" dirty="0" smtClean="0">
                <a:solidFill>
                  <a:srgbClr val="000099"/>
                </a:solidFill>
              </a:rPr>
              <a:t>помощь:</a:t>
            </a:r>
            <a:endParaRPr lang="ru-RU" b="1" dirty="0" smtClean="0">
              <a:solidFill>
                <a:srgbClr val="000099"/>
              </a:solidFill>
            </a:endParaRPr>
          </a:p>
          <a:p>
            <a:r>
              <a:rPr lang="ru-RU" b="1" dirty="0" smtClean="0">
                <a:solidFill>
                  <a:srgbClr val="000099"/>
                </a:solidFill>
              </a:rPr>
              <a:t> учитель информатики Мишакина Галина Александровна и ученик 11Б класса Хакимов Ринат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</a:t>
            </a:r>
            <a:r>
              <a:rPr lang="ru-RU" dirty="0" err="1" smtClean="0"/>
              <a:t>темновые</a:t>
            </a:r>
            <a:r>
              <a:rPr lang="ru-RU" dirty="0" smtClean="0"/>
              <a:t> реакции вместе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1000"/>
          </a:blip>
          <a:srcRect/>
          <a:stretch>
            <a:fillRect/>
          </a:stretch>
        </p:blipFill>
        <p:spPr bwMode="auto">
          <a:xfrm>
            <a:off x="642910" y="2928934"/>
            <a:ext cx="80164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41000"/>
          </a:blip>
          <a:srcRect/>
          <a:stretch>
            <a:fillRect/>
          </a:stretch>
        </p:blipFill>
        <p:spPr bwMode="auto">
          <a:xfrm>
            <a:off x="571472" y="2928934"/>
            <a:ext cx="80164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Глюкоза     фруктоза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Глюкоза+фруктоза=сахароза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Глюкоза </a:t>
            </a:r>
            <a:r>
              <a:rPr lang="ru-RU" dirty="0" err="1" smtClean="0"/>
              <a:t>полимеризуется</a:t>
            </a:r>
            <a:r>
              <a:rPr lang="ru-RU" dirty="0" smtClean="0"/>
              <a:t> в крахмал.</a:t>
            </a:r>
          </a:p>
          <a:p>
            <a:r>
              <a:rPr lang="ru-RU" dirty="0" smtClean="0"/>
              <a:t>Глюкоза </a:t>
            </a:r>
            <a:r>
              <a:rPr lang="ru-RU" dirty="0" err="1" smtClean="0"/>
              <a:t>полимеризуется</a:t>
            </a:r>
            <a:r>
              <a:rPr lang="ru-RU" dirty="0" smtClean="0"/>
              <a:t> в целлюлозу.</a:t>
            </a:r>
          </a:p>
          <a:p>
            <a:r>
              <a:rPr lang="ru-RU" dirty="0" smtClean="0"/>
              <a:t>Глюкоза      инулин у сложноцветных.</a:t>
            </a:r>
          </a:p>
          <a:p>
            <a:r>
              <a:rPr lang="ru-RU" dirty="0" smtClean="0"/>
              <a:t>Глюкоза       </a:t>
            </a:r>
            <a:r>
              <a:rPr lang="ru-RU" dirty="0" err="1" smtClean="0"/>
              <a:t>лейкозин</a:t>
            </a:r>
            <a:r>
              <a:rPr lang="ru-RU" dirty="0" smtClean="0"/>
              <a:t> у золотистых водорослей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14810" y="928670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357422" y="3643314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28860" y="4286256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реакция фотосинтеза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7000"/>
          </a:blip>
          <a:srcRect/>
          <a:stretch>
            <a:fillRect/>
          </a:stretch>
        </p:blipFill>
        <p:spPr bwMode="auto">
          <a:xfrm>
            <a:off x="357158" y="3357562"/>
            <a:ext cx="8473622" cy="7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47000"/>
          </a:blip>
          <a:srcRect/>
          <a:stretch>
            <a:fillRect/>
          </a:stretch>
        </p:blipFill>
        <p:spPr bwMode="auto">
          <a:xfrm>
            <a:off x="357158" y="3357562"/>
            <a:ext cx="8473622" cy="7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Суммарные и частные реакции фотосинтеза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8000"/>
          </a:blip>
          <a:srcRect/>
          <a:stretch>
            <a:fillRect/>
          </a:stretch>
        </p:blipFill>
        <p:spPr bwMode="auto">
          <a:xfrm>
            <a:off x="972000" y="1958419"/>
            <a:ext cx="7200000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фотосинтеза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Синтез органических веществ – пища для всех организмов на Земле.</a:t>
            </a:r>
          </a:p>
          <a:p>
            <a:r>
              <a:rPr lang="ru-RU" dirty="0" smtClean="0"/>
              <a:t>Запасание солнечной энергии в химическую энергию органических веществ.</a:t>
            </a:r>
          </a:p>
          <a:p>
            <a:r>
              <a:rPr lang="ru-RU" dirty="0" smtClean="0"/>
              <a:t>Очищение воздуха от углекислого газа и выделение кислорода для дыхания организмов и образования озона, защищающего от ультрафиолетовых лучей.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Тренировочное задание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b="1" dirty="0" smtClean="0"/>
              <a:t> В </a:t>
            </a:r>
            <a:r>
              <a:rPr lang="ru-RU" b="1" dirty="0"/>
              <a:t>чём состоит значение фотосинтеза: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     1)В </a:t>
            </a:r>
            <a:r>
              <a:rPr lang="ru-RU" dirty="0"/>
              <a:t>обеспечении всего живого органическими веществами;</a:t>
            </a:r>
          </a:p>
          <a:p>
            <a:pPr lvl="0">
              <a:buNone/>
            </a:pPr>
            <a:r>
              <a:rPr lang="ru-RU" dirty="0" smtClean="0"/>
              <a:t>     2)В </a:t>
            </a:r>
            <a:r>
              <a:rPr lang="ru-RU" dirty="0"/>
              <a:t>расщеплении биополимеров до мономеров;</a:t>
            </a:r>
          </a:p>
          <a:p>
            <a:pPr lvl="0">
              <a:buNone/>
            </a:pPr>
            <a:r>
              <a:rPr lang="ru-RU" dirty="0" smtClean="0"/>
              <a:t>     3)В </a:t>
            </a:r>
            <a:r>
              <a:rPr lang="ru-RU" dirty="0"/>
              <a:t>окислении органических веществ до углекислого газа и воды;</a:t>
            </a:r>
          </a:p>
          <a:p>
            <a:pPr lvl="0">
              <a:buNone/>
            </a:pPr>
            <a:r>
              <a:rPr lang="ru-RU" dirty="0" smtClean="0"/>
              <a:t>     4)В </a:t>
            </a:r>
            <a:r>
              <a:rPr lang="ru-RU" dirty="0"/>
              <a:t>обеспечении всего живого </a:t>
            </a:r>
            <a:r>
              <a:rPr lang="ru-RU" dirty="0" smtClean="0"/>
              <a:t>энергией;</a:t>
            </a:r>
          </a:p>
          <a:p>
            <a:pPr lvl="0">
              <a:buNone/>
            </a:pPr>
            <a:r>
              <a:rPr lang="ru-RU" dirty="0" smtClean="0"/>
              <a:t>     5)В </a:t>
            </a:r>
            <a:r>
              <a:rPr lang="ru-RU" dirty="0"/>
              <a:t>обогащении атмосферы кислородом, необходимым для дыхания;</a:t>
            </a:r>
          </a:p>
          <a:p>
            <a:pPr lvl="0">
              <a:buNone/>
            </a:pPr>
            <a:r>
              <a:rPr lang="ru-RU" dirty="0" smtClean="0"/>
              <a:t>    6)В </a:t>
            </a:r>
            <a:r>
              <a:rPr lang="ru-RU" dirty="0"/>
              <a:t>обогащении почвы солями азота.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Тренировочное задание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 Установите </a:t>
            </a:r>
            <a:r>
              <a:rPr lang="ru-RU" b="1" dirty="0"/>
              <a:t>последовательность этапов фотосинтеза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 smtClean="0"/>
              <a:t>     А</a:t>
            </a:r>
            <a:r>
              <a:rPr lang="ru-RU" dirty="0"/>
              <a:t>) </a:t>
            </a:r>
            <a:r>
              <a:rPr lang="ru-RU" dirty="0" smtClean="0"/>
              <a:t>Синтез глюкозы;</a:t>
            </a:r>
            <a:endParaRPr lang="ru-RU" dirty="0"/>
          </a:p>
          <a:p>
            <a:pPr>
              <a:buNone/>
            </a:pPr>
            <a:r>
              <a:rPr lang="ru-RU" dirty="0" smtClean="0"/>
              <a:t>     Б</a:t>
            </a:r>
            <a:r>
              <a:rPr lang="ru-RU" dirty="0"/>
              <a:t>) </a:t>
            </a:r>
            <a:r>
              <a:rPr lang="ru-RU" dirty="0" smtClean="0"/>
              <a:t>Синтез АТФ;</a:t>
            </a:r>
          </a:p>
          <a:p>
            <a:pPr>
              <a:buNone/>
            </a:pPr>
            <a:r>
              <a:rPr lang="ru-RU" dirty="0" smtClean="0"/>
              <a:t>     В</a:t>
            </a:r>
            <a:r>
              <a:rPr lang="ru-RU" dirty="0"/>
              <a:t>) </a:t>
            </a:r>
            <a:r>
              <a:rPr lang="ru-RU" dirty="0" smtClean="0"/>
              <a:t>Открытие </a:t>
            </a:r>
            <a:r>
              <a:rPr lang="ru-RU" dirty="0"/>
              <a:t>каналов АТФ- синтетазы, встроенной в мембрану                         </a:t>
            </a:r>
            <a:r>
              <a:rPr lang="ru-RU" dirty="0" err="1" smtClean="0"/>
              <a:t>тилакоидов</a:t>
            </a:r>
            <a:r>
              <a:rPr lang="ru-RU" dirty="0" smtClean="0"/>
              <a:t>;</a:t>
            </a:r>
            <a:endParaRPr lang="ru-RU" dirty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/>
              <a:t>Г) Рост разности потенциалов в гранах </a:t>
            </a:r>
            <a:r>
              <a:rPr lang="ru-RU" dirty="0" smtClean="0"/>
              <a:t>хлоропластов;</a:t>
            </a:r>
            <a:endParaRPr lang="ru-RU" dirty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/>
              <a:t>Д) </a:t>
            </a:r>
            <a:r>
              <a:rPr lang="ru-RU" dirty="0" smtClean="0"/>
              <a:t>Образование </a:t>
            </a:r>
            <a:r>
              <a:rPr lang="ru-RU" dirty="0"/>
              <a:t>молекулярного </a:t>
            </a:r>
            <a:r>
              <a:rPr lang="ru-RU" dirty="0" smtClean="0"/>
              <a:t>кислорода;</a:t>
            </a:r>
            <a:endParaRPr lang="ru-RU" dirty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Е</a:t>
            </a:r>
            <a:r>
              <a:rPr lang="ru-RU" dirty="0"/>
              <a:t>) </a:t>
            </a:r>
            <a:r>
              <a:rPr lang="ru-RU" dirty="0" smtClean="0"/>
              <a:t>Возбуждение </a:t>
            </a:r>
            <a:r>
              <a:rPr lang="ru-RU" dirty="0"/>
              <a:t>хлорофилла квантом света.      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ЕДГВБА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Тренировочное задание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b="1" dirty="0"/>
              <a:t>Установите последовательность событий в реакциях фотосинтеза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 smtClean="0"/>
              <a:t>      А</a:t>
            </a:r>
            <a:r>
              <a:rPr lang="ru-RU" dirty="0"/>
              <a:t>) поступление электронов высших уровней в транспортную цепь.</a:t>
            </a:r>
          </a:p>
          <a:p>
            <a:pPr>
              <a:buNone/>
            </a:pPr>
            <a:r>
              <a:rPr lang="ru-RU" dirty="0" smtClean="0"/>
              <a:t>      Б</a:t>
            </a:r>
            <a:r>
              <a:rPr lang="ru-RU" dirty="0"/>
              <a:t>) переход электронов в атомах хлорофилла на высшие уровни.</a:t>
            </a:r>
          </a:p>
          <a:p>
            <a:pPr>
              <a:buNone/>
            </a:pPr>
            <a:r>
              <a:rPr lang="ru-RU" dirty="0" smtClean="0"/>
              <a:t>      В</a:t>
            </a:r>
            <a:r>
              <a:rPr lang="ru-RU" dirty="0"/>
              <a:t>) поглощение квантов света.</a:t>
            </a:r>
          </a:p>
          <a:p>
            <a:pPr>
              <a:buNone/>
            </a:pPr>
            <a:r>
              <a:rPr lang="ru-RU" dirty="0" smtClean="0"/>
              <a:t>      Г</a:t>
            </a:r>
            <a:r>
              <a:rPr lang="ru-RU" dirty="0"/>
              <a:t>) компенсация потерянных электронов при фотолизе воды.</a:t>
            </a:r>
          </a:p>
          <a:p>
            <a:pPr>
              <a:buNone/>
            </a:pPr>
            <a:r>
              <a:rPr lang="ru-RU" dirty="0" smtClean="0"/>
              <a:t>     Д</a:t>
            </a:r>
            <a:r>
              <a:rPr lang="ru-RU" dirty="0"/>
              <a:t>) синтез восстановителя НАДФ-Н</a:t>
            </a:r>
          </a:p>
          <a:p>
            <a:pPr>
              <a:buNone/>
            </a:pPr>
            <a:r>
              <a:rPr lang="ru-RU" dirty="0" smtClean="0"/>
              <a:t>      Е</a:t>
            </a:r>
            <a:r>
              <a:rPr lang="ru-RU" dirty="0"/>
              <a:t>) синтез углеводов.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ВБАГДЕ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подведения итогов: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1.Почему фотосинтез возможен только у зелёных растений и цианобактерий?</a:t>
            </a:r>
          </a:p>
          <a:p>
            <a:pPr>
              <a:buNone/>
            </a:pPr>
            <a:r>
              <a:rPr lang="ru-RU" sz="2800" dirty="0" smtClean="0"/>
              <a:t>2.Каковы условия осуществления фотосинтеза?</a:t>
            </a:r>
          </a:p>
          <a:p>
            <a:pPr>
              <a:buNone/>
            </a:pPr>
            <a:r>
              <a:rPr lang="ru-RU" sz="2800" dirty="0" smtClean="0"/>
              <a:t>3.Где протекает фотосинтез?</a:t>
            </a:r>
          </a:p>
          <a:p>
            <a:pPr>
              <a:buNone/>
            </a:pPr>
            <a:r>
              <a:rPr lang="ru-RU" sz="2800" dirty="0" smtClean="0"/>
              <a:t>4.Что происходит в световую фазу фотосинтеза?</a:t>
            </a:r>
          </a:p>
          <a:p>
            <a:pPr>
              <a:buNone/>
            </a:pPr>
            <a:r>
              <a:rPr lang="ru-RU" sz="2800" dirty="0" smtClean="0"/>
              <a:t>5.Какие химические вещества осуществляют вещественно-энергетическую связь световой и темновой фаз?</a:t>
            </a:r>
          </a:p>
          <a:p>
            <a:pPr>
              <a:buNone/>
            </a:pPr>
            <a:r>
              <a:rPr lang="ru-RU" sz="2800" dirty="0" smtClean="0"/>
              <a:t>6.Каким образом можно усилить фотосинтез?</a:t>
            </a:r>
          </a:p>
          <a:p>
            <a:pPr>
              <a:buNone/>
            </a:pPr>
            <a:r>
              <a:rPr lang="ru-RU" sz="2800" dirty="0" smtClean="0"/>
              <a:t>7.В чём проявляется космическая роль зеленых растений?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80576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Рефлексия.</a:t>
            </a:r>
          </a:p>
          <a:p>
            <a:r>
              <a:rPr lang="ru-RU" sz="2800" dirty="0" smtClean="0"/>
              <a:t>Достигли ли мы поставленных целей?</a:t>
            </a:r>
          </a:p>
          <a:p>
            <a:r>
              <a:rPr lang="ru-RU" sz="2800" dirty="0" smtClean="0"/>
              <a:t>Знания по каким предметам пригодились в изучении темы?</a:t>
            </a:r>
          </a:p>
          <a:p>
            <a:r>
              <a:rPr lang="ru-RU" sz="2800" dirty="0" smtClean="0"/>
              <a:t>Нужно ли устанавливать межпредметные связи между биологией и химией, биологией и физикой, биологией и математикой?</a:t>
            </a:r>
          </a:p>
          <a:p>
            <a:r>
              <a:rPr lang="ru-RU" sz="2800" dirty="0" smtClean="0"/>
              <a:t>Нужна ли нам интеграция предметов?</a:t>
            </a:r>
          </a:p>
          <a:p>
            <a:endParaRPr lang="ru-RU" sz="2800" dirty="0" smtClean="0"/>
          </a:p>
          <a:p>
            <a:r>
              <a:rPr lang="ru-RU" sz="2800" dirty="0" smtClean="0"/>
              <a:t>Дом. зад. </a:t>
            </a:r>
            <a:r>
              <a:rPr lang="en-US" sz="2800" dirty="0" smtClean="0"/>
              <a:t>§ 24</a:t>
            </a:r>
            <a:r>
              <a:rPr lang="ru-RU" sz="2800" dirty="0" smtClean="0"/>
              <a:t> по биологии 10 класс(Беляев и др.); повторить . </a:t>
            </a:r>
            <a:r>
              <a:rPr lang="en-US" sz="2800" dirty="0" smtClean="0"/>
              <a:t>§  22 </a:t>
            </a:r>
            <a:r>
              <a:rPr lang="ru-RU" sz="2800" dirty="0" smtClean="0"/>
              <a:t> по химии – 10 класс(Габриелян и </a:t>
            </a:r>
            <a:r>
              <a:rPr lang="ru-RU" sz="2800" dirty="0" err="1" smtClean="0"/>
              <a:t>др</a:t>
            </a:r>
            <a:r>
              <a:rPr lang="ru-RU" sz="2800" dirty="0" smtClean="0"/>
              <a:t>).</a:t>
            </a:r>
          </a:p>
          <a:p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Тема урока: «Пластический обмен. Фотосинтез»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501122" cy="342424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Цели: 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Углубить и расширить знания об обмене веществ  на основе изучения фотосинтеза ;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Охарактеризировать  световую и темновую фазы фотосинтеза;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Обосновать космическую роль зелёных растений;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Развивать умения определять последовательность процессов.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Фотосинтез</a:t>
            </a:r>
            <a:r>
              <a:rPr lang="ru-RU" dirty="0" smtClean="0"/>
              <a:t>-это образование органических веществ из неорганических в хлоропластах с помощью солнечной энергии</a:t>
            </a:r>
          </a:p>
          <a:p>
            <a:pPr>
              <a:buNone/>
            </a:pPr>
            <a:r>
              <a:rPr lang="ru-RU" dirty="0" smtClean="0"/>
              <a:t>             6СО</a:t>
            </a:r>
            <a:r>
              <a:rPr lang="ru-RU" sz="2000" dirty="0" smtClean="0"/>
              <a:t>2</a:t>
            </a:r>
            <a:r>
              <a:rPr lang="ru-RU" dirty="0" smtClean="0"/>
              <a:t> +</a:t>
            </a:r>
            <a:r>
              <a:rPr lang="ru-RU" sz="2000" dirty="0" smtClean="0"/>
              <a:t> </a:t>
            </a:r>
            <a:r>
              <a:rPr lang="ru-RU" dirty="0" smtClean="0"/>
              <a:t>6Н</a:t>
            </a:r>
            <a:r>
              <a:rPr lang="ru-RU" sz="2000" dirty="0" smtClean="0"/>
              <a:t>2</a:t>
            </a:r>
            <a:r>
              <a:rPr lang="ru-RU" dirty="0" smtClean="0"/>
              <a:t>О= С</a:t>
            </a:r>
            <a:r>
              <a:rPr lang="ru-RU" sz="2000" dirty="0" smtClean="0"/>
              <a:t>6</a:t>
            </a:r>
            <a:r>
              <a:rPr lang="ru-RU" dirty="0" smtClean="0"/>
              <a:t>Н</a:t>
            </a:r>
            <a:r>
              <a:rPr lang="ru-RU" sz="2000" dirty="0" smtClean="0"/>
              <a:t>12</a:t>
            </a:r>
            <a:r>
              <a:rPr lang="ru-RU" dirty="0" smtClean="0"/>
              <a:t>О</a:t>
            </a:r>
            <a:r>
              <a:rPr lang="ru-RU" sz="2000" dirty="0" smtClean="0"/>
              <a:t>6</a:t>
            </a:r>
            <a:r>
              <a:rPr lang="ru-RU" dirty="0" smtClean="0"/>
              <a:t> +6О</a:t>
            </a:r>
            <a:r>
              <a:rPr lang="ru-RU" sz="2000" dirty="0" smtClean="0"/>
              <a:t>2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протекает фотосинтез?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Я\Рабочий стол\скан\самраб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7372350" cy="2962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хлоропласта</a:t>
            </a:r>
            <a:endParaRPr lang="ru-RU" dirty="0"/>
          </a:p>
        </p:txBody>
      </p:sp>
      <p:pic>
        <p:nvPicPr>
          <p:cNvPr id="6" name="Содержимое 5" descr="самраб 00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20000"/>
          </a:blip>
          <a:srcRect t="16937" r="535"/>
          <a:stretch>
            <a:fillRect/>
          </a:stretch>
        </p:blipFill>
        <p:spPr>
          <a:xfrm>
            <a:off x="357158" y="1428736"/>
            <a:ext cx="8429684" cy="455455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3829048" cy="118585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Световая фаза протекает  на мембране тилакоидов граны хлоропласта только на свету.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0"/>
            <a:ext cx="3143272" cy="156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1619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4686"/>
            <a:ext cx="8432987" cy="337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0950" y="6010275"/>
            <a:ext cx="5353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8450" y="1428736"/>
            <a:ext cx="63055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3" y="3214686"/>
            <a:ext cx="2571768" cy="21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5214950"/>
            <a:ext cx="531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4282" y="600076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Разность потенциалов 200 мВ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64" y="55721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43240" y="5500702"/>
            <a:ext cx="357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86050" y="62865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071802" y="607220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световые реакции вместе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9000"/>
          </a:blip>
          <a:srcRect/>
          <a:stretch>
            <a:fillRect/>
          </a:stretch>
        </p:blipFill>
        <p:spPr bwMode="auto">
          <a:xfrm>
            <a:off x="250530" y="2928934"/>
            <a:ext cx="8679188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световой фазы: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Кислород через </a:t>
            </a:r>
            <a:r>
              <a:rPr lang="ru-RU" dirty="0" err="1" smtClean="0"/>
              <a:t>устьицы</a:t>
            </a:r>
            <a:r>
              <a:rPr lang="ru-RU" dirty="0" smtClean="0"/>
              <a:t> листьев попадает в атмосферу; </a:t>
            </a:r>
          </a:p>
          <a:p>
            <a:r>
              <a:rPr lang="ru-RU" dirty="0" smtClean="0"/>
              <a:t>АТФ и НАДФ- </a:t>
            </a:r>
            <a:r>
              <a:rPr lang="en-US" dirty="0" smtClean="0"/>
              <a:t>H  </a:t>
            </a:r>
            <a:r>
              <a:rPr lang="ru-RU" dirty="0" smtClean="0"/>
              <a:t>поступают в </a:t>
            </a:r>
            <a:r>
              <a:rPr lang="ru-RU" dirty="0" err="1" smtClean="0"/>
              <a:t>темновую</a:t>
            </a:r>
            <a:r>
              <a:rPr lang="ru-RU" dirty="0" smtClean="0"/>
              <a:t> фазу фотосинтеза.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292893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5726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1052"/>
          <a:stretch>
            <a:fillRect/>
          </a:stretch>
        </p:blipFill>
        <p:spPr bwMode="auto">
          <a:xfrm>
            <a:off x="1928794" y="214290"/>
            <a:ext cx="686321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5726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00B050"/>
      </a:accent1>
      <a:accent2>
        <a:srgbClr val="758C5A"/>
      </a:accent2>
      <a:accent3>
        <a:srgbClr val="9CB084"/>
      </a:accent3>
      <a:accent4>
        <a:srgbClr val="92D050"/>
      </a:accent4>
      <a:accent5>
        <a:srgbClr val="00B050"/>
      </a:accent5>
      <a:accent6>
        <a:srgbClr val="92D050"/>
      </a:accent6>
      <a:hlink>
        <a:srgbClr val="00B050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388</TotalTime>
  <Words>547</Words>
  <Application>Microsoft Office PowerPoint</Application>
  <PresentationFormat>Экран (4:3)</PresentationFormat>
  <Paragraphs>92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Интегрированный урок  биологии и химии с применением информационных технологий </vt:lpstr>
      <vt:lpstr>Тема урока: «Пластический обмен. Фотосинтез»</vt:lpstr>
      <vt:lpstr>Слайд 3</vt:lpstr>
      <vt:lpstr>Где протекает фотосинтез?</vt:lpstr>
      <vt:lpstr>Строение хлоропласта</vt:lpstr>
      <vt:lpstr>Слайд 6</vt:lpstr>
      <vt:lpstr>Все световые реакции вместе</vt:lpstr>
      <vt:lpstr>Из световой фазы:</vt:lpstr>
      <vt:lpstr>Слайд 9</vt:lpstr>
      <vt:lpstr>Все темновые реакции вместе</vt:lpstr>
      <vt:lpstr>Глюкоза     фруктоза</vt:lpstr>
      <vt:lpstr>Общая реакция фотосинтеза</vt:lpstr>
      <vt:lpstr>Суммарные и частные реакции фотосинтеза</vt:lpstr>
      <vt:lpstr>Значение фотосинтеза</vt:lpstr>
      <vt:lpstr>Тренировочное задание №1</vt:lpstr>
      <vt:lpstr>Тренировочное задание №2</vt:lpstr>
      <vt:lpstr>Тренировочное задание №3</vt:lpstr>
      <vt:lpstr>Вопросы для подведения итогов:</vt:lpstr>
      <vt:lpstr>Слайд 19</vt:lpstr>
    </vt:vector>
  </TitlesOfParts>
  <Company>СОШ27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«Пластический обмен. Фотосинтез»</dc:title>
  <dc:creator>учитель</dc:creator>
  <cp:lastModifiedBy>учитель</cp:lastModifiedBy>
  <cp:revision>48</cp:revision>
  <dcterms:created xsi:type="dcterms:W3CDTF">2009-12-14T08:55:55Z</dcterms:created>
  <dcterms:modified xsi:type="dcterms:W3CDTF">2010-01-29T10:52:13Z</dcterms:modified>
</cp:coreProperties>
</file>