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6"/>
  </p:notes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8" r:id="rId11"/>
    <p:sldId id="267" r:id="rId12"/>
    <p:sldId id="263" r:id="rId13"/>
    <p:sldId id="269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18" Type="http://schemas.openxmlformats.org/officeDocument/2006/relationships/image" Target="../media/image2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17" Type="http://schemas.openxmlformats.org/officeDocument/2006/relationships/image" Target="../media/image22.wmf"/><Relationship Id="rId2" Type="http://schemas.openxmlformats.org/officeDocument/2006/relationships/image" Target="../media/image7.wmf"/><Relationship Id="rId16" Type="http://schemas.openxmlformats.org/officeDocument/2006/relationships/image" Target="../media/image21.wmf"/><Relationship Id="rId20" Type="http://schemas.openxmlformats.org/officeDocument/2006/relationships/image" Target="../media/image25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5" Type="http://schemas.openxmlformats.org/officeDocument/2006/relationships/image" Target="../media/image20.wmf"/><Relationship Id="rId10" Type="http://schemas.openxmlformats.org/officeDocument/2006/relationships/image" Target="../media/image15.wmf"/><Relationship Id="rId19" Type="http://schemas.openxmlformats.org/officeDocument/2006/relationships/image" Target="../media/image24.w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16AF8-0BA5-4AAB-BFE3-EB4DC8997EE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F2AFE-1651-401C-8D52-596C8862A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AA1FA-1D26-43E3-8313-E17B2DA1B89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0ACE484-161A-40DE-B7CC-05BEC93EF8FA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24CEEA2-2088-45A6-87F6-435BB7C75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E484-161A-40DE-B7CC-05BEC93EF8FA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EEA2-2088-45A6-87F6-435BB7C75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E484-161A-40DE-B7CC-05BEC93EF8FA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EEA2-2088-45A6-87F6-435BB7C75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620DF4D-D890-4EE2-8A63-3DF0CB6DF50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CFF0CCE-E410-4B52-8950-4F80DA8DD5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834BE71-5D02-49C9-8E8A-BF255B4B51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0ACE484-161A-40DE-B7CC-05BEC93EF8FA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4CEEA2-2088-45A6-87F6-435BB7C75C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0ACE484-161A-40DE-B7CC-05BEC93EF8FA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24CEEA2-2088-45A6-87F6-435BB7C75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E484-161A-40DE-B7CC-05BEC93EF8FA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EEA2-2088-45A6-87F6-435BB7C75C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E484-161A-40DE-B7CC-05BEC93EF8FA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EEA2-2088-45A6-87F6-435BB7C75C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ACE484-161A-40DE-B7CC-05BEC93EF8FA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4CEEA2-2088-45A6-87F6-435BB7C75C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E484-161A-40DE-B7CC-05BEC93EF8FA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EEA2-2088-45A6-87F6-435BB7C75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0ACE484-161A-40DE-B7CC-05BEC93EF8FA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4CEEA2-2088-45A6-87F6-435BB7C75C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ACE484-161A-40DE-B7CC-05BEC93EF8FA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4CEEA2-2088-45A6-87F6-435BB7C75C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0ACE484-161A-40DE-B7CC-05BEC93EF8FA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4CEEA2-2088-45A6-87F6-435BB7C75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13" Type="http://schemas.openxmlformats.org/officeDocument/2006/relationships/image" Target="../media/image68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12" Type="http://schemas.openxmlformats.org/officeDocument/2006/relationships/image" Target="../media/image67.png"/><Relationship Id="rId17" Type="http://schemas.openxmlformats.org/officeDocument/2006/relationships/image" Target="../media/image72.png"/><Relationship Id="rId2" Type="http://schemas.openxmlformats.org/officeDocument/2006/relationships/image" Target="../media/image57.png"/><Relationship Id="rId16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11" Type="http://schemas.openxmlformats.org/officeDocument/2006/relationships/image" Target="../media/image66.png"/><Relationship Id="rId5" Type="http://schemas.openxmlformats.org/officeDocument/2006/relationships/image" Target="../media/image60.png"/><Relationship Id="rId15" Type="http://schemas.openxmlformats.org/officeDocument/2006/relationships/image" Target="../media/image70.png"/><Relationship Id="rId10" Type="http://schemas.openxmlformats.org/officeDocument/2006/relationships/image" Target="../media/image65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Relationship Id="rId14" Type="http://schemas.openxmlformats.org/officeDocument/2006/relationships/image" Target="../media/image6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7.bin"/><Relationship Id="rId18" Type="http://schemas.openxmlformats.org/officeDocument/2006/relationships/oleObject" Target="../embeddings/oleObject22.bin"/><Relationship Id="rId26" Type="http://schemas.openxmlformats.org/officeDocument/2006/relationships/oleObject" Target="../embeddings/oleObject30.bin"/><Relationship Id="rId3" Type="http://schemas.openxmlformats.org/officeDocument/2006/relationships/oleObject" Target="../embeddings/oleObject7.bin"/><Relationship Id="rId21" Type="http://schemas.openxmlformats.org/officeDocument/2006/relationships/oleObject" Target="../embeddings/oleObject25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6.bin"/><Relationship Id="rId17" Type="http://schemas.openxmlformats.org/officeDocument/2006/relationships/oleObject" Target="../embeddings/oleObject21.bin"/><Relationship Id="rId25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0.bin"/><Relationship Id="rId20" Type="http://schemas.openxmlformats.org/officeDocument/2006/relationships/oleObject" Target="../embeddings/oleObject24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24" Type="http://schemas.openxmlformats.org/officeDocument/2006/relationships/oleObject" Target="../embeddings/oleObject28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9.bin"/><Relationship Id="rId23" Type="http://schemas.openxmlformats.org/officeDocument/2006/relationships/oleObject" Target="../embeddings/oleObject27.bin"/><Relationship Id="rId10" Type="http://schemas.openxmlformats.org/officeDocument/2006/relationships/oleObject" Target="../embeddings/oleObject14.bin"/><Relationship Id="rId19" Type="http://schemas.openxmlformats.org/officeDocument/2006/relationships/oleObject" Target="../embeddings/oleObject23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8.bin"/><Relationship Id="rId22" Type="http://schemas.openxmlformats.org/officeDocument/2006/relationships/oleObject" Target="../embeddings/oleObject2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4.bin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3.bin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7.bin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6.bin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5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860" y="1214422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Преобразование выражений, содержащих обратные тригонометрические функции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357966" cy="1497512"/>
          </a:xfrm>
        </p:spPr>
        <p:txBody>
          <a:bodyPr/>
          <a:lstStyle/>
          <a:p>
            <a:pPr algn="r"/>
            <a:r>
              <a:rPr lang="ru-RU" dirty="0" smtClean="0"/>
              <a:t>Урок алгебры в 10 классе</a:t>
            </a:r>
          </a:p>
          <a:p>
            <a:pPr algn="r"/>
            <a:r>
              <a:rPr lang="ru-RU" dirty="0" smtClean="0"/>
              <a:t>учитель математики </a:t>
            </a:r>
          </a:p>
          <a:p>
            <a:pPr algn="r"/>
            <a:r>
              <a:rPr lang="ru-RU" dirty="0" smtClean="0"/>
              <a:t>МОУ СОШ №2 г. Пугачёва Саратовской области</a:t>
            </a:r>
          </a:p>
          <a:p>
            <a:pPr algn="r"/>
            <a:r>
              <a:rPr lang="ru-RU" dirty="0" smtClean="0"/>
              <a:t>Горина Т.Е.</a:t>
            </a:r>
          </a:p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Соотношения между обратными тригонометрическими функциями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1.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2.</a:t>
            </a:r>
            <a:endParaRPr lang="ru-RU" b="1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2357430"/>
            <a:ext cx="3429024" cy="78581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357818" y="2500306"/>
            <a:ext cx="17971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</a:t>
            </a:r>
            <a:r>
              <a:rPr lang="ru-RU" sz="2400" b="1" dirty="0"/>
              <a:t>- 1 ≤ </a:t>
            </a:r>
            <a:r>
              <a:rPr lang="en-US" sz="2400" b="1" i="1" dirty="0"/>
              <a:t>x</a:t>
            </a:r>
            <a:r>
              <a:rPr lang="ru-RU" sz="2400" b="1" dirty="0"/>
              <a:t> ≤ 1</a:t>
            </a:r>
            <a:endParaRPr lang="ru-RU" sz="2400" dirty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3643314"/>
            <a:ext cx="3571900" cy="78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Пример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При каких значениях параметра </a:t>
            </a:r>
            <a:r>
              <a:rPr lang="ru-RU" i="1" dirty="0" smtClean="0"/>
              <a:t>а</a:t>
            </a:r>
            <a:r>
              <a:rPr lang="ru-RU" dirty="0" smtClean="0"/>
              <a:t> число  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  принадлежит промежутку (     ; </a:t>
            </a:r>
            <a:r>
              <a:rPr lang="ru-RU" i="1" dirty="0" err="1" smtClean="0"/>
              <a:t>π</a:t>
            </a:r>
            <a:r>
              <a:rPr lang="ru-RU" dirty="0" smtClean="0"/>
              <a:t>)?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2143116"/>
            <a:ext cx="4000528" cy="714380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7" y="2857496"/>
            <a:ext cx="285752" cy="6905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115328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600" b="1" dirty="0" smtClean="0">
                <a:solidFill>
                  <a:srgbClr val="665F6D"/>
                </a:solidFill>
              </a:rPr>
              <a:t>Тригонометрические операции над обратными </a:t>
            </a:r>
            <a:r>
              <a:rPr lang="ru-RU" sz="2600" dirty="0" smtClean="0">
                <a:solidFill>
                  <a:srgbClr val="665F6D"/>
                </a:solidFill>
              </a:rPr>
              <a:t/>
            </a:r>
            <a:br>
              <a:rPr lang="ru-RU" sz="2600" dirty="0" smtClean="0">
                <a:solidFill>
                  <a:srgbClr val="665F6D"/>
                </a:solidFill>
              </a:rPr>
            </a:br>
            <a:r>
              <a:rPr lang="ru-RU" sz="2600" b="1" dirty="0" smtClean="0">
                <a:solidFill>
                  <a:srgbClr val="665F6D"/>
                </a:solidFill>
              </a:rPr>
              <a:t>тригонометрическими функциями</a:t>
            </a:r>
            <a:r>
              <a:rPr lang="ru-RU" sz="2600" dirty="0" smtClean="0">
                <a:solidFill>
                  <a:srgbClr val="665F6D"/>
                </a:solidFill>
              </a:rPr>
              <a:t> </a:t>
            </a:r>
            <a:endParaRPr lang="ru-RU" sz="2600" dirty="0">
              <a:solidFill>
                <a:srgbClr val="665F6D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1285861"/>
          <a:ext cx="8072494" cy="5357847"/>
        </p:xfrm>
        <a:graphic>
          <a:graphicData uri="http://schemas.openxmlformats.org/drawingml/2006/table">
            <a:tbl>
              <a:tblPr/>
              <a:tblGrid>
                <a:gridCol w="4036247"/>
                <a:gridCol w="4036247"/>
              </a:tblGrid>
              <a:tr h="733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, |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x| ≤ </a:t>
                      </a:r>
                      <a:r>
                        <a:rPr lang="en-US" sz="2400" i="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, |x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| ≤ </a:t>
                      </a:r>
                      <a:r>
                        <a:rPr lang="en-US" sz="2400" i="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, |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x| ≤ </a:t>
                      </a:r>
                      <a:r>
                        <a:rPr lang="en-US" sz="2400" i="0" dirty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endParaRPr lang="ru-RU" sz="24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, |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x| ≤ </a:t>
                      </a:r>
                      <a:r>
                        <a:rPr lang="en-US" sz="2400" i="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</a:t>
                      </a:r>
                      <a:r>
                        <a:rPr lang="ru-RU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, |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| &lt; </a:t>
                      </a:r>
                      <a:r>
                        <a:rPr lang="ru-RU" sz="2400" i="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</a:t>
                      </a:r>
                      <a:r>
                        <a:rPr lang="ru-RU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,|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| ≤ </a:t>
                      </a:r>
                      <a:r>
                        <a:rPr lang="ru-RU" sz="2000" i="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 ≠ </a:t>
                      </a:r>
                      <a:r>
                        <a:rPr lang="ru-RU" sz="2000" i="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,</a:t>
                      </a:r>
                      <a:r>
                        <a:rPr lang="en-US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|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| </a:t>
                      </a:r>
                      <a:r>
                        <a:rPr lang="ru-RU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≤</a:t>
                      </a:r>
                      <a:r>
                        <a:rPr lang="en-US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 ≠ </a:t>
                      </a:r>
                      <a:r>
                        <a:rPr lang="ru-RU" sz="2000" i="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</a:t>
                      </a:r>
                      <a:r>
                        <a:rPr lang="ru-RU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|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| &lt; </a:t>
                      </a:r>
                      <a:r>
                        <a:rPr lang="ru-RU" sz="2400" i="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,    x</a:t>
                      </a:r>
                      <a:r>
                        <a:rPr lang="ru-RU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≠ </a:t>
                      </a:r>
                      <a:r>
                        <a:rPr lang="ru-RU" sz="2400" i="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,    x</a:t>
                      </a:r>
                      <a:r>
                        <a:rPr lang="ru-RU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≠ </a:t>
                      </a:r>
                      <a:r>
                        <a:rPr lang="ru-RU" sz="2400" i="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8864" name="Picture 1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357298"/>
            <a:ext cx="2311985" cy="423864"/>
          </a:xfrm>
          <a:prstGeom prst="rect">
            <a:avLst/>
          </a:prstGeom>
          <a:noFill/>
        </p:spPr>
      </p:pic>
      <p:pic>
        <p:nvPicPr>
          <p:cNvPr id="78863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1357298"/>
            <a:ext cx="2357454" cy="413645"/>
          </a:xfrm>
          <a:prstGeom prst="rect">
            <a:avLst/>
          </a:prstGeom>
          <a:noFill/>
        </p:spPr>
      </p:pic>
      <p:pic>
        <p:nvPicPr>
          <p:cNvPr id="78862" name="Picture 1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2071678"/>
            <a:ext cx="2643206" cy="370976"/>
          </a:xfrm>
          <a:prstGeom prst="rect">
            <a:avLst/>
          </a:prstGeom>
          <a:noFill/>
        </p:spPr>
      </p:pic>
      <p:pic>
        <p:nvPicPr>
          <p:cNvPr id="78861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2143116"/>
            <a:ext cx="2485447" cy="428628"/>
          </a:xfrm>
          <a:prstGeom prst="rect">
            <a:avLst/>
          </a:prstGeom>
          <a:noFill/>
        </p:spPr>
      </p:pic>
      <p:pic>
        <p:nvPicPr>
          <p:cNvPr id="78860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786058"/>
            <a:ext cx="2483086" cy="500066"/>
          </a:xfrm>
          <a:prstGeom prst="rect">
            <a:avLst/>
          </a:prstGeom>
          <a:noFill/>
        </p:spPr>
      </p:pic>
      <p:pic>
        <p:nvPicPr>
          <p:cNvPr id="78859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2643182"/>
            <a:ext cx="2088511" cy="500066"/>
          </a:xfrm>
          <a:prstGeom prst="rect">
            <a:avLst/>
          </a:prstGeom>
          <a:noFill/>
        </p:spPr>
      </p:pic>
      <p:pic>
        <p:nvPicPr>
          <p:cNvPr id="78858" name="Picture 1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357561"/>
            <a:ext cx="2357454" cy="517119"/>
          </a:xfrm>
          <a:prstGeom prst="rect">
            <a:avLst/>
          </a:prstGeom>
          <a:noFill/>
        </p:spPr>
      </p:pic>
      <p:pic>
        <p:nvPicPr>
          <p:cNvPr id="78857" name="Picture 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3286124"/>
            <a:ext cx="2586548" cy="500066"/>
          </a:xfrm>
          <a:prstGeom prst="rect">
            <a:avLst/>
          </a:prstGeom>
          <a:noFill/>
        </p:spPr>
      </p:pic>
      <p:pic>
        <p:nvPicPr>
          <p:cNvPr id="78856" name="Picture 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143380"/>
            <a:ext cx="2104174" cy="428628"/>
          </a:xfrm>
          <a:prstGeom prst="rect">
            <a:avLst/>
          </a:prstGeom>
          <a:noFill/>
        </p:spPr>
      </p:pic>
      <p:pic>
        <p:nvPicPr>
          <p:cNvPr id="78855" name="Picture 7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4143380"/>
            <a:ext cx="2396421" cy="428628"/>
          </a:xfrm>
          <a:prstGeom prst="rect">
            <a:avLst/>
          </a:prstGeom>
          <a:noFill/>
        </p:spPr>
      </p:pic>
      <p:pic>
        <p:nvPicPr>
          <p:cNvPr id="78854" name="Picture 6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4714884"/>
            <a:ext cx="2364781" cy="576415"/>
          </a:xfrm>
          <a:prstGeom prst="rect">
            <a:avLst/>
          </a:prstGeom>
          <a:noFill/>
        </p:spPr>
      </p:pic>
      <p:pic>
        <p:nvPicPr>
          <p:cNvPr id="78853" name="Picture 5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4714884"/>
            <a:ext cx="2413584" cy="500066"/>
          </a:xfrm>
          <a:prstGeom prst="rect">
            <a:avLst/>
          </a:prstGeom>
          <a:noFill/>
        </p:spPr>
      </p:pic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5357826"/>
            <a:ext cx="2418687" cy="500066"/>
          </a:xfrm>
          <a:prstGeom prst="rect">
            <a:avLst/>
          </a:prstGeom>
          <a:noFill/>
        </p:spPr>
      </p:pic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5357826"/>
            <a:ext cx="2500330" cy="500066"/>
          </a:xfrm>
          <a:prstGeom prst="rect">
            <a:avLst/>
          </a:prstGeom>
          <a:noFill/>
        </p:spPr>
      </p:pic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6000768"/>
            <a:ext cx="1900251" cy="500066"/>
          </a:xfrm>
          <a:prstGeom prst="rect">
            <a:avLst/>
          </a:prstGeom>
          <a:noFill/>
        </p:spPr>
      </p:pic>
      <p:pic>
        <p:nvPicPr>
          <p:cNvPr id="78849" name="Picture 1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6000768"/>
            <a:ext cx="1900250" cy="500066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67600" cy="12033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Обратные тригонометрические операции над  тригонометрическими функциями</a:t>
            </a:r>
            <a:endParaRPr lang="ru-RU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1928802"/>
            <a:ext cx="7572428" cy="1571636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1162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4429132"/>
            <a:ext cx="7215238" cy="857256"/>
          </a:xfrm>
          <a:prstGeom prst="rect">
            <a:avLst/>
          </a:prstGeom>
          <a:noFill/>
        </p:spPr>
      </p:pic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809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/>
          <a:lstStyle/>
          <a:p>
            <a:pPr algn="ctr"/>
            <a:r>
              <a:rPr lang="ru-RU" sz="3200" b="1" i="1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Arial"/>
                <a:ea typeface="Times New Roman"/>
                <a:cs typeface="Times New Roman"/>
              </a:rPr>
              <a:t>1) </a:t>
            </a:r>
            <a:r>
              <a:rPr lang="ru-RU" dirty="0" smtClean="0">
                <a:latin typeface="Calibri"/>
                <a:ea typeface="Times New Roman"/>
                <a:cs typeface="Arial"/>
              </a:rPr>
              <a:t>§</a:t>
            </a:r>
            <a:r>
              <a:rPr lang="ru-RU" dirty="0" smtClean="0">
                <a:latin typeface="Arial"/>
                <a:ea typeface="Times New Roman"/>
                <a:cs typeface="Times New Roman"/>
              </a:rPr>
              <a:t>21(л.1,2,3,4 – </a:t>
            </a:r>
            <a:r>
              <a:rPr lang="ru-RU" dirty="0" err="1" smtClean="0">
                <a:latin typeface="Arial"/>
                <a:ea typeface="Times New Roman"/>
                <a:cs typeface="Times New Roman"/>
              </a:rPr>
              <a:t>повт</a:t>
            </a:r>
            <a:r>
              <a:rPr lang="ru-RU" dirty="0" smtClean="0">
                <a:latin typeface="Arial"/>
                <a:ea typeface="Times New Roman"/>
                <a:cs typeface="Times New Roman"/>
              </a:rPr>
              <a:t>., п. 5 – </a:t>
            </a:r>
            <a:r>
              <a:rPr lang="ru-RU" dirty="0" err="1" smtClean="0">
                <a:latin typeface="Arial"/>
                <a:ea typeface="Times New Roman"/>
                <a:cs typeface="Times New Roman"/>
              </a:rPr>
              <a:t>чит</a:t>
            </a:r>
            <a:r>
              <a:rPr lang="ru-RU" dirty="0" smtClean="0">
                <a:latin typeface="Arial"/>
                <a:ea typeface="Times New Roman"/>
                <a:cs typeface="Times New Roman"/>
              </a:rPr>
              <a:t>.)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800" dirty="0" smtClean="0"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Arial"/>
                <a:ea typeface="Times New Roman"/>
                <a:cs typeface="Times New Roman"/>
              </a:rPr>
              <a:t>2) Дано                      .  Выразить через остальные аркфункции.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Arial"/>
                <a:ea typeface="Times New Roman"/>
                <a:cs typeface="Times New Roman"/>
              </a:rPr>
              <a:t>3) Вычислить:  а)                       ;  б)                           .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endParaRPr lang="ru-RU" dirty="0" smtClean="0"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Arial"/>
                <a:ea typeface="Times New Roman"/>
                <a:cs typeface="Times New Roman"/>
              </a:rPr>
              <a:t>4) №21.52 а)б) 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47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2786058"/>
            <a:ext cx="1428760" cy="857256"/>
          </a:xfrm>
          <a:prstGeom prst="rect">
            <a:avLst/>
          </a:prstGeom>
          <a:noFill/>
        </p:spPr>
      </p:pic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4643446"/>
            <a:ext cx="1857388" cy="500066"/>
          </a:xfrm>
          <a:prstGeom prst="rect">
            <a:avLst/>
          </a:prstGeom>
          <a:noFill/>
        </p:spPr>
      </p:pic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475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4643446"/>
            <a:ext cx="2286016" cy="428628"/>
          </a:xfrm>
          <a:prstGeom prst="rect">
            <a:avLst/>
          </a:prstGeom>
          <a:noFill/>
        </p:spPr>
      </p:pic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4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4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4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Функция 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y =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arcsin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  x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latin typeface="Arial" pitchFamily="34" charset="0"/>
                <a:cs typeface="Arial" pitchFamily="34" charset="0"/>
              </a:rPr>
            </a:b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Текст 26"/>
          <p:cNvSpPr>
            <a:spLocks noGrp="1"/>
          </p:cNvSpPr>
          <p:nvPr>
            <p:ph type="body" sz="half" idx="1"/>
          </p:nvPr>
        </p:nvSpPr>
        <p:spPr>
          <a:xfrm>
            <a:off x="4071934" y="1285860"/>
            <a:ext cx="4467228" cy="500066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chemeClr val="tx2"/>
                </a:solidFill>
                <a:cs typeface="Arial" pitchFamily="34" charset="0"/>
              </a:rPr>
              <a:t>Свойства функции </a:t>
            </a:r>
            <a:endParaRPr lang="en-US" sz="3200" dirty="0" smtClean="0">
              <a:solidFill>
                <a:schemeClr val="tx2"/>
              </a:solidFill>
              <a:cs typeface="Arial" pitchFamily="34" charset="0"/>
            </a:endParaRPr>
          </a:p>
          <a:p>
            <a:pPr algn="ctr">
              <a:buNone/>
            </a:pPr>
            <a:r>
              <a:rPr lang="en-US" sz="3200" i="1" dirty="0" smtClean="0">
                <a:solidFill>
                  <a:schemeClr val="tx2"/>
                </a:solidFill>
                <a:cs typeface="Arial" pitchFamily="34" charset="0"/>
              </a:rPr>
              <a:t>y = </a:t>
            </a:r>
            <a:r>
              <a:rPr lang="en-US" sz="3200" i="1" dirty="0" err="1" smtClean="0">
                <a:solidFill>
                  <a:schemeClr val="tx2"/>
                </a:solidFill>
                <a:cs typeface="Arial" pitchFamily="34" charset="0"/>
              </a:rPr>
              <a:t>arcsin</a:t>
            </a:r>
            <a:r>
              <a:rPr lang="en-US" sz="3200" i="1" dirty="0" smtClean="0">
                <a:solidFill>
                  <a:schemeClr val="tx2"/>
                </a:solidFill>
                <a:cs typeface="Arial" pitchFamily="34" charset="0"/>
              </a:rPr>
              <a:t>  x</a:t>
            </a:r>
            <a:endParaRPr lang="ru-RU" sz="3200" i="1" dirty="0" smtClean="0">
              <a:solidFill>
                <a:schemeClr val="tx2"/>
              </a:solidFill>
              <a:cs typeface="Arial" pitchFamily="34" charset="0"/>
            </a:endParaRPr>
          </a:p>
          <a:p>
            <a:r>
              <a:rPr lang="en-US" sz="2800" dirty="0" smtClean="0"/>
              <a:t>D(f) = [-1;1].</a:t>
            </a:r>
          </a:p>
          <a:p>
            <a:r>
              <a:rPr lang="en-US" sz="2800" dirty="0" smtClean="0"/>
              <a:t>E(f) = [-   ;   ].</a:t>
            </a:r>
          </a:p>
          <a:p>
            <a:r>
              <a:rPr lang="ru-RU" sz="2800" dirty="0" smtClean="0"/>
              <a:t>Функция является нечётной: </a:t>
            </a:r>
          </a:p>
          <a:p>
            <a:pPr>
              <a:buNone/>
            </a:pPr>
            <a:r>
              <a:rPr lang="ru-RU" sz="2800" i="1" dirty="0" smtClean="0">
                <a:cs typeface="Arial" pitchFamily="34" charset="0"/>
              </a:rPr>
              <a:t>      </a:t>
            </a:r>
            <a:r>
              <a:rPr lang="en-US" sz="2800" i="1" dirty="0" err="1" smtClean="0">
                <a:cs typeface="Arial" pitchFamily="34" charset="0"/>
              </a:rPr>
              <a:t>arcsin</a:t>
            </a:r>
            <a:r>
              <a:rPr lang="ru-RU" sz="2800" i="1" dirty="0" smtClean="0">
                <a:cs typeface="Arial" pitchFamily="34" charset="0"/>
              </a:rPr>
              <a:t>(- </a:t>
            </a:r>
            <a:r>
              <a:rPr lang="en-US" sz="2800" i="1" dirty="0" smtClean="0">
                <a:cs typeface="Arial" pitchFamily="34" charset="0"/>
              </a:rPr>
              <a:t>x) = - </a:t>
            </a:r>
            <a:r>
              <a:rPr lang="en-US" sz="2800" i="1" dirty="0" err="1" smtClean="0">
                <a:cs typeface="Arial" pitchFamily="34" charset="0"/>
              </a:rPr>
              <a:t>arcsin</a:t>
            </a:r>
            <a:r>
              <a:rPr lang="en-US" sz="2800" i="1" dirty="0" smtClean="0">
                <a:cs typeface="Arial" pitchFamily="34" charset="0"/>
              </a:rPr>
              <a:t> x</a:t>
            </a:r>
            <a:r>
              <a:rPr lang="ru-RU" sz="2800" i="1" dirty="0" smtClean="0">
                <a:cs typeface="Arial" pitchFamily="34" charset="0"/>
              </a:rPr>
              <a:t>.</a:t>
            </a:r>
            <a:endParaRPr lang="en-US" sz="2800" i="1" dirty="0" smtClean="0">
              <a:cs typeface="Arial" pitchFamily="34" charset="0"/>
            </a:endParaRPr>
          </a:p>
          <a:p>
            <a:r>
              <a:rPr lang="ru-RU" sz="2800" dirty="0" smtClean="0">
                <a:cs typeface="Arial" pitchFamily="34" charset="0"/>
              </a:rPr>
              <a:t>Функция  возрастает.</a:t>
            </a:r>
          </a:p>
          <a:p>
            <a:r>
              <a:rPr lang="ru-RU" sz="2800" dirty="0" smtClean="0">
                <a:cs typeface="Arial" pitchFamily="34" charset="0"/>
              </a:rPr>
              <a:t>Функция непрерывна.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  <p:graphicFrame>
        <p:nvGraphicFramePr>
          <p:cNvPr id="67587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2214546" y="4500570"/>
          <a:ext cx="279400" cy="393700"/>
        </p:xfrm>
        <a:graphic>
          <a:graphicData uri="http://schemas.openxmlformats.org/presentationml/2006/ole">
            <p:oleObj spid="_x0000_s5122" name="Equation" r:id="rId3" imgW="279360" imgH="393480" progId="Equation.3">
              <p:embed/>
            </p:oleObj>
          </a:graphicData>
        </a:graphic>
      </p:graphicFrame>
      <p:graphicFrame>
        <p:nvGraphicFramePr>
          <p:cNvPr id="67598" name="Object 1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643042" y="2357430"/>
          <a:ext cx="214313" cy="466725"/>
        </p:xfrm>
        <a:graphic>
          <a:graphicData uri="http://schemas.openxmlformats.org/presentationml/2006/ole">
            <p:oleObj spid="_x0000_s5123" name="Equation" r:id="rId4" imgW="164880" imgH="393480" progId="Equation.3">
              <p:embed/>
            </p:oleObj>
          </a:graphicData>
        </a:graphic>
      </p:graphicFrame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642910" y="3786190"/>
            <a:ext cx="293730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 flipH="1" flipV="1">
            <a:off x="2000232" y="2000240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67590" name="Line 6"/>
          <p:cNvSpPr>
            <a:spLocks noChangeShapeType="1"/>
          </p:cNvSpPr>
          <p:nvPr/>
        </p:nvSpPr>
        <p:spPr bwMode="auto">
          <a:xfrm>
            <a:off x="2000232" y="2571744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>
            <a:off x="2000232" y="4786322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2857488" y="3643314"/>
            <a:ext cx="0" cy="1428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1214414" y="3643314"/>
            <a:ext cx="0" cy="14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1714480" y="1857364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latin typeface="Arial" pitchFamily="34" charset="0"/>
              </a:rPr>
              <a:t>у</a:t>
            </a: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3357554" y="3857628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err="1">
                <a:latin typeface="Arial" pitchFamily="34" charset="0"/>
              </a:rPr>
              <a:t>х</a:t>
            </a:r>
            <a:endParaRPr lang="ru-RU" dirty="0">
              <a:latin typeface="Arial" pitchFamily="34" charset="0"/>
            </a:endParaRP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1643042" y="335756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latin typeface="Arial" pitchFamily="34" charset="0"/>
              </a:rPr>
              <a:t>0</a:t>
            </a:r>
          </a:p>
        </p:txBody>
      </p:sp>
      <p:sp>
        <p:nvSpPr>
          <p:cNvPr id="67597" name="Text Box 13"/>
          <p:cNvSpPr txBox="1">
            <a:spLocks noChangeArrowheads="1"/>
          </p:cNvSpPr>
          <p:nvPr/>
        </p:nvSpPr>
        <p:spPr bwMode="auto">
          <a:xfrm>
            <a:off x="4408488" y="2368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67599" name="Text Box 15"/>
          <p:cNvSpPr txBox="1">
            <a:spLocks noChangeArrowheads="1"/>
          </p:cNvSpPr>
          <p:nvPr/>
        </p:nvSpPr>
        <p:spPr bwMode="auto">
          <a:xfrm>
            <a:off x="1071538" y="3786190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latin typeface="Arial" pitchFamily="34" charset="0"/>
              </a:rPr>
              <a:t>-1</a:t>
            </a:r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2571736" y="385762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latin typeface="Arial" pitchFamily="34" charset="0"/>
              </a:rPr>
              <a:t>1</a:t>
            </a:r>
          </a:p>
        </p:txBody>
      </p:sp>
      <p:sp>
        <p:nvSpPr>
          <p:cNvPr id="67604" name="Freeform 20"/>
          <p:cNvSpPr>
            <a:spLocks/>
          </p:cNvSpPr>
          <p:nvPr/>
        </p:nvSpPr>
        <p:spPr bwMode="auto">
          <a:xfrm rot="16200000" flipV="1">
            <a:off x="1819257" y="2752719"/>
            <a:ext cx="1223962" cy="862012"/>
          </a:xfrm>
          <a:custGeom>
            <a:avLst/>
            <a:gdLst/>
            <a:ahLst/>
            <a:cxnLst>
              <a:cxn ang="0">
                <a:pos x="0" y="499"/>
              </a:cxn>
              <a:cxn ang="0">
                <a:pos x="499" y="91"/>
              </a:cxn>
              <a:cxn ang="0">
                <a:pos x="816" y="0"/>
              </a:cxn>
            </a:cxnLst>
            <a:rect l="0" t="0" r="r" b="b"/>
            <a:pathLst>
              <a:path w="816" h="499">
                <a:moveTo>
                  <a:pt x="0" y="499"/>
                </a:moveTo>
                <a:cubicBezTo>
                  <a:pt x="181" y="336"/>
                  <a:pt x="363" y="174"/>
                  <a:pt x="499" y="91"/>
                </a:cubicBezTo>
                <a:cubicBezTo>
                  <a:pt x="635" y="8"/>
                  <a:pt x="725" y="4"/>
                  <a:pt x="816" y="0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67605" name="Freeform 21"/>
          <p:cNvSpPr>
            <a:spLocks/>
          </p:cNvSpPr>
          <p:nvPr/>
        </p:nvSpPr>
        <p:spPr bwMode="auto">
          <a:xfrm rot="5296675" flipV="1">
            <a:off x="1084134" y="3872733"/>
            <a:ext cx="1009650" cy="862013"/>
          </a:xfrm>
          <a:custGeom>
            <a:avLst/>
            <a:gdLst/>
            <a:ahLst/>
            <a:cxnLst>
              <a:cxn ang="0">
                <a:pos x="0" y="499"/>
              </a:cxn>
              <a:cxn ang="0">
                <a:pos x="499" y="91"/>
              </a:cxn>
              <a:cxn ang="0">
                <a:pos x="816" y="0"/>
              </a:cxn>
            </a:cxnLst>
            <a:rect l="0" t="0" r="r" b="b"/>
            <a:pathLst>
              <a:path w="816" h="499">
                <a:moveTo>
                  <a:pt x="0" y="499"/>
                </a:moveTo>
                <a:cubicBezTo>
                  <a:pt x="181" y="336"/>
                  <a:pt x="363" y="174"/>
                  <a:pt x="499" y="91"/>
                </a:cubicBezTo>
                <a:cubicBezTo>
                  <a:pt x="635" y="8"/>
                  <a:pt x="725" y="4"/>
                  <a:pt x="816" y="0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5715008" y="2928934"/>
          <a:ext cx="285750" cy="538163"/>
        </p:xfrm>
        <a:graphic>
          <a:graphicData uri="http://schemas.openxmlformats.org/presentationml/2006/ole">
            <p:oleObj spid="_x0000_s5125" name="Equation" r:id="rId5" imgW="164880" imgH="393480" progId="Equation.3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6143636" y="2928934"/>
          <a:ext cx="285752" cy="538163"/>
        </p:xfrm>
        <a:graphic>
          <a:graphicData uri="http://schemas.openxmlformats.org/presentationml/2006/ole">
            <p:oleObj spid="_x0000_s5126" name="Equation" r:id="rId6" imgW="1648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nimBg="1"/>
      <p:bldP spid="67589" grpId="0" animBg="1"/>
      <p:bldP spid="67594" grpId="0"/>
      <p:bldP spid="67595" grpId="0"/>
      <p:bldP spid="67596" grpId="0"/>
      <p:bldP spid="67599" grpId="0"/>
      <p:bldP spid="676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40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Функция 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у =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arccos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 x</a:t>
            </a:r>
            <a:endParaRPr lang="ru-RU" dirty="0"/>
          </a:p>
        </p:txBody>
      </p:sp>
      <p:sp>
        <p:nvSpPr>
          <p:cNvPr id="43" name="Текст 42"/>
          <p:cNvSpPr>
            <a:spLocks noGrp="1"/>
          </p:cNvSpPr>
          <p:nvPr>
            <p:ph type="body" sz="half" idx="1"/>
          </p:nvPr>
        </p:nvSpPr>
        <p:spPr>
          <a:xfrm>
            <a:off x="4286248" y="1142984"/>
            <a:ext cx="4429156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tx2"/>
                </a:solidFill>
                <a:cs typeface="Arial" pitchFamily="34" charset="0"/>
              </a:rPr>
              <a:t>Свойства </a:t>
            </a:r>
            <a:r>
              <a:rPr lang="ru-RU" sz="3200" dirty="0" smtClean="0">
                <a:solidFill>
                  <a:schemeClr val="tx2"/>
                </a:solidFill>
                <a:cs typeface="Arial" pitchFamily="34" charset="0"/>
              </a:rPr>
              <a:t>функции</a:t>
            </a:r>
            <a:endParaRPr lang="en-US" sz="3200" dirty="0" smtClean="0">
              <a:solidFill>
                <a:schemeClr val="tx2"/>
              </a:solidFill>
              <a:cs typeface="Arial" pitchFamily="34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cs typeface="Arial" pitchFamily="34" charset="0"/>
              </a:rPr>
              <a:t> </a:t>
            </a:r>
            <a:r>
              <a:rPr lang="en-US" sz="3200" dirty="0" smtClean="0">
                <a:solidFill>
                  <a:schemeClr val="tx2"/>
                </a:solidFill>
                <a:cs typeface="Arial" pitchFamily="34" charset="0"/>
              </a:rPr>
              <a:t>   </a:t>
            </a:r>
            <a:r>
              <a:rPr lang="ru-RU" sz="3200" dirty="0" smtClean="0">
                <a:solidFill>
                  <a:schemeClr val="tx2"/>
                </a:solidFill>
                <a:cs typeface="Arial" pitchFamily="34" charset="0"/>
              </a:rPr>
              <a:t> </a:t>
            </a:r>
            <a:r>
              <a:rPr lang="en-US" sz="3200" i="1" dirty="0" smtClean="0">
                <a:solidFill>
                  <a:schemeClr val="tx2"/>
                </a:solidFill>
                <a:cs typeface="Arial" pitchFamily="34" charset="0"/>
              </a:rPr>
              <a:t>y = </a:t>
            </a:r>
            <a:r>
              <a:rPr lang="en-US" sz="3200" i="1" dirty="0" err="1" smtClean="0">
                <a:solidFill>
                  <a:schemeClr val="tx2"/>
                </a:solidFill>
                <a:cs typeface="Arial" pitchFamily="34" charset="0"/>
              </a:rPr>
              <a:t>arccos</a:t>
            </a:r>
            <a:r>
              <a:rPr lang="en-US" sz="3200" i="1" dirty="0" smtClean="0">
                <a:solidFill>
                  <a:schemeClr val="tx2"/>
                </a:solidFill>
                <a:cs typeface="Arial" pitchFamily="34" charset="0"/>
              </a:rPr>
              <a:t>  x</a:t>
            </a:r>
            <a:endParaRPr lang="ru-RU" sz="3200" i="1" dirty="0" smtClean="0">
              <a:solidFill>
                <a:schemeClr val="tx2"/>
              </a:solidFill>
              <a:cs typeface="Arial" pitchFamily="34" charset="0"/>
            </a:endParaRPr>
          </a:p>
          <a:p>
            <a:r>
              <a:rPr lang="en-US" sz="2800" dirty="0" smtClean="0"/>
              <a:t>D(f) = [-1;1].</a:t>
            </a:r>
          </a:p>
          <a:p>
            <a:r>
              <a:rPr lang="en-US" sz="2800" dirty="0" smtClean="0"/>
              <a:t>E(f) = [0;</a:t>
            </a:r>
            <a:r>
              <a:rPr lang="el-GR" sz="2800" i="1" dirty="0" smtClean="0"/>
              <a:t>π</a:t>
            </a:r>
            <a:r>
              <a:rPr lang="en-US" sz="2800" dirty="0" smtClean="0"/>
              <a:t> ].</a:t>
            </a:r>
          </a:p>
          <a:p>
            <a:r>
              <a:rPr lang="ru-RU" sz="2800" dirty="0" smtClean="0"/>
              <a:t>Функция</a:t>
            </a:r>
            <a:r>
              <a:rPr lang="en-US" sz="2800" dirty="0" smtClean="0"/>
              <a:t> </a:t>
            </a:r>
            <a:r>
              <a:rPr lang="ru-RU" sz="2800" dirty="0" smtClean="0"/>
              <a:t>не является ни чётной, ни нечётной. </a:t>
            </a:r>
          </a:p>
          <a:p>
            <a:r>
              <a:rPr lang="ru-RU" sz="2800" dirty="0" smtClean="0">
                <a:cs typeface="Arial" pitchFamily="34" charset="0"/>
              </a:rPr>
              <a:t>Функция  убывает.</a:t>
            </a:r>
            <a:endParaRPr lang="en-US" sz="2800" dirty="0" smtClean="0">
              <a:cs typeface="Arial" pitchFamily="34" charset="0"/>
            </a:endParaRPr>
          </a:p>
          <a:p>
            <a:r>
              <a:rPr lang="ru-RU" sz="2800" dirty="0" smtClean="0">
                <a:cs typeface="Arial" pitchFamily="34" charset="0"/>
              </a:rPr>
              <a:t>Функция непрерывна</a:t>
            </a:r>
          </a:p>
        </p:txBody>
      </p:sp>
      <p:graphicFrame>
        <p:nvGraphicFramePr>
          <p:cNvPr id="11285" name="Object 21"/>
          <p:cNvGraphicFramePr>
            <a:graphicFrameLocks noChangeAspect="1"/>
          </p:cNvGraphicFramePr>
          <p:nvPr>
            <p:ph sz="half" idx="2"/>
          </p:nvPr>
        </p:nvGraphicFramePr>
        <p:xfrm>
          <a:off x="2857488" y="2714620"/>
          <a:ext cx="357190" cy="536576"/>
        </p:xfrm>
        <a:graphic>
          <a:graphicData uri="http://schemas.openxmlformats.org/presentationml/2006/ole">
            <p:oleObj spid="_x0000_s6146" name="Формула" r:id="rId3" imgW="164880" imgH="393480" progId="Equation.3">
              <p:embed/>
            </p:oleObj>
          </a:graphicData>
        </a:graphic>
      </p:graphicFrame>
      <p:graphicFrame>
        <p:nvGraphicFramePr>
          <p:cNvPr id="11291" name="Object 27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714612" y="1785926"/>
          <a:ext cx="285750" cy="285750"/>
        </p:xfrm>
        <a:graphic>
          <a:graphicData uri="http://schemas.openxmlformats.org/presentationml/2006/ole">
            <p:oleObj spid="_x0000_s6148" name="Формула" r:id="rId4" imgW="139680" imgH="139680" progId="Equation.3">
              <p:embed/>
            </p:oleObj>
          </a:graphicData>
        </a:graphic>
      </p:graphicFrame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1116013" y="4221163"/>
            <a:ext cx="277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V="1">
            <a:off x="2643174" y="1500174"/>
            <a:ext cx="0" cy="41767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>
            <a:off x="1714480" y="4071942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3563938" y="40767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2627313" y="40767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2571736" y="3071810"/>
            <a:ext cx="21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2571736" y="1857364"/>
            <a:ext cx="18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714744" y="4214818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err="1">
                <a:latin typeface="Arial" pitchFamily="34" charset="0"/>
              </a:rPr>
              <a:t>х</a:t>
            </a:r>
            <a:endParaRPr lang="ru-RU" dirty="0">
              <a:latin typeface="Arial" pitchFamily="34" charset="0"/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2214546" y="1500174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latin typeface="Arial" pitchFamily="34" charset="0"/>
              </a:rPr>
              <a:t>у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428992" y="4286256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latin typeface="Arial" pitchFamily="34" charset="0"/>
              </a:rPr>
              <a:t>1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1571604" y="4286256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latin typeface="Arial" pitchFamily="34" charset="0"/>
              </a:rPr>
              <a:t>-1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2357422" y="4286256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latin typeface="Arial" pitchFamily="34" charset="0"/>
              </a:rPr>
              <a:t>0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4787900" y="30686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>
              <a:latin typeface="Arial" pitchFamily="34" charset="0"/>
            </a:endParaRP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1887538" y="50323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3471863" y="1720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11308" name="Freeform 44"/>
          <p:cNvSpPr>
            <a:spLocks/>
          </p:cNvSpPr>
          <p:nvPr/>
        </p:nvSpPr>
        <p:spPr bwMode="auto">
          <a:xfrm rot="5565930" flipV="1">
            <a:off x="1661973" y="2031701"/>
            <a:ext cx="1149926" cy="99058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09" y="91"/>
              </a:cxn>
              <a:cxn ang="0">
                <a:pos x="771" y="499"/>
              </a:cxn>
            </a:cxnLst>
            <a:rect l="0" t="0" r="r" b="b"/>
            <a:pathLst>
              <a:path w="771" h="499">
                <a:moveTo>
                  <a:pt x="0" y="0"/>
                </a:moveTo>
                <a:cubicBezTo>
                  <a:pt x="140" y="4"/>
                  <a:pt x="281" y="8"/>
                  <a:pt x="409" y="91"/>
                </a:cubicBezTo>
                <a:cubicBezTo>
                  <a:pt x="537" y="174"/>
                  <a:pt x="711" y="431"/>
                  <a:pt x="771" y="499"/>
                </a:cubicBezTo>
              </a:path>
            </a:pathLst>
          </a:custGeom>
          <a:noFill/>
          <a:ln w="57150" cmpd="sng">
            <a:solidFill>
              <a:schemeClr val="accent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11309" name="Freeform 45"/>
          <p:cNvSpPr>
            <a:spLocks/>
          </p:cNvSpPr>
          <p:nvPr/>
        </p:nvSpPr>
        <p:spPr bwMode="auto">
          <a:xfrm rot="16567945" flipV="1">
            <a:off x="2606742" y="3131197"/>
            <a:ext cx="1029859" cy="108176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09" y="91"/>
              </a:cxn>
              <a:cxn ang="0">
                <a:pos x="771" y="499"/>
              </a:cxn>
            </a:cxnLst>
            <a:rect l="0" t="0" r="r" b="b"/>
            <a:pathLst>
              <a:path w="771" h="499">
                <a:moveTo>
                  <a:pt x="0" y="0"/>
                </a:moveTo>
                <a:cubicBezTo>
                  <a:pt x="140" y="4"/>
                  <a:pt x="281" y="8"/>
                  <a:pt x="409" y="91"/>
                </a:cubicBezTo>
                <a:cubicBezTo>
                  <a:pt x="537" y="174"/>
                  <a:pt x="711" y="431"/>
                  <a:pt x="771" y="499"/>
                </a:cubicBezTo>
              </a:path>
            </a:pathLst>
          </a:custGeom>
          <a:noFill/>
          <a:ln w="57150" cmpd="sng">
            <a:solidFill>
              <a:schemeClr val="accent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r>
              <a:rPr lang="ru-RU" b="1" dirty="0" smtClean="0"/>
              <a:t>Упражнение 1.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7615262" cy="5330968"/>
          </a:xfrm>
        </p:spPr>
        <p:txBody>
          <a:bodyPr/>
          <a:lstStyle/>
          <a:p>
            <a:r>
              <a:rPr lang="ru-RU" dirty="0" smtClean="0"/>
              <a:t>Заполните пропуски в таблице: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1785926"/>
          <a:ext cx="7429553" cy="428628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573316"/>
                <a:gridCol w="874065"/>
                <a:gridCol w="961471"/>
                <a:gridCol w="786659"/>
                <a:gridCol w="786659"/>
                <a:gridCol w="874065"/>
                <a:gridCol w="786659"/>
                <a:gridCol w="786659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a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-1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/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 smtClean="0"/>
                        <a:t>arcsin</a:t>
                      </a:r>
                      <a:r>
                        <a:rPr lang="en-US" sz="2400" i="1" dirty="0" smtClean="0"/>
                        <a:t> a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 smtClean="0"/>
                        <a:t>arccos</a:t>
                      </a:r>
                      <a:r>
                        <a:rPr lang="en-US" sz="2400" i="1" dirty="0" smtClean="0"/>
                        <a:t> a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 smtClean="0"/>
                        <a:t>arctg</a:t>
                      </a:r>
                      <a:r>
                        <a:rPr lang="en-US" sz="2400" i="1" dirty="0" smtClean="0"/>
                        <a:t> a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 smtClean="0"/>
                        <a:t>arcctg</a:t>
                      </a:r>
                      <a:r>
                        <a:rPr lang="en-US" sz="2400" i="1" dirty="0" smtClean="0"/>
                        <a:t> a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416300" y="2714625"/>
          <a:ext cx="381000" cy="642938"/>
        </p:xfrm>
        <a:graphic>
          <a:graphicData uri="http://schemas.openxmlformats.org/presentationml/2006/ole">
            <p:oleObj spid="_x0000_s1026" name="Формула" r:id="rId3" imgW="164880" imgH="393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214810" y="3643314"/>
          <a:ext cx="357190" cy="608014"/>
        </p:xfrm>
        <a:graphic>
          <a:graphicData uri="http://schemas.openxmlformats.org/presentationml/2006/ole">
            <p:oleObj spid="_x0000_s1027" name="Формула" r:id="rId4" imgW="164880" imgH="393480" progId="Equation.3">
              <p:embed/>
            </p:oleObj>
          </a:graphicData>
        </a:graphic>
      </p:graphicFrame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5072066" y="4500570"/>
          <a:ext cx="381000" cy="642937"/>
        </p:xfrm>
        <a:graphic>
          <a:graphicData uri="http://schemas.openxmlformats.org/presentationml/2006/ole">
            <p:oleObj spid="_x0000_s1028" name="Формула" r:id="rId5" imgW="164880" imgH="393480" progId="Equation.3">
              <p:embed/>
            </p:oleObj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5857884" y="5357826"/>
          <a:ext cx="555625" cy="642937"/>
        </p:xfrm>
        <a:graphic>
          <a:graphicData uri="http://schemas.openxmlformats.org/presentationml/2006/ole">
            <p:oleObj spid="_x0000_s1029" name="Формула" r:id="rId6" imgW="241200" imgH="393480" progId="Equation.3">
              <p:embed/>
            </p:oleObj>
          </a:graphicData>
        </a:graphic>
      </p:graphicFrame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2428860" y="2714620"/>
          <a:ext cx="357187" cy="608013"/>
        </p:xfrm>
        <a:graphic>
          <a:graphicData uri="http://schemas.openxmlformats.org/presentationml/2006/ole">
            <p:oleObj spid="_x0000_s1030" name="Формула" r:id="rId7" imgW="164880" imgH="393480" progId="Equation.3">
              <p:embed/>
            </p:oleObj>
          </a:graphicData>
        </a:graphic>
      </p:graphicFrame>
      <p:graphicFrame>
        <p:nvGraphicFramePr>
          <p:cNvPr id="65545" name="Object 9"/>
          <p:cNvGraphicFramePr>
            <a:graphicFrameLocks noChangeAspect="1"/>
          </p:cNvGraphicFramePr>
          <p:nvPr/>
        </p:nvGraphicFramePr>
        <p:xfrm>
          <a:off x="2500298" y="4500570"/>
          <a:ext cx="357187" cy="608013"/>
        </p:xfrm>
        <a:graphic>
          <a:graphicData uri="http://schemas.openxmlformats.org/presentationml/2006/ole">
            <p:oleObj spid="_x0000_s1031" name="Формула" r:id="rId8" imgW="164880" imgH="393480" progId="Equation.3">
              <p:embed/>
            </p:oleObj>
          </a:graphicData>
        </a:graphic>
      </p:graphicFrame>
      <p:graphicFrame>
        <p:nvGraphicFramePr>
          <p:cNvPr id="65546" name="Object 10"/>
          <p:cNvGraphicFramePr>
            <a:graphicFrameLocks noChangeAspect="1"/>
          </p:cNvGraphicFramePr>
          <p:nvPr/>
        </p:nvGraphicFramePr>
        <p:xfrm>
          <a:off x="2500298" y="5286388"/>
          <a:ext cx="357188" cy="608013"/>
        </p:xfrm>
        <a:graphic>
          <a:graphicData uri="http://schemas.openxmlformats.org/presentationml/2006/ole">
            <p:oleObj spid="_x0000_s1032" name="Формула" r:id="rId9" imgW="164880" imgH="393480" progId="Equation.3">
              <p:embed/>
            </p:oleObj>
          </a:graphicData>
        </a:graphic>
      </p:graphicFrame>
      <p:cxnSp>
        <p:nvCxnSpPr>
          <p:cNvPr id="16" name="Прямая соединительная линия 15"/>
          <p:cNvCxnSpPr/>
          <p:nvPr/>
        </p:nvCxnSpPr>
        <p:spPr>
          <a:xfrm>
            <a:off x="642910" y="1857364"/>
            <a:ext cx="1571636" cy="785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47" name="Object 11"/>
          <p:cNvGraphicFramePr>
            <a:graphicFrameLocks noChangeAspect="1"/>
          </p:cNvGraphicFramePr>
          <p:nvPr/>
        </p:nvGraphicFramePr>
        <p:xfrm>
          <a:off x="3422650" y="1928813"/>
          <a:ext cx="330200" cy="608012"/>
        </p:xfrm>
        <a:graphic>
          <a:graphicData uri="http://schemas.openxmlformats.org/presentationml/2006/ole">
            <p:oleObj spid="_x0000_s1033" name="Формула" r:id="rId10" imgW="152280" imgH="39348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5000628" y="1928802"/>
          <a:ext cx="396876" cy="642942"/>
        </p:xfrm>
        <a:graphic>
          <a:graphicData uri="http://schemas.openxmlformats.org/presentationml/2006/ole">
            <p:oleObj spid="_x0000_s1034" name="Формула" r:id="rId11" imgW="253800" imgH="431640" progId="Equation.3">
              <p:embed/>
            </p:oleObj>
          </a:graphicData>
        </a:graphic>
      </p:graphicFrame>
      <p:graphicFrame>
        <p:nvGraphicFramePr>
          <p:cNvPr id="65550" name="Object 14"/>
          <p:cNvGraphicFramePr>
            <a:graphicFrameLocks noChangeAspect="1"/>
          </p:cNvGraphicFramePr>
          <p:nvPr/>
        </p:nvGraphicFramePr>
        <p:xfrm>
          <a:off x="5000628" y="5357826"/>
          <a:ext cx="357187" cy="608013"/>
        </p:xfrm>
        <a:graphic>
          <a:graphicData uri="http://schemas.openxmlformats.org/presentationml/2006/ole">
            <p:oleObj spid="_x0000_s1035" name="Формула" r:id="rId12" imgW="164880" imgH="393480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5857884" y="2000240"/>
          <a:ext cx="500066" cy="428628"/>
        </p:xfrm>
        <a:graphic>
          <a:graphicData uri="http://schemas.openxmlformats.org/presentationml/2006/ole">
            <p:oleObj spid="_x0000_s1036" name="Формула" r:id="rId13" imgW="342720" imgH="228600" progId="Equation.3">
              <p:embed/>
            </p:oleObj>
          </a:graphicData>
        </a:graphic>
      </p:graphicFrame>
      <p:graphicFrame>
        <p:nvGraphicFramePr>
          <p:cNvPr id="65553" name="Object 17"/>
          <p:cNvGraphicFramePr>
            <a:graphicFrameLocks noChangeAspect="1"/>
          </p:cNvGraphicFramePr>
          <p:nvPr/>
        </p:nvGraphicFramePr>
        <p:xfrm>
          <a:off x="6643702" y="2786058"/>
          <a:ext cx="604837" cy="608013"/>
        </p:xfrm>
        <a:graphic>
          <a:graphicData uri="http://schemas.openxmlformats.org/presentationml/2006/ole">
            <p:oleObj spid="_x0000_s1037" name="Формула" r:id="rId14" imgW="279360" imgH="393480" progId="Equation.3">
              <p:embed/>
            </p:oleObj>
          </a:graphicData>
        </a:graphic>
      </p:graphicFrame>
      <p:graphicFrame>
        <p:nvGraphicFramePr>
          <p:cNvPr id="65554" name="Object 18"/>
          <p:cNvGraphicFramePr>
            <a:graphicFrameLocks noChangeAspect="1"/>
          </p:cNvGraphicFramePr>
          <p:nvPr/>
        </p:nvGraphicFramePr>
        <p:xfrm>
          <a:off x="6664325" y="4500563"/>
          <a:ext cx="603250" cy="608012"/>
        </p:xfrm>
        <a:graphic>
          <a:graphicData uri="http://schemas.openxmlformats.org/presentationml/2006/ole">
            <p:oleObj spid="_x0000_s1038" name="Формула" r:id="rId15" imgW="279360" imgH="393480" progId="Equation.3">
              <p:embed/>
            </p:oleObj>
          </a:graphicData>
        </a:graphic>
      </p:graphicFrame>
      <p:graphicFrame>
        <p:nvGraphicFramePr>
          <p:cNvPr id="65555" name="Object 19"/>
          <p:cNvGraphicFramePr>
            <a:graphicFrameLocks noChangeAspect="1"/>
          </p:cNvGraphicFramePr>
          <p:nvPr/>
        </p:nvGraphicFramePr>
        <p:xfrm>
          <a:off x="6632575" y="5357813"/>
          <a:ext cx="522288" cy="608012"/>
        </p:xfrm>
        <a:graphic>
          <a:graphicData uri="http://schemas.openxmlformats.org/presentationml/2006/ole">
            <p:oleObj spid="_x0000_s1039" name="Формула" r:id="rId16" imgW="241200" imgH="393480" progId="Equation.3">
              <p:embed/>
            </p:oleObj>
          </a:graphicData>
        </a:graphic>
      </p:graphicFrame>
      <p:graphicFrame>
        <p:nvGraphicFramePr>
          <p:cNvPr id="65556" name="Object 20"/>
          <p:cNvGraphicFramePr>
            <a:graphicFrameLocks noChangeAspect="1"/>
          </p:cNvGraphicFramePr>
          <p:nvPr/>
        </p:nvGraphicFramePr>
        <p:xfrm>
          <a:off x="7358082" y="3643314"/>
          <a:ext cx="555625" cy="642937"/>
        </p:xfrm>
        <a:graphic>
          <a:graphicData uri="http://schemas.openxmlformats.org/presentationml/2006/ole">
            <p:oleObj spid="_x0000_s1040" name="Формула" r:id="rId17" imgW="241200" imgH="393480" progId="Equation.3">
              <p:embed/>
            </p:oleObj>
          </a:graphicData>
        </a:graphic>
      </p:graphicFrame>
      <p:graphicFrame>
        <p:nvGraphicFramePr>
          <p:cNvPr id="65557" name="Object 21"/>
          <p:cNvGraphicFramePr>
            <a:graphicFrameLocks noChangeAspect="1"/>
          </p:cNvGraphicFramePr>
          <p:nvPr/>
        </p:nvGraphicFramePr>
        <p:xfrm>
          <a:off x="7286644" y="2714620"/>
          <a:ext cx="642937" cy="642938"/>
        </p:xfrm>
        <a:graphic>
          <a:graphicData uri="http://schemas.openxmlformats.org/presentationml/2006/ole">
            <p:oleObj spid="_x0000_s1041" name="Формула" r:id="rId18" imgW="279360" imgH="393480" progId="Equation.3">
              <p:embed/>
            </p:oleObj>
          </a:graphicData>
        </a:graphic>
      </p:graphicFrame>
      <p:graphicFrame>
        <p:nvGraphicFramePr>
          <p:cNvPr id="65558" name="Object 22"/>
          <p:cNvGraphicFramePr>
            <a:graphicFrameLocks noChangeAspect="1"/>
          </p:cNvGraphicFramePr>
          <p:nvPr/>
        </p:nvGraphicFramePr>
        <p:xfrm>
          <a:off x="7412038" y="1928813"/>
          <a:ext cx="576262" cy="642937"/>
        </p:xfrm>
        <a:graphic>
          <a:graphicData uri="http://schemas.openxmlformats.org/presentationml/2006/ole">
            <p:oleObj spid="_x0000_s1042" name="Формула" r:id="rId19" imgW="368280" imgH="431640" progId="Equation.3">
              <p:embed/>
            </p:oleObj>
          </a:graphicData>
        </a:graphic>
      </p:graphicFrame>
      <p:graphicFrame>
        <p:nvGraphicFramePr>
          <p:cNvPr id="65559" name="Object 23"/>
          <p:cNvGraphicFramePr>
            <a:graphicFrameLocks noChangeAspect="1"/>
          </p:cNvGraphicFramePr>
          <p:nvPr/>
        </p:nvGraphicFramePr>
        <p:xfrm>
          <a:off x="3457575" y="3643313"/>
          <a:ext cx="328607" cy="608012"/>
        </p:xfrm>
        <a:graphic>
          <a:graphicData uri="http://schemas.openxmlformats.org/presentationml/2006/ole">
            <p:oleObj spid="_x0000_s1043" name="Формула" r:id="rId20" imgW="164880" imgH="393480" progId="Equation.3">
              <p:embed/>
            </p:oleObj>
          </a:graphicData>
        </a:graphic>
      </p:graphicFrame>
      <p:graphicFrame>
        <p:nvGraphicFramePr>
          <p:cNvPr id="65560" name="Object 24"/>
          <p:cNvGraphicFramePr>
            <a:graphicFrameLocks noChangeAspect="1"/>
          </p:cNvGraphicFramePr>
          <p:nvPr/>
        </p:nvGraphicFramePr>
        <p:xfrm>
          <a:off x="5786446" y="4429132"/>
          <a:ext cx="642938" cy="642938"/>
        </p:xfrm>
        <a:graphic>
          <a:graphicData uri="http://schemas.openxmlformats.org/presentationml/2006/ole">
            <p:oleObj spid="_x0000_s1044" name="Формула" r:id="rId21" imgW="279360" imgH="393480" progId="Equation.3">
              <p:embed/>
            </p:oleObj>
          </a:graphicData>
        </a:graphic>
      </p:graphicFrame>
      <p:graphicFrame>
        <p:nvGraphicFramePr>
          <p:cNvPr id="31" name="Объект 30"/>
          <p:cNvGraphicFramePr>
            <a:graphicFrameLocks noChangeAspect="1"/>
          </p:cNvGraphicFramePr>
          <p:nvPr/>
        </p:nvGraphicFramePr>
        <p:xfrm>
          <a:off x="2428860" y="3714752"/>
          <a:ext cx="428629" cy="463552"/>
        </p:xfrm>
        <a:graphic>
          <a:graphicData uri="http://schemas.openxmlformats.org/presentationml/2006/ole">
            <p:oleObj spid="_x0000_s1045" name="Формула" r:id="rId22" imgW="126720" imgH="177480" progId="Equation.3">
              <p:embed/>
            </p:oleObj>
          </a:graphicData>
        </a:graphic>
      </p:graphicFrame>
      <p:graphicFrame>
        <p:nvGraphicFramePr>
          <p:cNvPr id="65562" name="Object 26"/>
          <p:cNvGraphicFramePr>
            <a:graphicFrameLocks noChangeAspect="1"/>
          </p:cNvGraphicFramePr>
          <p:nvPr/>
        </p:nvGraphicFramePr>
        <p:xfrm>
          <a:off x="4214810" y="2000240"/>
          <a:ext cx="428625" cy="463550"/>
        </p:xfrm>
        <a:graphic>
          <a:graphicData uri="http://schemas.openxmlformats.org/presentationml/2006/ole">
            <p:oleObj spid="_x0000_s1046" name="Формула" r:id="rId23" imgW="126720" imgH="177480" progId="Equation.3">
              <p:embed/>
            </p:oleObj>
          </a:graphicData>
        </a:graphic>
      </p:graphicFrame>
      <p:graphicFrame>
        <p:nvGraphicFramePr>
          <p:cNvPr id="65563" name="Object 27"/>
          <p:cNvGraphicFramePr>
            <a:graphicFrameLocks noChangeAspect="1"/>
          </p:cNvGraphicFramePr>
          <p:nvPr/>
        </p:nvGraphicFramePr>
        <p:xfrm>
          <a:off x="4214810" y="2857496"/>
          <a:ext cx="428625" cy="463550"/>
        </p:xfrm>
        <a:graphic>
          <a:graphicData uri="http://schemas.openxmlformats.org/presentationml/2006/ole">
            <p:oleObj spid="_x0000_s1047" name="Формула" r:id="rId24" imgW="126720" imgH="177480" progId="Equation.3">
              <p:embed/>
            </p:oleObj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6786578" y="3714752"/>
          <a:ext cx="357190" cy="428628"/>
        </p:xfrm>
        <a:graphic>
          <a:graphicData uri="http://schemas.openxmlformats.org/presentationml/2006/ole">
            <p:oleObj spid="_x0000_s1048" name="Формула" r:id="rId25" imgW="139680" imgH="139680" progId="Equation.3">
              <p:embed/>
            </p:oleObj>
          </a:graphicData>
        </a:graphic>
      </p:graphicFrame>
      <p:graphicFrame>
        <p:nvGraphicFramePr>
          <p:cNvPr id="65565" name="Object 29"/>
          <p:cNvGraphicFramePr>
            <a:graphicFrameLocks noChangeAspect="1"/>
          </p:cNvGraphicFramePr>
          <p:nvPr/>
        </p:nvGraphicFramePr>
        <p:xfrm>
          <a:off x="4214810" y="4572008"/>
          <a:ext cx="428625" cy="463550"/>
        </p:xfrm>
        <a:graphic>
          <a:graphicData uri="http://schemas.openxmlformats.org/presentationml/2006/ole">
            <p:oleObj spid="_x0000_s1049" name="Формула" r:id="rId26" imgW="126720" imgH="177480" progId="Equation.3">
              <p:embed/>
            </p:oleObj>
          </a:graphicData>
        </a:graphic>
      </p:graphicFrame>
      <p:sp>
        <p:nvSpPr>
          <p:cNvPr id="30" name="Минус 29"/>
          <p:cNvSpPr/>
          <p:nvPr/>
        </p:nvSpPr>
        <p:spPr>
          <a:xfrm>
            <a:off x="3286116" y="4786322"/>
            <a:ext cx="571504" cy="45719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Минус 31"/>
          <p:cNvSpPr/>
          <p:nvPr/>
        </p:nvSpPr>
        <p:spPr>
          <a:xfrm>
            <a:off x="3357554" y="5643578"/>
            <a:ext cx="571504" cy="45719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Минус 32"/>
          <p:cNvSpPr/>
          <p:nvPr/>
        </p:nvSpPr>
        <p:spPr>
          <a:xfrm>
            <a:off x="4143372" y="5643578"/>
            <a:ext cx="571504" cy="45719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Минус 33"/>
          <p:cNvSpPr/>
          <p:nvPr/>
        </p:nvSpPr>
        <p:spPr>
          <a:xfrm>
            <a:off x="4929190" y="3071810"/>
            <a:ext cx="571504" cy="45719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Минус 34"/>
          <p:cNvSpPr/>
          <p:nvPr/>
        </p:nvSpPr>
        <p:spPr>
          <a:xfrm>
            <a:off x="4929190" y="3929066"/>
            <a:ext cx="571504" cy="45719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Минус 35"/>
          <p:cNvSpPr/>
          <p:nvPr/>
        </p:nvSpPr>
        <p:spPr>
          <a:xfrm>
            <a:off x="5786446" y="3071810"/>
            <a:ext cx="571504" cy="45719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Минус 36"/>
          <p:cNvSpPr/>
          <p:nvPr/>
        </p:nvSpPr>
        <p:spPr>
          <a:xfrm>
            <a:off x="5786446" y="3929066"/>
            <a:ext cx="571504" cy="45719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Минус 37"/>
          <p:cNvSpPr/>
          <p:nvPr/>
        </p:nvSpPr>
        <p:spPr>
          <a:xfrm>
            <a:off x="7358082" y="4786322"/>
            <a:ext cx="571504" cy="45719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Минус 38"/>
          <p:cNvSpPr/>
          <p:nvPr/>
        </p:nvSpPr>
        <p:spPr>
          <a:xfrm>
            <a:off x="7358082" y="5643578"/>
            <a:ext cx="571504" cy="45719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5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5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5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5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5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5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5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5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5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5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5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5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5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5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5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5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65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5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65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65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65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6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r>
              <a:rPr lang="ru-RU" b="1" dirty="0" smtClean="0"/>
              <a:t>Упражнение</a:t>
            </a:r>
            <a:r>
              <a:rPr lang="en-US" b="1" dirty="0" smtClean="0"/>
              <a:t> </a:t>
            </a:r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/>
          <a:lstStyle/>
          <a:p>
            <a:r>
              <a:rPr lang="ru-RU" dirty="0" smtClean="0"/>
              <a:t>Найдите область определения и область значений выражений: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2976" y="2285992"/>
          <a:ext cx="6500859" cy="407196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66953"/>
                <a:gridCol w="2166953"/>
                <a:gridCol w="2166953"/>
              </a:tblGrid>
              <a:tr h="92243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Выражение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Область определения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Область значений</a:t>
                      </a:r>
                      <a:endParaRPr lang="ru-RU" sz="2400" b="1" dirty="0"/>
                    </a:p>
                  </a:txBody>
                  <a:tcPr/>
                </a:tc>
              </a:tr>
              <a:tr h="787383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/>
                        <a:t>2arccos x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787383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err="1" smtClean="0"/>
                        <a:t>arcsin</a:t>
                      </a:r>
                      <a:r>
                        <a:rPr lang="en-US" sz="2400" b="1" i="1" baseline="0" dirty="0" smtClean="0"/>
                        <a:t> 3x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78738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arctg</a:t>
                      </a:r>
                      <a:r>
                        <a:rPr lang="en-US" sz="2400" b="1" dirty="0" smtClean="0"/>
                        <a:t>  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78738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 </a:t>
                      </a:r>
                      <a:r>
                        <a:rPr lang="en-US" sz="2400" b="1" i="1" dirty="0" smtClean="0"/>
                        <a:t>3arcctg</a:t>
                      </a:r>
                      <a:r>
                        <a:rPr lang="en-US" sz="2400" b="1" i="1" baseline="0" dirty="0" smtClean="0"/>
                        <a:t> x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714612" y="4857760"/>
          <a:ext cx="428628" cy="500066"/>
        </p:xfrm>
        <a:graphic>
          <a:graphicData uri="http://schemas.openxmlformats.org/presentationml/2006/ole">
            <p:oleObj spid="_x0000_s2050" name="Формула" r:id="rId3" imgW="241200" imgH="2286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863975" y="3321050"/>
          <a:ext cx="1130300" cy="536575"/>
        </p:xfrm>
        <a:graphic>
          <a:graphicData uri="http://schemas.openxmlformats.org/presentationml/2006/ole">
            <p:oleObj spid="_x0000_s2051" name="Формула" r:id="rId4" imgW="368280" imgH="2156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6143636" y="3357562"/>
          <a:ext cx="1214446" cy="571504"/>
        </p:xfrm>
        <a:graphic>
          <a:graphicData uri="http://schemas.openxmlformats.org/presentationml/2006/ole">
            <p:oleObj spid="_x0000_s2052" name="Формула" r:id="rId5" imgW="406080" imgH="21564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929058" y="4071942"/>
          <a:ext cx="1071570" cy="714380"/>
        </p:xfrm>
        <a:graphic>
          <a:graphicData uri="http://schemas.openxmlformats.org/presentationml/2006/ole">
            <p:oleObj spid="_x0000_s2053" name="Формула" r:id="rId6" imgW="545760" imgH="43164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6286512" y="4071942"/>
          <a:ext cx="928694" cy="714380"/>
        </p:xfrm>
        <a:graphic>
          <a:graphicData uri="http://schemas.openxmlformats.org/presentationml/2006/ole">
            <p:oleObj spid="_x0000_s2054" name="Формула" r:id="rId7" imgW="609480" imgH="43164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3857620" y="4929198"/>
          <a:ext cx="1285884" cy="571504"/>
        </p:xfrm>
        <a:graphic>
          <a:graphicData uri="http://schemas.openxmlformats.org/presentationml/2006/ole">
            <p:oleObj spid="_x0000_s2055" name="Формула" r:id="rId8" imgW="431640" imgH="215640" progId="Equation.3">
              <p:embed/>
            </p:oleObj>
          </a:graphicData>
        </a:graphic>
      </p:graphicFrame>
      <p:graphicFrame>
        <p:nvGraphicFramePr>
          <p:cNvPr id="66568" name="Object 8"/>
          <p:cNvGraphicFramePr>
            <a:graphicFrameLocks noChangeAspect="1"/>
          </p:cNvGraphicFramePr>
          <p:nvPr/>
        </p:nvGraphicFramePr>
        <p:xfrm>
          <a:off x="6276975" y="4857750"/>
          <a:ext cx="947738" cy="714375"/>
        </p:xfrm>
        <a:graphic>
          <a:graphicData uri="http://schemas.openxmlformats.org/presentationml/2006/ole">
            <p:oleObj spid="_x0000_s2056" name="Формула" r:id="rId9" imgW="622080" imgH="43164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3714744" y="5643578"/>
          <a:ext cx="1571636" cy="571504"/>
        </p:xfrm>
        <a:graphic>
          <a:graphicData uri="http://schemas.openxmlformats.org/presentationml/2006/ole">
            <p:oleObj spid="_x0000_s2057" name="Формула" r:id="rId10" imgW="583920" imgH="21564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6000760" y="5715016"/>
          <a:ext cx="1357322" cy="500066"/>
        </p:xfrm>
        <a:graphic>
          <a:graphicData uri="http://schemas.openxmlformats.org/presentationml/2006/ole">
            <p:oleObj spid="_x0000_s2058" name="Формула" r:id="rId11" imgW="520560" imgH="215640" progId="Equation.3">
              <p:embed/>
            </p:oleObj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/>
              <a:t>Упражнение</a:t>
            </a:r>
            <a:r>
              <a:rPr lang="en-US" b="1" dirty="0" smtClean="0"/>
              <a:t> 3</a:t>
            </a:r>
            <a:endParaRPr lang="ru-RU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1438"/>
            <a:ext cx="8075613" cy="4784725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ru-RU" sz="2800" dirty="0" smtClean="0"/>
              <a:t>Имеет ли смысл выражение:</a:t>
            </a:r>
            <a:endParaRPr lang="en-US" sz="2800" dirty="0" smtClean="0"/>
          </a:p>
          <a:p>
            <a:pPr>
              <a:buFontTx/>
              <a:buNone/>
            </a:pPr>
            <a:endParaRPr lang="en-US" sz="2800" dirty="0" smtClean="0"/>
          </a:p>
          <a:p>
            <a:pPr>
              <a:buFontTx/>
              <a:buNone/>
            </a:pPr>
            <a:r>
              <a:rPr lang="en-US" sz="2800" dirty="0" err="1" smtClean="0"/>
              <a:t>arcsin</a:t>
            </a:r>
            <a:r>
              <a:rPr lang="en-US" sz="2800" dirty="0"/>
              <a:t>(-1/2)             </a:t>
            </a:r>
            <a:r>
              <a:rPr lang="en-US" sz="2800" dirty="0" err="1"/>
              <a:t>arccos</a:t>
            </a:r>
            <a:r>
              <a:rPr lang="en-US" sz="2800" dirty="0"/>
              <a:t>             </a:t>
            </a:r>
            <a:r>
              <a:rPr lang="en-US" sz="2800" dirty="0" err="1"/>
              <a:t>arcsin</a:t>
            </a:r>
            <a:r>
              <a:rPr lang="en-US" sz="2800" dirty="0"/>
              <a:t>(3 -       )</a:t>
            </a:r>
          </a:p>
          <a:p>
            <a:pPr>
              <a:buFontTx/>
              <a:buNone/>
            </a:pPr>
            <a:r>
              <a:rPr lang="ru-RU" sz="2800" dirty="0"/>
              <a:t>   </a:t>
            </a:r>
            <a:r>
              <a:rPr lang="ru-RU" sz="2800" b="1" dirty="0">
                <a:solidFill>
                  <a:srgbClr val="FF0000"/>
                </a:solidFill>
              </a:rPr>
              <a:t> да</a:t>
            </a:r>
            <a:r>
              <a:rPr lang="ru-RU" sz="2800" b="1" dirty="0"/>
              <a:t>                          </a:t>
            </a:r>
            <a:r>
              <a:rPr lang="ru-RU" sz="2800" b="1" dirty="0">
                <a:solidFill>
                  <a:schemeClr val="accent2"/>
                </a:solidFill>
              </a:rPr>
              <a:t>нет</a:t>
            </a:r>
            <a:r>
              <a:rPr lang="ru-RU" sz="2800" b="1" dirty="0"/>
              <a:t>                       </a:t>
            </a:r>
            <a:r>
              <a:rPr lang="ru-RU" sz="2800" b="1" dirty="0" err="1">
                <a:solidFill>
                  <a:schemeClr val="accent2"/>
                </a:solidFill>
              </a:rPr>
              <a:t>нет</a:t>
            </a:r>
            <a:endParaRPr lang="en-US" sz="2800" b="1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US" sz="2800" dirty="0"/>
              <a:t>arcsin1,5             </a:t>
            </a:r>
            <a:r>
              <a:rPr lang="en-US" sz="2800" dirty="0" err="1"/>
              <a:t>arccos</a:t>
            </a:r>
            <a:r>
              <a:rPr lang="en-US" sz="2800" dirty="0"/>
              <a:t>(-      +1 )        </a:t>
            </a:r>
            <a:r>
              <a:rPr lang="en-US" sz="2800" dirty="0" err="1"/>
              <a:t>arccos</a:t>
            </a:r>
            <a:endParaRPr lang="ru-RU" sz="2800" dirty="0"/>
          </a:p>
          <a:p>
            <a:pPr>
              <a:buFontTx/>
              <a:buNone/>
            </a:pPr>
            <a:r>
              <a:rPr lang="ru-RU" sz="2800" dirty="0"/>
              <a:t>    </a:t>
            </a:r>
            <a:r>
              <a:rPr lang="ru-RU" sz="2800" b="1" dirty="0">
                <a:solidFill>
                  <a:schemeClr val="accent2"/>
                </a:solidFill>
              </a:rPr>
              <a:t>нет</a:t>
            </a:r>
            <a:r>
              <a:rPr lang="ru-RU" sz="2800" b="1" dirty="0"/>
              <a:t>                        </a:t>
            </a:r>
            <a:r>
              <a:rPr lang="ru-RU" sz="2800" b="1" dirty="0">
                <a:solidFill>
                  <a:srgbClr val="FF0000"/>
                </a:solidFill>
              </a:rPr>
              <a:t>да</a:t>
            </a:r>
            <a:r>
              <a:rPr lang="ru-RU" sz="2800" b="1" dirty="0"/>
              <a:t>                           </a:t>
            </a:r>
            <a:r>
              <a:rPr lang="ru-RU" sz="2800" b="1" dirty="0" err="1">
                <a:solidFill>
                  <a:srgbClr val="FF0000"/>
                </a:solidFill>
              </a:rPr>
              <a:t>да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38919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4714875" y="2428875"/>
          <a:ext cx="431800" cy="431800"/>
        </p:xfrm>
        <a:graphic>
          <a:graphicData uri="http://schemas.openxmlformats.org/presentationml/2006/ole">
            <p:oleObj spid="_x0000_s3074" name="Формула" r:id="rId4" imgW="228600" imgH="228600" progId="Equation.3">
              <p:embed/>
            </p:oleObj>
          </a:graphicData>
        </a:graphic>
      </p:graphicFrame>
      <p:graphicFrame>
        <p:nvGraphicFramePr>
          <p:cNvPr id="38921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7429500" y="2357438"/>
          <a:ext cx="647700" cy="466725"/>
        </p:xfrm>
        <a:graphic>
          <a:graphicData uri="http://schemas.openxmlformats.org/presentationml/2006/ole">
            <p:oleObj spid="_x0000_s3075" name="Формула" r:id="rId5" imgW="317160" imgH="228600" progId="Equation.3">
              <p:embed/>
            </p:oleObj>
          </a:graphicData>
        </a:graphic>
      </p:graphicFrame>
      <p:graphicFrame>
        <p:nvGraphicFramePr>
          <p:cNvPr id="38923" name="Object 11"/>
          <p:cNvGraphicFramePr>
            <a:graphicFrameLocks noChangeAspect="1"/>
          </p:cNvGraphicFramePr>
          <p:nvPr/>
        </p:nvGraphicFramePr>
        <p:xfrm>
          <a:off x="7786710" y="3786190"/>
          <a:ext cx="376238" cy="898525"/>
        </p:xfrm>
        <a:graphic>
          <a:graphicData uri="http://schemas.openxmlformats.org/presentationml/2006/ole">
            <p:oleObj spid="_x0000_s3076" name="Формула" r:id="rId6" imgW="164880" imgH="393480" progId="Equation.3">
              <p:embed/>
            </p:oleObj>
          </a:graphicData>
        </a:graphic>
      </p:graphicFrame>
      <p:graphicFrame>
        <p:nvGraphicFramePr>
          <p:cNvPr id="38924" name="Object 12"/>
          <p:cNvGraphicFramePr>
            <a:graphicFrameLocks noChangeAspect="1"/>
          </p:cNvGraphicFramePr>
          <p:nvPr/>
        </p:nvGraphicFramePr>
        <p:xfrm>
          <a:off x="4572000" y="3857628"/>
          <a:ext cx="503238" cy="503238"/>
        </p:xfrm>
        <a:graphic>
          <a:graphicData uri="http://schemas.openxmlformats.org/presentationml/2006/ole">
            <p:oleObj spid="_x0000_s3077" name="Формула" r:id="rId7" imgW="2286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796908"/>
          </a:xfrm>
        </p:spPr>
        <p:txBody>
          <a:bodyPr/>
          <a:lstStyle/>
          <a:p>
            <a:r>
              <a:rPr lang="ru-RU" b="1" dirty="0" smtClean="0"/>
              <a:t>Упражнение</a:t>
            </a:r>
            <a:r>
              <a:rPr lang="en-US" b="1" dirty="0" smtClean="0"/>
              <a:t> </a:t>
            </a:r>
            <a:r>
              <a:rPr lang="ru-RU" b="1" dirty="0" smtClean="0"/>
              <a:t>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7467600" cy="4973778"/>
          </a:xfrm>
        </p:spPr>
        <p:txBody>
          <a:bodyPr>
            <a:normAutofit/>
          </a:bodyPr>
          <a:lstStyle/>
          <a:p>
            <a:r>
              <a:rPr lang="ru-RU" dirty="0" smtClean="0"/>
              <a:t>Сравните числа: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                                    </a:t>
            </a:r>
            <a:r>
              <a:rPr lang="en-US" dirty="0" smtClean="0"/>
              <a:t>&lt;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                                       &gt;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                                       &lt;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                                       &lt;</a:t>
            </a:r>
            <a:endParaRPr lang="ru-RU" dirty="0" smtClean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571604" y="2000240"/>
          <a:ext cx="2143140" cy="928694"/>
        </p:xfrm>
        <a:graphic>
          <a:graphicData uri="http://schemas.openxmlformats.org/presentationml/2006/ole">
            <p:oleObj spid="_x0000_s4098" name="Формула" r:id="rId3" imgW="825480" imgH="4316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429124" y="2000240"/>
          <a:ext cx="2071702" cy="860428"/>
        </p:xfrm>
        <a:graphic>
          <a:graphicData uri="http://schemas.openxmlformats.org/presentationml/2006/ole">
            <p:oleObj spid="_x0000_s4099" name="Формула" r:id="rId4" imgW="850680" imgH="4316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428728" y="3143248"/>
          <a:ext cx="1857388" cy="571504"/>
        </p:xfrm>
        <a:graphic>
          <a:graphicData uri="http://schemas.openxmlformats.org/presentationml/2006/ole">
            <p:oleObj spid="_x0000_s4100" name="Формула" r:id="rId5" imgW="634680" imgH="2030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572000" y="3071810"/>
          <a:ext cx="1928826" cy="571504"/>
        </p:xfrm>
        <a:graphic>
          <a:graphicData uri="http://schemas.openxmlformats.org/presentationml/2006/ole">
            <p:oleObj spid="_x0000_s4101" name="Формула" r:id="rId6" imgW="634680" imgH="2030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571604" y="4000504"/>
          <a:ext cx="1428760" cy="785818"/>
        </p:xfrm>
        <a:graphic>
          <a:graphicData uri="http://schemas.openxmlformats.org/presentationml/2006/ole">
            <p:oleObj spid="_x0000_s4102" name="Формула" r:id="rId7" imgW="520560" imgH="39348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500166" y="5143512"/>
          <a:ext cx="1714512" cy="587062"/>
        </p:xfrm>
        <a:graphic>
          <a:graphicData uri="http://schemas.openxmlformats.org/presentationml/2006/ole">
            <p:oleObj spid="_x0000_s4103" name="Формула" r:id="rId8" imgW="431640" imgH="20304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714876" y="3929066"/>
          <a:ext cx="1428760" cy="785818"/>
        </p:xfrm>
        <a:graphic>
          <a:graphicData uri="http://schemas.openxmlformats.org/presentationml/2006/ole">
            <p:oleObj spid="_x0000_s4104" name="Формула" r:id="rId9" imgW="533160" imgH="39348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643438" y="5143512"/>
          <a:ext cx="1643074" cy="571504"/>
        </p:xfrm>
        <a:graphic>
          <a:graphicData uri="http://schemas.openxmlformats.org/presentationml/2006/ole">
            <p:oleObj spid="_x0000_s4105" name="Формула" r:id="rId10" imgW="533160" imgH="20304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106" name="Формула" r:id="rId11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186766" cy="642942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chemeClr val="tx2"/>
                </a:solidFill>
                <a:cs typeface="Arial" pitchFamily="34" charset="0"/>
              </a:rPr>
              <a:t>   </a:t>
            </a:r>
            <a:r>
              <a:rPr lang="ru-RU" sz="3600" b="1" dirty="0" smtClean="0">
                <a:solidFill>
                  <a:schemeClr val="tx2"/>
                </a:solidFill>
                <a:cs typeface="Arial" pitchFamily="34" charset="0"/>
              </a:rPr>
              <a:t>Функция </a:t>
            </a:r>
            <a:r>
              <a:rPr lang="ru-RU" sz="3600" b="1" i="1" dirty="0" smtClean="0">
                <a:solidFill>
                  <a:schemeClr val="tx2"/>
                </a:solidFill>
                <a:cs typeface="Arial" pitchFamily="34" charset="0"/>
              </a:rPr>
              <a:t>у = </a:t>
            </a:r>
            <a:r>
              <a:rPr lang="en-US" sz="3600" b="1" i="1" dirty="0" err="1" smtClean="0">
                <a:solidFill>
                  <a:schemeClr val="tx2"/>
                </a:solidFill>
                <a:cs typeface="Arial" pitchFamily="34" charset="0"/>
              </a:rPr>
              <a:t>arctg</a:t>
            </a:r>
            <a:r>
              <a:rPr lang="en-US" sz="3600" b="1" i="1" dirty="0" smtClean="0">
                <a:solidFill>
                  <a:schemeClr val="tx2"/>
                </a:solidFill>
                <a:cs typeface="Arial" pitchFamily="34" charset="0"/>
              </a:rPr>
              <a:t> x</a:t>
            </a:r>
            <a:endParaRPr lang="ru-RU" sz="2800" i="1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endParaRPr lang="en-US" sz="3600" dirty="0" smtClean="0"/>
          </a:p>
          <a:p>
            <a:pPr marL="457200" lvl="0" indent="-457200">
              <a:buFont typeface="Courier New" pitchFamily="49" charset="0"/>
              <a:buChar char="o"/>
            </a:pPr>
            <a:r>
              <a:rPr lang="ru-RU" sz="3100" dirty="0" smtClean="0"/>
              <a:t>D (</a:t>
            </a:r>
            <a:r>
              <a:rPr lang="ru-RU" sz="3100" i="1" dirty="0" err="1" smtClean="0"/>
              <a:t>f</a:t>
            </a:r>
            <a:r>
              <a:rPr lang="ru-RU" sz="3100" dirty="0" smtClean="0"/>
              <a:t>) = </a:t>
            </a:r>
            <a:r>
              <a:rPr lang="en-US" sz="3100" dirty="0" smtClean="0"/>
              <a:t>(- ∞; +∞). 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n-US" sz="3100" dirty="0" smtClean="0"/>
              <a:t>E (</a:t>
            </a:r>
            <a:r>
              <a:rPr lang="en-US" sz="3100" i="1" dirty="0" smtClean="0"/>
              <a:t>f</a:t>
            </a:r>
            <a:r>
              <a:rPr lang="en-US" sz="3100" dirty="0" smtClean="0"/>
              <a:t>) = </a:t>
            </a:r>
            <a:r>
              <a:rPr lang="ru-RU" sz="3100" dirty="0" smtClean="0"/>
              <a:t>(</a:t>
            </a:r>
            <a:r>
              <a:rPr lang="en-US" sz="3100" dirty="0" smtClean="0"/>
              <a:t>         </a:t>
            </a:r>
            <a:r>
              <a:rPr lang="ru-RU" sz="3100" dirty="0" smtClean="0"/>
              <a:t>)</a:t>
            </a:r>
            <a:r>
              <a:rPr lang="en-US" sz="3100" dirty="0" smtClean="0"/>
              <a:t>.</a:t>
            </a:r>
            <a:endParaRPr lang="ru-RU" sz="3100" dirty="0" smtClean="0"/>
          </a:p>
          <a:p>
            <a:pPr marL="457200" lvl="0" indent="-457200">
              <a:buFont typeface="Courier New" pitchFamily="49" charset="0"/>
              <a:buChar char="o"/>
            </a:pPr>
            <a:r>
              <a:rPr lang="ru-RU" sz="3100" dirty="0" smtClean="0"/>
              <a:t>Функция нечётная:</a:t>
            </a:r>
            <a:r>
              <a:rPr lang="en-US" sz="3100" dirty="0" smtClean="0"/>
              <a:t> </a:t>
            </a:r>
          </a:p>
          <a:p>
            <a:pPr marL="457200" lvl="0" indent="-457200">
              <a:buFont typeface="Courier New" pitchFamily="49" charset="0"/>
              <a:buChar char="o"/>
            </a:pPr>
            <a:r>
              <a:rPr lang="ru-RU" sz="3100" dirty="0" smtClean="0"/>
              <a:t>Функция возрастает</a:t>
            </a:r>
            <a:r>
              <a:rPr lang="en-US" sz="3100" dirty="0" smtClean="0"/>
              <a:t>.</a:t>
            </a:r>
          </a:p>
          <a:p>
            <a:pPr marL="457200" lvl="0" indent="-457200"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ru-RU" sz="3100" dirty="0" smtClean="0"/>
              <a:t>Функция непрерывна</a:t>
            </a:r>
            <a:r>
              <a:rPr lang="en-US" sz="3100" dirty="0" smtClean="0"/>
              <a:t>. </a:t>
            </a:r>
          </a:p>
          <a:p>
            <a:pPr marL="457200" lvl="0" indent="-457200">
              <a:buNone/>
            </a:pPr>
            <a:r>
              <a:rPr lang="en-US" sz="3100" dirty="0" smtClean="0"/>
              <a:t> </a:t>
            </a:r>
            <a:endParaRPr lang="ru-RU" sz="31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143108" y="2714620"/>
            <a:ext cx="4860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H="1" flipV="1">
            <a:off x="3257438" y="2457546"/>
            <a:ext cx="2772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Дуга 19"/>
          <p:cNvSpPr/>
          <p:nvPr/>
        </p:nvSpPr>
        <p:spPr>
          <a:xfrm rot="5400000">
            <a:off x="6173438" y="398802"/>
            <a:ext cx="1620000" cy="4680000"/>
          </a:xfrm>
          <a:prstGeom prst="arc">
            <a:avLst>
              <a:gd name="adj1" fmla="val 5423520"/>
              <a:gd name="adj2" fmla="val 10896390"/>
            </a:avLst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21" name="Дуга 20"/>
          <p:cNvSpPr/>
          <p:nvPr/>
        </p:nvSpPr>
        <p:spPr>
          <a:xfrm rot="-5400000">
            <a:off x="1530000" y="255926"/>
            <a:ext cx="1620000" cy="4680000"/>
          </a:xfrm>
          <a:prstGeom prst="arc">
            <a:avLst>
              <a:gd name="adj1" fmla="val 5572859"/>
              <a:gd name="adj2" fmla="val 10737917"/>
            </a:avLst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2285984" y="1857364"/>
            <a:ext cx="4860000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285984" y="3500438"/>
            <a:ext cx="4824000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57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4572008"/>
            <a:ext cx="785818" cy="571504"/>
          </a:xfrm>
          <a:prstGeom prst="rect">
            <a:avLst/>
          </a:prstGeom>
          <a:noFill/>
        </p:spPr>
      </p:pic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5000636"/>
            <a:ext cx="3000396" cy="428628"/>
          </a:xfrm>
          <a:prstGeom prst="rect">
            <a:avLst/>
          </a:prstGeom>
          <a:noFill/>
        </p:spPr>
      </p:pic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86578" y="271462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x</a:t>
            </a:r>
            <a:endParaRPr lang="ru-RU" sz="2400" i="1" dirty="0"/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578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1428736"/>
            <a:ext cx="214314" cy="500066"/>
          </a:xfrm>
          <a:prstGeom prst="rect">
            <a:avLst/>
          </a:prstGeom>
          <a:noFill/>
        </p:spPr>
      </p:pic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4286248" y="235743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ru-RU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4214810" y="107154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y</a:t>
            </a:r>
            <a:endParaRPr lang="ru-RU" sz="2400" i="1" dirty="0"/>
          </a:p>
        </p:txBody>
      </p:sp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5787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3357562"/>
            <a:ext cx="428628" cy="605991"/>
          </a:xfrm>
          <a:prstGeom prst="rect">
            <a:avLst/>
          </a:prstGeom>
          <a:noFill/>
        </p:spPr>
      </p:pic>
      <p:sp>
        <p:nvSpPr>
          <p:cNvPr id="7579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60"/>
                            </p:stCondLst>
                            <p:childTnLst>
                              <p:par>
                                <p:cTn id="2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2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5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5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20"/>
                            </p:stCondLst>
                            <p:childTnLst>
                              <p:par>
                                <p:cTn id="3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100"/>
                            </p:stCondLst>
                            <p:childTnLst>
                              <p:par>
                                <p:cTn id="4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600"/>
                            </p:stCondLst>
                            <p:childTnLst>
                              <p:par>
                                <p:cTn id="4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360"/>
                            </p:stCondLst>
                            <p:childTnLst>
                              <p:par>
                                <p:cTn id="5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14290"/>
            <a:ext cx="8115328" cy="635798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tx2"/>
                </a:solidFill>
                <a:cs typeface="Arial" pitchFamily="34" charset="0"/>
              </a:rPr>
              <a:t>Функция </a:t>
            </a:r>
            <a:r>
              <a:rPr lang="ru-RU" sz="3600" b="1" i="1" dirty="0" smtClean="0">
                <a:solidFill>
                  <a:schemeClr val="tx2"/>
                </a:solidFill>
                <a:cs typeface="Arial" pitchFamily="34" charset="0"/>
              </a:rPr>
              <a:t>у = </a:t>
            </a:r>
            <a:r>
              <a:rPr lang="en-US" sz="3600" b="1" i="1" dirty="0" err="1" smtClean="0">
                <a:solidFill>
                  <a:schemeClr val="tx2"/>
                </a:solidFill>
                <a:cs typeface="Arial" pitchFamily="34" charset="0"/>
              </a:rPr>
              <a:t>ar</a:t>
            </a:r>
            <a:r>
              <a:rPr lang="ru-RU" sz="3600" b="1" i="1" dirty="0" smtClean="0">
                <a:solidFill>
                  <a:schemeClr val="tx2"/>
                </a:solidFill>
                <a:cs typeface="Arial" pitchFamily="34" charset="0"/>
              </a:rPr>
              <a:t>с</a:t>
            </a:r>
            <a:r>
              <a:rPr lang="en-US" sz="3600" b="1" i="1" dirty="0" err="1" smtClean="0">
                <a:solidFill>
                  <a:schemeClr val="tx2"/>
                </a:solidFill>
                <a:cs typeface="Arial" pitchFamily="34" charset="0"/>
              </a:rPr>
              <a:t>ctg</a:t>
            </a:r>
            <a:r>
              <a:rPr lang="en-US" sz="3600" b="1" i="1" dirty="0" smtClean="0">
                <a:solidFill>
                  <a:schemeClr val="tx2"/>
                </a:solidFill>
                <a:cs typeface="Arial" pitchFamily="34" charset="0"/>
              </a:rPr>
              <a:t> x</a:t>
            </a:r>
            <a:endParaRPr lang="ru-RU" sz="3600" b="1" i="1" dirty="0" smtClean="0">
              <a:solidFill>
                <a:schemeClr val="tx2"/>
              </a:solidFill>
              <a:cs typeface="Arial" pitchFamily="34" charset="0"/>
            </a:endParaRPr>
          </a:p>
          <a:p>
            <a:pPr algn="ctr">
              <a:buFont typeface="Courier New" pitchFamily="49" charset="0"/>
              <a:buChar char="o"/>
            </a:pPr>
            <a:endParaRPr lang="ru-RU" sz="3600" b="1" i="1" dirty="0" smtClean="0">
              <a:solidFill>
                <a:schemeClr val="tx2"/>
              </a:solidFill>
              <a:cs typeface="Arial" pitchFamily="34" charset="0"/>
            </a:endParaRPr>
          </a:p>
          <a:p>
            <a:pPr algn="ctr">
              <a:buFont typeface="Courier New" pitchFamily="49" charset="0"/>
              <a:buChar char="o"/>
            </a:pPr>
            <a:endParaRPr lang="ru-RU" sz="3600" b="1" i="1" dirty="0" smtClean="0">
              <a:solidFill>
                <a:schemeClr val="tx2"/>
              </a:solidFill>
              <a:cs typeface="Arial" pitchFamily="34" charset="0"/>
            </a:endParaRPr>
          </a:p>
          <a:p>
            <a:pPr algn="ctr">
              <a:buFont typeface="Courier New" pitchFamily="49" charset="0"/>
              <a:buChar char="o"/>
            </a:pPr>
            <a:endParaRPr lang="ru-RU" sz="3600" b="1" i="1" dirty="0" smtClean="0">
              <a:solidFill>
                <a:schemeClr val="tx2"/>
              </a:solidFill>
              <a:cs typeface="Arial" pitchFamily="34" charset="0"/>
            </a:endParaRPr>
          </a:p>
          <a:p>
            <a:pPr algn="ctr">
              <a:buFont typeface="Courier New" pitchFamily="49" charset="0"/>
              <a:buChar char="o"/>
            </a:pPr>
            <a:endParaRPr lang="ru-RU" sz="3600" b="1" i="1" dirty="0" smtClean="0">
              <a:solidFill>
                <a:schemeClr val="tx2"/>
              </a:solidFill>
              <a:cs typeface="Arial" pitchFamily="34" charset="0"/>
            </a:endParaRPr>
          </a:p>
          <a:p>
            <a:pPr algn="ctr">
              <a:buFont typeface="Courier New" pitchFamily="49" charset="0"/>
              <a:buChar char="o"/>
            </a:pPr>
            <a:endParaRPr lang="ru-RU" sz="3600" b="1" i="1" dirty="0" smtClean="0">
              <a:solidFill>
                <a:schemeClr val="tx2"/>
              </a:solidFill>
              <a:cs typeface="Arial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ru-RU" dirty="0" smtClean="0"/>
          </a:p>
          <a:p>
            <a:pPr>
              <a:buFont typeface="Courier New" pitchFamily="49" charset="0"/>
              <a:buChar char="o"/>
            </a:pPr>
            <a:endParaRPr lang="ru-RU" dirty="0" smtClean="0"/>
          </a:p>
          <a:p>
            <a:pPr lvl="0">
              <a:buFont typeface="Courier New" pitchFamily="49" charset="0"/>
              <a:buChar char="o"/>
            </a:pPr>
            <a:r>
              <a:rPr lang="ru-RU" sz="2800" dirty="0" smtClean="0"/>
              <a:t>D (</a:t>
            </a:r>
            <a:r>
              <a:rPr lang="ru-RU" sz="2800" i="1" dirty="0" err="1" smtClean="0"/>
              <a:t>f</a:t>
            </a:r>
            <a:r>
              <a:rPr lang="ru-RU" sz="2800" dirty="0" smtClean="0"/>
              <a:t>) = </a:t>
            </a:r>
            <a:r>
              <a:rPr lang="en-US" sz="2800" dirty="0" smtClean="0"/>
              <a:t>(- ∞; +∞).</a:t>
            </a:r>
            <a:endParaRPr lang="ru-RU" sz="2800" dirty="0" smtClean="0"/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E (</a:t>
            </a:r>
            <a:r>
              <a:rPr lang="en-US" sz="2800" i="1" dirty="0" smtClean="0"/>
              <a:t>f</a:t>
            </a:r>
            <a:r>
              <a:rPr lang="en-US" sz="2800" dirty="0" smtClean="0"/>
              <a:t>) = </a:t>
            </a:r>
            <a:r>
              <a:rPr lang="ru-RU" sz="2800" dirty="0" smtClean="0"/>
              <a:t>(0; </a:t>
            </a:r>
            <a:r>
              <a:rPr lang="en-US" sz="2800" dirty="0" smtClean="0"/>
              <a:t>   </a:t>
            </a:r>
            <a:r>
              <a:rPr lang="ru-RU" sz="2800" dirty="0" smtClean="0"/>
              <a:t>)</a:t>
            </a:r>
            <a:r>
              <a:rPr lang="en-US" sz="2800" dirty="0" smtClean="0"/>
              <a:t>.</a:t>
            </a:r>
            <a:endParaRPr lang="ru-RU" sz="2800" dirty="0" smtClean="0"/>
          </a:p>
          <a:p>
            <a:pPr lvl="0">
              <a:buFont typeface="Courier New" pitchFamily="49" charset="0"/>
              <a:buChar char="o"/>
            </a:pPr>
            <a:r>
              <a:rPr lang="ru-RU" sz="2800" dirty="0" smtClean="0"/>
              <a:t>Функция не является ни чётной, ни нечётной.</a:t>
            </a:r>
          </a:p>
          <a:p>
            <a:pPr lvl="0">
              <a:buFont typeface="Courier New" pitchFamily="49" charset="0"/>
              <a:buChar char="o"/>
            </a:pPr>
            <a:r>
              <a:rPr lang="ru-RU" sz="2800" dirty="0" smtClean="0"/>
              <a:t>Функция убывает.</a:t>
            </a:r>
          </a:p>
          <a:p>
            <a:pPr>
              <a:buFont typeface="Courier New" pitchFamily="49" charset="0"/>
              <a:buChar char="o"/>
            </a:pPr>
            <a:r>
              <a:rPr lang="ru-RU" sz="2800" dirty="0" smtClean="0"/>
              <a:t>Функция непрерывна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285984" y="3429000"/>
            <a:ext cx="492922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 flipH="1" flipV="1">
            <a:off x="3072596" y="2499512"/>
            <a:ext cx="314327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43108" y="1643050"/>
            <a:ext cx="4929222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 rot="5400000">
            <a:off x="6173438" y="113050"/>
            <a:ext cx="1620000" cy="4680000"/>
          </a:xfrm>
          <a:prstGeom prst="arc">
            <a:avLst>
              <a:gd name="adj1" fmla="val 125387"/>
              <a:gd name="adj2" fmla="val 5395894"/>
            </a:avLst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16200000">
            <a:off x="1530000" y="255926"/>
            <a:ext cx="1620000" cy="4680000"/>
          </a:xfrm>
          <a:prstGeom prst="arc">
            <a:avLst>
              <a:gd name="adj1" fmla="val 20991351"/>
              <a:gd name="adj2" fmla="val 5226637"/>
            </a:avLst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214810" y="928670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y</a:t>
            </a:r>
            <a:endParaRPr lang="ru-RU" sz="24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7072330" y="335756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x</a:t>
            </a:r>
            <a:endParaRPr lang="ru-RU" sz="24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4286248" y="300037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ru-RU" sz="2400" dirty="0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78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2214554"/>
            <a:ext cx="142876" cy="532538"/>
          </a:xfrm>
          <a:prstGeom prst="rect">
            <a:avLst/>
          </a:prstGeom>
          <a:noFill/>
        </p:spPr>
      </p:pic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78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1214422"/>
            <a:ext cx="214314" cy="487077"/>
          </a:xfrm>
          <a:prstGeom prst="rect">
            <a:avLst/>
          </a:prstGeom>
          <a:noFill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4572008"/>
            <a:ext cx="214314" cy="4870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60"/>
                            </p:stCondLst>
                            <p:childTnLst>
                              <p:par>
                                <p:cTn id="2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20"/>
                            </p:stCondLst>
                            <p:childTnLst>
                              <p:par>
                                <p:cTn id="3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160"/>
                            </p:stCondLst>
                            <p:childTnLst>
                              <p:par>
                                <p:cTn id="4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</TotalTime>
  <Words>448</Words>
  <Application>Microsoft Office PowerPoint</Application>
  <PresentationFormat>Экран (4:3)</PresentationFormat>
  <Paragraphs>139</Paragraphs>
  <Slides>14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Эркер</vt:lpstr>
      <vt:lpstr>Equation</vt:lpstr>
      <vt:lpstr>Формула</vt:lpstr>
      <vt:lpstr>Преобразование выражений, содержащих обратные тригонометрические функции</vt:lpstr>
      <vt:lpstr>Функция y = arcsin  x </vt:lpstr>
      <vt:lpstr>Функция у = arccos x</vt:lpstr>
      <vt:lpstr>Упражнение 1.</vt:lpstr>
      <vt:lpstr>Упражнение 2</vt:lpstr>
      <vt:lpstr>Упражнение 3</vt:lpstr>
      <vt:lpstr>Упражнение 4</vt:lpstr>
      <vt:lpstr>Слайд 8</vt:lpstr>
      <vt:lpstr>Слайд 9</vt:lpstr>
      <vt:lpstr>Соотношения между обратными тригонометрическими функциями</vt:lpstr>
      <vt:lpstr>Пример</vt:lpstr>
      <vt:lpstr>Тригонометрические операции над обратными  тригонометрическими функциями </vt:lpstr>
      <vt:lpstr>Обратные тригонометрические операции над  тригонометрическими функциями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Николай</dc:creator>
  <cp:lastModifiedBy>Николай</cp:lastModifiedBy>
  <cp:revision>9</cp:revision>
  <dcterms:created xsi:type="dcterms:W3CDTF">2010-01-24T18:14:20Z</dcterms:created>
  <dcterms:modified xsi:type="dcterms:W3CDTF">2010-01-25T18:53:37Z</dcterms:modified>
</cp:coreProperties>
</file>