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9" r:id="rId10"/>
    <p:sldId id="263" r:id="rId11"/>
    <p:sldId id="270" r:id="rId12"/>
    <p:sldId id="264" r:id="rId13"/>
    <p:sldId id="271" r:id="rId14"/>
    <p:sldId id="265" r:id="rId15"/>
    <p:sldId id="266" r:id="rId16"/>
    <p:sldId id="267" r:id="rId17"/>
    <p:sldId id="276" r:id="rId18"/>
    <p:sldId id="273" r:id="rId19"/>
    <p:sldId id="272" r:id="rId20"/>
    <p:sldId id="275" r:id="rId21"/>
    <p:sldId id="274" r:id="rId22"/>
    <p:sldId id="277" r:id="rId23"/>
    <p:sldId id="279" r:id="rId24"/>
    <p:sldId id="278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3EF9-B1E1-4BF2-8BE0-96844505A4B7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E56F-185F-4D6D-A117-E41E6358A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3EF9-B1E1-4BF2-8BE0-96844505A4B7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E56F-185F-4D6D-A117-E41E6358A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3EF9-B1E1-4BF2-8BE0-96844505A4B7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E56F-185F-4D6D-A117-E41E6358A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3EF9-B1E1-4BF2-8BE0-96844505A4B7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E56F-185F-4D6D-A117-E41E6358A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3EF9-B1E1-4BF2-8BE0-96844505A4B7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E56F-185F-4D6D-A117-E41E6358A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3EF9-B1E1-4BF2-8BE0-96844505A4B7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E56F-185F-4D6D-A117-E41E6358A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3EF9-B1E1-4BF2-8BE0-96844505A4B7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E56F-185F-4D6D-A117-E41E6358A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3EF9-B1E1-4BF2-8BE0-96844505A4B7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E56F-185F-4D6D-A117-E41E6358A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3EF9-B1E1-4BF2-8BE0-96844505A4B7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E56F-185F-4D6D-A117-E41E6358A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3EF9-B1E1-4BF2-8BE0-96844505A4B7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E56F-185F-4D6D-A117-E41E6358A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3EF9-B1E1-4BF2-8BE0-96844505A4B7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E56F-185F-4D6D-A117-E41E6358A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B3EF9-B1E1-4BF2-8BE0-96844505A4B7}" type="datetimeFigureOut">
              <a:rPr lang="ru-RU" smtClean="0"/>
              <a:pPr/>
              <a:t>12.12.2009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4E56F-185F-4D6D-A117-E41E6358A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3929089"/>
          </a:xfrm>
          <a:ln>
            <a:solidFill>
              <a:srgbClr val="7030A0"/>
            </a:solidFill>
          </a:ln>
          <a:scene3d>
            <a:camera prst="isometricOffAxis1Righ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</a:rPr>
              <a:t>Подготовка к итоговой работе </a:t>
            </a:r>
            <a:br>
              <a:rPr lang="ru-RU" sz="6600" b="1" dirty="0" smtClean="0">
                <a:solidFill>
                  <a:srgbClr val="7030A0"/>
                </a:solidFill>
              </a:rPr>
            </a:br>
            <a:r>
              <a:rPr lang="ru-RU" sz="6600" b="1" dirty="0" smtClean="0">
                <a:solidFill>
                  <a:srgbClr val="7030A0"/>
                </a:solidFill>
              </a:rPr>
              <a:t>за 4 класс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7. В каких словосочетаниях на месте пропуска надо писать окончание 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-Е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endParaRPr lang="ru-RU" dirty="0"/>
          </a:p>
          <a:p>
            <a:pPr marL="514350" indent="-514350" algn="ctr">
              <a:buAutoNum type="arabicPeriod"/>
            </a:pPr>
            <a:endParaRPr lang="ru-RU" dirty="0" smtClean="0"/>
          </a:p>
          <a:p>
            <a:pPr marL="514350" indent="-514350" algn="ctr">
              <a:buAutoNum type="arabicPeriod"/>
            </a:pPr>
            <a:r>
              <a:rPr lang="ru-RU" sz="4800" b="1" dirty="0" smtClean="0">
                <a:solidFill>
                  <a:srgbClr val="7030A0"/>
                </a:solidFill>
              </a:rPr>
              <a:t>ошибки в </a:t>
            </a:r>
            <a:r>
              <a:rPr lang="ru-RU" sz="4800" b="1" dirty="0" err="1" smtClean="0">
                <a:solidFill>
                  <a:srgbClr val="7030A0"/>
                </a:solidFill>
              </a:rPr>
              <a:t>тетрад</a:t>
            </a:r>
            <a:r>
              <a:rPr lang="ru-RU" sz="4800" b="1" dirty="0" smtClean="0">
                <a:solidFill>
                  <a:srgbClr val="7030A0"/>
                </a:solidFill>
              </a:rPr>
              <a:t>…</a:t>
            </a:r>
          </a:p>
          <a:p>
            <a:pPr marL="514350" indent="-514350" algn="ctr">
              <a:buAutoNum type="arabicPeriod"/>
            </a:pPr>
            <a:r>
              <a:rPr lang="ru-RU" sz="4800" b="1" dirty="0">
                <a:solidFill>
                  <a:srgbClr val="7030A0"/>
                </a:solidFill>
              </a:rPr>
              <a:t>н</a:t>
            </a:r>
            <a:r>
              <a:rPr lang="ru-RU" sz="4800" b="1" dirty="0" smtClean="0">
                <a:solidFill>
                  <a:srgbClr val="7030A0"/>
                </a:solidFill>
              </a:rPr>
              <a:t>а краю </a:t>
            </a:r>
            <a:r>
              <a:rPr lang="ru-RU" sz="4800" b="1" dirty="0" err="1" smtClean="0">
                <a:solidFill>
                  <a:srgbClr val="7030A0"/>
                </a:solidFill>
              </a:rPr>
              <a:t>деревн</a:t>
            </a:r>
            <a:r>
              <a:rPr lang="ru-RU" sz="4800" b="1" dirty="0" smtClean="0">
                <a:solidFill>
                  <a:srgbClr val="7030A0"/>
                </a:solidFill>
              </a:rPr>
              <a:t>…</a:t>
            </a:r>
          </a:p>
          <a:p>
            <a:pPr marL="514350" indent="-514350" algn="ctr">
              <a:buAutoNum type="arabicPeriod"/>
            </a:pPr>
            <a:r>
              <a:rPr lang="ru-RU" sz="4800" b="1" dirty="0">
                <a:solidFill>
                  <a:srgbClr val="7030A0"/>
                </a:solidFill>
              </a:rPr>
              <a:t>с</a:t>
            </a:r>
            <a:r>
              <a:rPr lang="ru-RU" sz="4800" b="1" dirty="0" smtClean="0">
                <a:solidFill>
                  <a:srgbClr val="7030A0"/>
                </a:solidFill>
              </a:rPr>
              <a:t>какал на </a:t>
            </a:r>
            <a:r>
              <a:rPr lang="ru-RU" sz="4800" b="1" dirty="0" err="1" smtClean="0">
                <a:solidFill>
                  <a:srgbClr val="7030A0"/>
                </a:solidFill>
              </a:rPr>
              <a:t>лошадк</a:t>
            </a:r>
            <a:r>
              <a:rPr lang="ru-RU" sz="4800" b="1" dirty="0" smtClean="0">
                <a:solidFill>
                  <a:srgbClr val="7030A0"/>
                </a:solidFill>
              </a:rPr>
              <a:t>…</a:t>
            </a:r>
          </a:p>
          <a:p>
            <a:pPr marL="514350" indent="-514350" algn="ctr">
              <a:buAutoNum type="arabicPeriod"/>
            </a:pPr>
            <a:r>
              <a:rPr lang="ru-RU" sz="4800" b="1" dirty="0">
                <a:solidFill>
                  <a:srgbClr val="7030A0"/>
                </a:solidFill>
              </a:rPr>
              <a:t>е</a:t>
            </a:r>
            <a:r>
              <a:rPr lang="ru-RU" sz="4800" b="1" dirty="0" smtClean="0">
                <a:solidFill>
                  <a:srgbClr val="7030A0"/>
                </a:solidFill>
              </a:rPr>
              <a:t>хал на </a:t>
            </a:r>
            <a:r>
              <a:rPr lang="ru-RU" sz="4800" b="1" dirty="0" err="1" smtClean="0">
                <a:solidFill>
                  <a:srgbClr val="7030A0"/>
                </a:solidFill>
              </a:rPr>
              <a:t>лошад</a:t>
            </a:r>
            <a:r>
              <a:rPr lang="ru-RU" sz="4800" b="1" dirty="0" smtClean="0">
                <a:solidFill>
                  <a:srgbClr val="7030A0"/>
                </a:solidFill>
              </a:rPr>
              <a:t>…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7. В каких словосочетаниях на месте пропуска надо писать окончание 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-Е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 algn="r">
              <a:buNone/>
            </a:pPr>
            <a:endParaRPr lang="ru-RU" dirty="0"/>
          </a:p>
          <a:p>
            <a:pPr marL="514350" indent="-514350" algn="ctr">
              <a:buAutoNum type="arabicPeriod"/>
            </a:pPr>
            <a:endParaRPr lang="ru-RU" dirty="0" smtClean="0"/>
          </a:p>
          <a:p>
            <a:pPr marL="514350" indent="-514350" algn="ctr">
              <a:buAutoNum type="arabicPeriod"/>
            </a:pPr>
            <a:r>
              <a:rPr lang="ru-RU" sz="4000" b="1" dirty="0" smtClean="0">
                <a:solidFill>
                  <a:srgbClr val="7030A0"/>
                </a:solidFill>
              </a:rPr>
              <a:t>ошибки в </a:t>
            </a:r>
            <a:r>
              <a:rPr lang="ru-RU" sz="4000" b="1" dirty="0" err="1" smtClean="0">
                <a:solidFill>
                  <a:srgbClr val="7030A0"/>
                </a:solidFill>
              </a:rPr>
              <a:t>тетрад</a:t>
            </a:r>
            <a:r>
              <a:rPr lang="ru-RU" sz="4000" b="1" dirty="0" err="1" smtClean="0">
                <a:solidFill>
                  <a:srgbClr val="FF0000"/>
                </a:solidFill>
              </a:rPr>
              <a:t>И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</a:rPr>
              <a:t>(3 </a:t>
            </a:r>
            <a:r>
              <a:rPr lang="ru-RU" sz="4000" b="1" dirty="0" err="1" smtClean="0">
                <a:solidFill>
                  <a:srgbClr val="0070C0"/>
                </a:solidFill>
              </a:rPr>
              <a:t>скл</a:t>
            </a:r>
            <a:r>
              <a:rPr lang="ru-RU" sz="4000" b="1" dirty="0" smtClean="0">
                <a:solidFill>
                  <a:srgbClr val="0070C0"/>
                </a:solidFill>
              </a:rPr>
              <a:t>., П.п.)</a:t>
            </a:r>
          </a:p>
          <a:p>
            <a:pPr marL="514350" indent="-514350" algn="ctr">
              <a:buAutoNum type="arabicPeriod"/>
            </a:pPr>
            <a:r>
              <a:rPr lang="ru-RU" sz="4000" b="1" dirty="0">
                <a:solidFill>
                  <a:srgbClr val="7030A0"/>
                </a:solidFill>
              </a:rPr>
              <a:t>н</a:t>
            </a:r>
            <a:r>
              <a:rPr lang="ru-RU" sz="4000" b="1" dirty="0" smtClean="0">
                <a:solidFill>
                  <a:srgbClr val="7030A0"/>
                </a:solidFill>
              </a:rPr>
              <a:t>а краю </a:t>
            </a:r>
            <a:r>
              <a:rPr lang="ru-RU" sz="4000" b="1" dirty="0" err="1" smtClean="0">
                <a:solidFill>
                  <a:srgbClr val="7030A0"/>
                </a:solidFill>
              </a:rPr>
              <a:t>деревн</a:t>
            </a:r>
            <a:r>
              <a:rPr lang="ru-RU" sz="4000" b="1" dirty="0" err="1" smtClean="0">
                <a:solidFill>
                  <a:srgbClr val="FF0000"/>
                </a:solidFill>
              </a:rPr>
              <a:t>И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</a:rPr>
              <a:t>(1 </a:t>
            </a:r>
            <a:r>
              <a:rPr lang="ru-RU" sz="4000" b="1" dirty="0" err="1" smtClean="0">
                <a:solidFill>
                  <a:srgbClr val="0070C0"/>
                </a:solidFill>
              </a:rPr>
              <a:t>скл</a:t>
            </a:r>
            <a:r>
              <a:rPr lang="ru-RU" sz="4000" b="1" dirty="0" smtClean="0">
                <a:solidFill>
                  <a:srgbClr val="0070C0"/>
                </a:solidFill>
              </a:rPr>
              <a:t>., Р.п.)</a:t>
            </a:r>
          </a:p>
          <a:p>
            <a:pPr marL="514350" indent="-514350" algn="ctr">
              <a:buAutoNum type="arabicPeriod"/>
            </a:pPr>
            <a:r>
              <a:rPr lang="ru-RU" sz="4000" b="1" dirty="0">
                <a:solidFill>
                  <a:srgbClr val="7030A0"/>
                </a:solidFill>
              </a:rPr>
              <a:t>с</a:t>
            </a:r>
            <a:r>
              <a:rPr lang="ru-RU" sz="4000" b="1" dirty="0" smtClean="0">
                <a:solidFill>
                  <a:srgbClr val="7030A0"/>
                </a:solidFill>
              </a:rPr>
              <a:t>какал на </a:t>
            </a:r>
            <a:r>
              <a:rPr lang="ru-RU" sz="4000" b="1" dirty="0" err="1" smtClean="0">
                <a:solidFill>
                  <a:srgbClr val="7030A0"/>
                </a:solidFill>
              </a:rPr>
              <a:t>лошадк</a:t>
            </a:r>
            <a:r>
              <a:rPr lang="ru-RU" sz="4000" b="1" dirty="0" err="1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</a:rPr>
              <a:t>(1 </a:t>
            </a:r>
            <a:r>
              <a:rPr lang="ru-RU" sz="4000" b="1" dirty="0" err="1" smtClean="0">
                <a:solidFill>
                  <a:srgbClr val="0070C0"/>
                </a:solidFill>
              </a:rPr>
              <a:t>скл</a:t>
            </a:r>
            <a:r>
              <a:rPr lang="ru-RU" sz="4000" b="1" dirty="0" smtClean="0">
                <a:solidFill>
                  <a:srgbClr val="0070C0"/>
                </a:solidFill>
              </a:rPr>
              <a:t>., П.п.)</a:t>
            </a:r>
          </a:p>
          <a:p>
            <a:pPr marL="514350" indent="-514350" algn="ctr">
              <a:buAutoNum type="arabicPeriod"/>
            </a:pPr>
            <a:r>
              <a:rPr lang="ru-RU" sz="4000" b="1" dirty="0">
                <a:solidFill>
                  <a:srgbClr val="7030A0"/>
                </a:solidFill>
              </a:rPr>
              <a:t>е</a:t>
            </a:r>
            <a:r>
              <a:rPr lang="ru-RU" sz="4000" b="1" dirty="0" smtClean="0">
                <a:solidFill>
                  <a:srgbClr val="7030A0"/>
                </a:solidFill>
              </a:rPr>
              <a:t>хал на </a:t>
            </a:r>
            <a:r>
              <a:rPr lang="ru-RU" sz="4000" b="1" dirty="0" err="1" smtClean="0">
                <a:solidFill>
                  <a:srgbClr val="7030A0"/>
                </a:solidFill>
              </a:rPr>
              <a:t>лошад</a:t>
            </a:r>
            <a:r>
              <a:rPr lang="ru-RU" sz="4000" b="1" dirty="0" err="1" smtClean="0">
                <a:solidFill>
                  <a:srgbClr val="FF0000"/>
                </a:solidFill>
              </a:rPr>
              <a:t>И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</a:rPr>
              <a:t>(3 </a:t>
            </a:r>
            <a:r>
              <a:rPr lang="ru-RU" sz="4000" b="1" dirty="0" err="1" smtClean="0">
                <a:solidFill>
                  <a:srgbClr val="0070C0"/>
                </a:solidFill>
              </a:rPr>
              <a:t>скл</a:t>
            </a:r>
            <a:r>
              <a:rPr lang="ru-RU" sz="4000" b="1" dirty="0" smtClean="0">
                <a:solidFill>
                  <a:srgbClr val="0070C0"/>
                </a:solidFill>
              </a:rPr>
              <a:t>., П.п.)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8. Укажите слово, в котором пропущен разделительный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Ъ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endParaRPr lang="ru-RU" dirty="0" smtClean="0"/>
          </a:p>
          <a:p>
            <a:pPr marL="514350" indent="-514350" algn="ctr">
              <a:buAutoNum type="arabicPeriod"/>
            </a:pPr>
            <a:r>
              <a:rPr lang="ru-RU" sz="4400" b="1" dirty="0" err="1" smtClean="0">
                <a:solidFill>
                  <a:srgbClr val="7030A0"/>
                </a:solidFill>
              </a:rPr>
              <a:t>в_юга</a:t>
            </a:r>
            <a:endParaRPr lang="ru-RU" sz="4400" b="1" dirty="0" smtClean="0">
              <a:solidFill>
                <a:srgbClr val="7030A0"/>
              </a:solidFill>
            </a:endParaRPr>
          </a:p>
          <a:p>
            <a:pPr marL="514350" indent="-514350" algn="ctr">
              <a:buAutoNum type="arabicPeriod"/>
            </a:pPr>
            <a:r>
              <a:rPr lang="ru-RU" sz="4400" b="1" dirty="0" err="1">
                <a:solidFill>
                  <a:srgbClr val="7030A0"/>
                </a:solidFill>
              </a:rPr>
              <a:t>т</a:t>
            </a:r>
            <a:r>
              <a:rPr lang="ru-RU" sz="4400" b="1" dirty="0" err="1" smtClean="0">
                <a:solidFill>
                  <a:srgbClr val="7030A0"/>
                </a:solidFill>
              </a:rPr>
              <a:t>оварищ_</a:t>
            </a:r>
            <a:endParaRPr lang="ru-RU" sz="4400" b="1" dirty="0" smtClean="0">
              <a:solidFill>
                <a:srgbClr val="7030A0"/>
              </a:solidFill>
            </a:endParaRPr>
          </a:p>
          <a:p>
            <a:pPr marL="514350" indent="-514350" algn="ctr">
              <a:buAutoNum type="arabicPeriod"/>
            </a:pPr>
            <a:r>
              <a:rPr lang="ru-RU" sz="4400" b="1" dirty="0" err="1">
                <a:solidFill>
                  <a:srgbClr val="7030A0"/>
                </a:solidFill>
              </a:rPr>
              <a:t>с</a:t>
            </a:r>
            <a:r>
              <a:rPr lang="ru-RU" sz="4400" b="1" dirty="0" err="1" smtClean="0">
                <a:solidFill>
                  <a:srgbClr val="7030A0"/>
                </a:solidFill>
              </a:rPr>
              <a:t>_едобный</a:t>
            </a:r>
            <a:endParaRPr lang="ru-RU" sz="4400" b="1" dirty="0" smtClean="0">
              <a:solidFill>
                <a:srgbClr val="7030A0"/>
              </a:solidFill>
            </a:endParaRPr>
          </a:p>
          <a:p>
            <a:pPr marL="514350" indent="-514350" algn="ctr">
              <a:buAutoNum type="arabicPeriod"/>
            </a:pPr>
            <a:r>
              <a:rPr lang="ru-RU" sz="4400" b="1" dirty="0" err="1">
                <a:solidFill>
                  <a:srgbClr val="7030A0"/>
                </a:solidFill>
              </a:rPr>
              <a:t>ш</a:t>
            </a:r>
            <a:r>
              <a:rPr lang="ru-RU" sz="4400" b="1" dirty="0" err="1" smtClean="0">
                <a:solidFill>
                  <a:srgbClr val="7030A0"/>
                </a:solidFill>
              </a:rPr>
              <a:t>_ют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8. Укажите слово, в котором пропущен разделительный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Ъ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endParaRPr lang="ru-RU" dirty="0" smtClean="0"/>
          </a:p>
          <a:p>
            <a:pPr marL="514350" indent="-514350" algn="ctr">
              <a:buAutoNum type="arabicPeriod"/>
            </a:pPr>
            <a:r>
              <a:rPr lang="ru-RU" sz="4400" b="1" dirty="0" err="1" smtClean="0">
                <a:solidFill>
                  <a:srgbClr val="7030A0"/>
                </a:solidFill>
              </a:rPr>
              <a:t>в</a:t>
            </a:r>
            <a:r>
              <a:rPr lang="ru-RU" sz="4400" b="1" dirty="0" err="1" smtClean="0">
                <a:solidFill>
                  <a:srgbClr val="FF0000"/>
                </a:solidFill>
              </a:rPr>
              <a:t>Ь</a:t>
            </a:r>
            <a:r>
              <a:rPr lang="ru-RU" sz="4400" b="1" dirty="0" err="1" smtClean="0">
                <a:solidFill>
                  <a:srgbClr val="7030A0"/>
                </a:solidFill>
              </a:rPr>
              <a:t>юга</a:t>
            </a:r>
            <a:endParaRPr lang="ru-RU" sz="4400" b="1" dirty="0" smtClean="0">
              <a:solidFill>
                <a:srgbClr val="7030A0"/>
              </a:solidFill>
            </a:endParaRPr>
          </a:p>
          <a:p>
            <a:pPr marL="514350" indent="-514350" algn="ctr">
              <a:buAutoNum type="arabicPeriod"/>
            </a:pPr>
            <a:r>
              <a:rPr lang="ru-RU" sz="4400" b="1" dirty="0" smtClean="0">
                <a:solidFill>
                  <a:srgbClr val="7030A0"/>
                </a:solidFill>
              </a:rPr>
              <a:t>товарищ</a:t>
            </a:r>
          </a:p>
          <a:p>
            <a:pPr marL="514350" indent="-514350" algn="ctr">
              <a:buAutoNum type="arabicPeriod"/>
            </a:pPr>
            <a:r>
              <a:rPr lang="ru-RU" sz="4400" b="1" dirty="0" err="1" smtClean="0">
                <a:solidFill>
                  <a:srgbClr val="7030A0"/>
                </a:solidFill>
              </a:rPr>
              <a:t>с</a:t>
            </a:r>
            <a:r>
              <a:rPr lang="ru-RU" sz="4400" b="1" dirty="0" err="1" smtClean="0">
                <a:solidFill>
                  <a:srgbClr val="FF0000"/>
                </a:solidFill>
              </a:rPr>
              <a:t>Ъ</a:t>
            </a:r>
            <a:r>
              <a:rPr lang="ru-RU" sz="4400" b="1" dirty="0" err="1" smtClean="0">
                <a:solidFill>
                  <a:srgbClr val="7030A0"/>
                </a:solidFill>
              </a:rPr>
              <a:t>едобный</a:t>
            </a:r>
            <a:endParaRPr lang="ru-RU" sz="4400" b="1" dirty="0" smtClean="0">
              <a:solidFill>
                <a:srgbClr val="7030A0"/>
              </a:solidFill>
            </a:endParaRPr>
          </a:p>
          <a:p>
            <a:pPr marL="514350" indent="-514350" algn="ctr">
              <a:buAutoNum type="arabicPeriod"/>
            </a:pPr>
            <a:r>
              <a:rPr lang="ru-RU" sz="4400" b="1" dirty="0" err="1" smtClean="0">
                <a:solidFill>
                  <a:srgbClr val="7030A0"/>
                </a:solidFill>
              </a:rPr>
              <a:t>ш</a:t>
            </a:r>
            <a:r>
              <a:rPr lang="ru-RU" sz="4400" b="1" dirty="0" err="1" smtClean="0">
                <a:solidFill>
                  <a:srgbClr val="FF0000"/>
                </a:solidFill>
              </a:rPr>
              <a:t>Ь</a:t>
            </a:r>
            <a:r>
              <a:rPr lang="ru-RU" sz="4400" b="1" dirty="0" err="1" smtClean="0">
                <a:solidFill>
                  <a:srgbClr val="7030A0"/>
                </a:solidFill>
              </a:rPr>
              <a:t>ют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9. В каком варианте верно указаны главные члены предложения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Пролетела шумная стая зябликов и скрылась в берёзовой аллее.</a:t>
            </a:r>
          </a:p>
          <a:p>
            <a:pPr marL="514350" indent="-514350" algn="ctr">
              <a:buAutoNum type="arabicPeriod"/>
            </a:pPr>
            <a:r>
              <a:rPr lang="ru-RU" b="1" dirty="0">
                <a:solidFill>
                  <a:srgbClr val="7030A0"/>
                </a:solidFill>
              </a:rPr>
              <a:t>с</a:t>
            </a:r>
            <a:r>
              <a:rPr lang="ru-RU" b="1" dirty="0" smtClean="0">
                <a:solidFill>
                  <a:srgbClr val="7030A0"/>
                </a:solidFill>
              </a:rPr>
              <a:t>тая зябликов</a:t>
            </a:r>
          </a:p>
          <a:p>
            <a:pPr marL="514350" indent="-514350" algn="ctr">
              <a:buAutoNum type="arabicPeriod"/>
            </a:pPr>
            <a:r>
              <a:rPr lang="ru-RU" b="1" dirty="0">
                <a:solidFill>
                  <a:srgbClr val="7030A0"/>
                </a:solidFill>
              </a:rPr>
              <a:t>с</a:t>
            </a:r>
            <a:r>
              <a:rPr lang="ru-RU" b="1" dirty="0" smtClean="0">
                <a:solidFill>
                  <a:srgbClr val="7030A0"/>
                </a:solidFill>
              </a:rPr>
              <a:t>тая пролетела</a:t>
            </a:r>
          </a:p>
          <a:p>
            <a:pPr marL="514350" indent="-514350" algn="ctr">
              <a:buAutoNum type="arabicPeriod"/>
            </a:pPr>
            <a:r>
              <a:rPr lang="ru-RU" b="1" dirty="0">
                <a:solidFill>
                  <a:srgbClr val="7030A0"/>
                </a:solidFill>
              </a:rPr>
              <a:t>с</a:t>
            </a:r>
            <a:r>
              <a:rPr lang="ru-RU" b="1" dirty="0" smtClean="0">
                <a:solidFill>
                  <a:srgbClr val="7030A0"/>
                </a:solidFill>
              </a:rPr>
              <a:t>тая скрылась</a:t>
            </a:r>
          </a:p>
          <a:p>
            <a:pPr marL="514350" indent="-514350" algn="ctr">
              <a:buAutoNum type="arabicPeriod"/>
            </a:pPr>
            <a:r>
              <a:rPr lang="ru-RU" b="1" dirty="0">
                <a:solidFill>
                  <a:srgbClr val="7030A0"/>
                </a:solidFill>
              </a:rPr>
              <a:t>с</a:t>
            </a:r>
            <a:r>
              <a:rPr lang="ru-RU" b="1" dirty="0" smtClean="0">
                <a:solidFill>
                  <a:srgbClr val="7030A0"/>
                </a:solidFill>
              </a:rPr>
              <a:t>тая пролетела и скрылась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10. Укажите антоним слову </a:t>
            </a:r>
            <a:r>
              <a:rPr lang="ru-RU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МОЩНЫЙ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(мотор)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endParaRPr lang="ru-RU" dirty="0" smtClean="0"/>
          </a:p>
          <a:p>
            <a:pPr marL="514350" indent="-514350" algn="ctr">
              <a:buAutoNum type="arabicPeriod"/>
            </a:pPr>
            <a:r>
              <a:rPr lang="ru-RU" sz="4800" b="1" dirty="0" smtClean="0">
                <a:solidFill>
                  <a:srgbClr val="7030A0"/>
                </a:solidFill>
              </a:rPr>
              <a:t>Сильный</a:t>
            </a:r>
          </a:p>
          <a:p>
            <a:pPr marL="514350" indent="-514350" algn="ctr">
              <a:buAutoNum type="arabicPeriod"/>
            </a:pPr>
            <a:r>
              <a:rPr lang="ru-RU" sz="4800" b="1" dirty="0" smtClean="0">
                <a:solidFill>
                  <a:srgbClr val="7030A0"/>
                </a:solidFill>
              </a:rPr>
              <a:t>Слабый</a:t>
            </a:r>
          </a:p>
          <a:p>
            <a:pPr marL="514350" indent="-514350" algn="ctr">
              <a:buAutoNum type="arabicPeriod"/>
            </a:pPr>
            <a:r>
              <a:rPr lang="ru-RU" sz="4800" b="1" dirty="0" smtClean="0">
                <a:solidFill>
                  <a:srgbClr val="7030A0"/>
                </a:solidFill>
              </a:rPr>
              <a:t>Спокойный</a:t>
            </a:r>
          </a:p>
          <a:p>
            <a:pPr marL="514350" indent="-514350" algn="ctr">
              <a:buAutoNum type="arabicPeriod"/>
            </a:pPr>
            <a:r>
              <a:rPr lang="ru-RU" sz="4800" b="1" dirty="0" smtClean="0">
                <a:solidFill>
                  <a:srgbClr val="7030A0"/>
                </a:solidFill>
              </a:rPr>
              <a:t>Могучий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Укажите цифры, на месте которых в предложении должны стоять запятые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800" b="1" dirty="0" smtClean="0"/>
          </a:p>
          <a:p>
            <a:pPr>
              <a:buNone/>
            </a:pPr>
            <a:r>
              <a:rPr lang="ru-RU" sz="4800" b="1" dirty="0" smtClean="0">
                <a:solidFill>
                  <a:srgbClr val="7030A0"/>
                </a:solidFill>
              </a:rPr>
              <a:t>Под корнями старого дуба</a:t>
            </a:r>
            <a:r>
              <a:rPr lang="ru-RU" sz="4800" b="1" dirty="0" smtClean="0">
                <a:solidFill>
                  <a:srgbClr val="FF0000"/>
                </a:solidFill>
              </a:rPr>
              <a:t>(1)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7030A0"/>
                </a:solidFill>
              </a:rPr>
              <a:t>была маленькая норка</a:t>
            </a:r>
            <a:r>
              <a:rPr lang="ru-RU" sz="4800" b="1" dirty="0" smtClean="0">
                <a:solidFill>
                  <a:srgbClr val="FF0000"/>
                </a:solidFill>
              </a:rPr>
              <a:t>(2)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7030A0"/>
                </a:solidFill>
              </a:rPr>
              <a:t>а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7030A0"/>
                </a:solidFill>
              </a:rPr>
              <a:t>в норке</a:t>
            </a:r>
            <a:r>
              <a:rPr lang="ru-RU" sz="4800" b="1" dirty="0" smtClean="0">
                <a:solidFill>
                  <a:srgbClr val="FF0000"/>
                </a:solidFill>
              </a:rPr>
              <a:t>(3)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7030A0"/>
                </a:solidFill>
              </a:rPr>
              <a:t>спал ёжик.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9600" b="1" dirty="0" smtClean="0">
                <a:solidFill>
                  <a:srgbClr val="FF0000"/>
                </a:solidFill>
              </a:rPr>
              <a:t>2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Укажите цифры, на месте которых в предложении должны стоять запятые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800" b="1" dirty="0" smtClean="0"/>
          </a:p>
          <a:p>
            <a:pPr>
              <a:buNone/>
            </a:pPr>
            <a:r>
              <a:rPr lang="ru-RU" sz="4800" b="1" dirty="0" smtClean="0">
                <a:solidFill>
                  <a:srgbClr val="7030A0"/>
                </a:solidFill>
              </a:rPr>
              <a:t>Под корнями старого дуба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7030A0"/>
                </a:solidFill>
              </a:rPr>
              <a:t>была маленькая норка</a:t>
            </a:r>
            <a:r>
              <a:rPr lang="ru-RU" sz="4800" b="1" dirty="0" smtClean="0">
                <a:solidFill>
                  <a:srgbClr val="FF0000"/>
                </a:solidFill>
              </a:rPr>
              <a:t>,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7030A0"/>
                </a:solidFill>
              </a:rPr>
              <a:t>а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7030A0"/>
                </a:solidFill>
              </a:rPr>
              <a:t>в норке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7030A0"/>
                </a:solidFill>
              </a:rPr>
              <a:t>спал ёжик. </a:t>
            </a:r>
            <a:r>
              <a:rPr lang="ru-RU" sz="4800" b="1" dirty="0" smtClean="0">
                <a:solidFill>
                  <a:srgbClr val="FF0000"/>
                </a:solidFill>
              </a:rPr>
              <a:t>(Это сложное предложение)</a:t>
            </a:r>
            <a:endParaRPr lang="ru-RU" sz="4800" b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28662" y="407194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928662" y="4000504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500694" y="3929066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571736" y="4857760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571736" y="4714884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071934" y="4714884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Определи падежи выделенных имён существительных.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800" dirty="0" smtClean="0"/>
          </a:p>
          <a:p>
            <a:pPr>
              <a:buNone/>
            </a:pPr>
            <a:r>
              <a:rPr lang="ru-RU" sz="4800" b="1" dirty="0" smtClean="0">
                <a:solidFill>
                  <a:srgbClr val="7030A0"/>
                </a:solidFill>
              </a:rPr>
              <a:t>       Корни</a:t>
            </a:r>
            <a:r>
              <a:rPr lang="ru-RU" sz="4800" dirty="0" smtClean="0">
                <a:solidFill>
                  <a:srgbClr val="7030A0"/>
                </a:solidFill>
              </a:rPr>
              <a:t> </a:t>
            </a:r>
            <a:r>
              <a:rPr lang="ru-RU" sz="4800" b="1" dirty="0" smtClean="0">
                <a:solidFill>
                  <a:srgbClr val="7030A0"/>
                </a:solidFill>
              </a:rPr>
              <a:t>яблони</a:t>
            </a:r>
            <a:r>
              <a:rPr lang="ru-RU" sz="4800" dirty="0" smtClean="0">
                <a:solidFill>
                  <a:srgbClr val="7030A0"/>
                </a:solidFill>
              </a:rPr>
              <a:t> тянут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7030A0"/>
                </a:solidFill>
              </a:rPr>
              <a:t>к плодам </a:t>
            </a:r>
            <a:r>
              <a:rPr lang="ru-RU" sz="4800" dirty="0" smtClean="0">
                <a:solidFill>
                  <a:srgbClr val="7030A0"/>
                </a:solidFill>
              </a:rPr>
              <a:t>питательные </a:t>
            </a:r>
            <a:r>
              <a:rPr lang="ru-RU" sz="4800" b="1" dirty="0" smtClean="0">
                <a:solidFill>
                  <a:srgbClr val="7030A0"/>
                </a:solidFill>
              </a:rPr>
              <a:t>соки</a:t>
            </a:r>
            <a:r>
              <a:rPr lang="ru-RU" sz="4800" dirty="0" smtClean="0">
                <a:solidFill>
                  <a:srgbClr val="7030A0"/>
                </a:solidFill>
              </a:rPr>
              <a:t>.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1.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каком слове больше букв, чем звуков?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endParaRPr lang="ru-RU" dirty="0" smtClean="0"/>
          </a:p>
          <a:p>
            <a:pPr marL="514350" indent="-514350" algn="ctr">
              <a:buAutoNum type="arabicPeriod"/>
            </a:pPr>
            <a:r>
              <a:rPr lang="ru-RU" sz="4000" b="1" dirty="0" smtClean="0">
                <a:solidFill>
                  <a:srgbClr val="7030A0"/>
                </a:solidFill>
              </a:rPr>
              <a:t>Чашка</a:t>
            </a:r>
          </a:p>
          <a:p>
            <a:pPr marL="514350" indent="-514350" algn="ctr">
              <a:buAutoNum type="arabicPeriod"/>
            </a:pPr>
            <a:r>
              <a:rPr lang="ru-RU" sz="4000" b="1" dirty="0">
                <a:solidFill>
                  <a:srgbClr val="7030A0"/>
                </a:solidFill>
              </a:rPr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пять</a:t>
            </a:r>
          </a:p>
          <a:p>
            <a:pPr marL="514350" indent="-514350" algn="ctr">
              <a:buAutoNum type="arabicPeriod"/>
            </a:pPr>
            <a:r>
              <a:rPr lang="ru-RU" sz="4000" b="1" dirty="0" smtClean="0">
                <a:solidFill>
                  <a:srgbClr val="7030A0"/>
                </a:solidFill>
              </a:rPr>
              <a:t>Юля</a:t>
            </a:r>
          </a:p>
          <a:p>
            <a:pPr marL="514350" indent="-514350" algn="ctr">
              <a:buAutoNum type="arabicPeriod"/>
            </a:pPr>
            <a:r>
              <a:rPr lang="ru-RU" sz="4000" b="1" dirty="0" smtClean="0">
                <a:solidFill>
                  <a:srgbClr val="7030A0"/>
                </a:solidFill>
              </a:rPr>
              <a:t>чайка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9412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Определи падежи выделенных имён существительных.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800" dirty="0" smtClean="0"/>
          </a:p>
          <a:p>
            <a:pPr>
              <a:buNone/>
            </a:pPr>
            <a:r>
              <a:rPr lang="ru-RU" sz="4800" b="1" dirty="0" smtClean="0">
                <a:solidFill>
                  <a:srgbClr val="7030A0"/>
                </a:solidFill>
              </a:rPr>
              <a:t>       Корни </a:t>
            </a:r>
            <a:r>
              <a:rPr lang="ru-RU" sz="4800" b="1" dirty="0" smtClean="0">
                <a:solidFill>
                  <a:srgbClr val="FF0000"/>
                </a:solidFill>
              </a:rPr>
              <a:t>(И.п.)</a:t>
            </a: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ru-RU" sz="4800" b="1" dirty="0" smtClean="0">
                <a:solidFill>
                  <a:srgbClr val="7030A0"/>
                </a:solidFill>
              </a:rPr>
              <a:t>яблони </a:t>
            </a:r>
            <a:r>
              <a:rPr lang="ru-RU" sz="4800" b="1" dirty="0" smtClean="0">
                <a:solidFill>
                  <a:srgbClr val="FF0000"/>
                </a:solidFill>
              </a:rPr>
              <a:t>(Р.п.)</a:t>
            </a: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ru-RU" sz="4800" dirty="0" smtClean="0">
                <a:solidFill>
                  <a:srgbClr val="7030A0"/>
                </a:solidFill>
              </a:rPr>
              <a:t>тянут </a:t>
            </a:r>
            <a:r>
              <a:rPr lang="ru-RU" sz="4800" b="1" dirty="0" smtClean="0">
                <a:solidFill>
                  <a:srgbClr val="7030A0"/>
                </a:solidFill>
              </a:rPr>
              <a:t>к плодам </a:t>
            </a:r>
            <a:r>
              <a:rPr lang="ru-RU" sz="4800" b="1" dirty="0" smtClean="0">
                <a:solidFill>
                  <a:srgbClr val="FF0000"/>
                </a:solidFill>
              </a:rPr>
              <a:t>(Д.п.) </a:t>
            </a:r>
            <a:r>
              <a:rPr lang="ru-RU" sz="4800" dirty="0" smtClean="0">
                <a:solidFill>
                  <a:srgbClr val="7030A0"/>
                </a:solidFill>
              </a:rPr>
              <a:t>питательные </a:t>
            </a:r>
            <a:r>
              <a:rPr lang="ru-RU" sz="4800" b="1" dirty="0" smtClean="0">
                <a:solidFill>
                  <a:srgbClr val="7030A0"/>
                </a:solidFill>
              </a:rPr>
              <a:t>соки </a:t>
            </a:r>
            <a:r>
              <a:rPr lang="ru-RU" sz="4800" b="1" dirty="0" smtClean="0">
                <a:solidFill>
                  <a:srgbClr val="FF0000"/>
                </a:solidFill>
              </a:rPr>
              <a:t>(В.п.)</a:t>
            </a:r>
            <a:r>
              <a:rPr lang="ru-RU" sz="4800" dirty="0" smtClean="0">
                <a:solidFill>
                  <a:srgbClr val="7030A0"/>
                </a:solidFill>
              </a:rPr>
              <a:t>.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Спасибо! </a:t>
            </a:r>
          </a:p>
          <a:p>
            <a:pPr algn="ctr">
              <a:buNone/>
            </a:pPr>
            <a:endParaRPr lang="ru-RU" sz="6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7030A0"/>
                </a:solidFill>
              </a:rPr>
              <a:t>Продолжим на следующих уроках!</a:t>
            </a:r>
            <a:endParaRPr lang="ru-RU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ЗАПОМНИ!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b="1" dirty="0" smtClean="0"/>
              <a:t>Подморозило дороги,</a:t>
            </a:r>
          </a:p>
          <a:p>
            <a:pPr algn="ctr">
              <a:buNone/>
            </a:pPr>
            <a:r>
              <a:rPr lang="ru-RU" sz="4800" b="1" dirty="0" smtClean="0"/>
              <a:t>Стало тихо на земле.</a:t>
            </a:r>
          </a:p>
          <a:p>
            <a:pPr algn="ctr">
              <a:buNone/>
            </a:pPr>
            <a:r>
              <a:rPr lang="ru-RU" sz="4800" b="1" dirty="0" smtClean="0"/>
              <a:t>Мишка греется в берлоге,</a:t>
            </a:r>
          </a:p>
          <a:p>
            <a:pPr algn="ctr">
              <a:buNone/>
            </a:pPr>
            <a:r>
              <a:rPr lang="ru-RU" sz="4800" b="1" dirty="0" smtClean="0"/>
              <a:t>Белка греется в дупле.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b="1" smtClean="0"/>
              <a:t>П</a:t>
            </a:r>
            <a:r>
              <a:rPr lang="ru-RU" sz="4800" b="1" smtClean="0">
                <a:solidFill>
                  <a:srgbClr val="FF0000"/>
                </a:solidFill>
              </a:rPr>
              <a:t>од</a:t>
            </a:r>
            <a:r>
              <a:rPr lang="ru-RU" sz="4800" b="1" smtClean="0"/>
              <a:t>м</a:t>
            </a:r>
            <a:r>
              <a:rPr lang="ru-RU" sz="4800" b="1" smtClean="0">
                <a:solidFill>
                  <a:srgbClr val="FF0000"/>
                </a:solidFill>
              </a:rPr>
              <a:t>оро</a:t>
            </a:r>
            <a:r>
              <a:rPr lang="ru-RU" sz="4800" b="1" smtClean="0"/>
              <a:t>з</a:t>
            </a:r>
            <a:r>
              <a:rPr lang="ru-RU" sz="4800" b="1" smtClean="0">
                <a:solidFill>
                  <a:srgbClr val="FF0000"/>
                </a:solidFill>
              </a:rPr>
              <a:t>и</a:t>
            </a:r>
            <a:r>
              <a:rPr lang="ru-RU" sz="4800" b="1" smtClean="0"/>
              <a:t>л</a:t>
            </a:r>
            <a:r>
              <a:rPr lang="ru-RU" sz="4800" b="1" smtClean="0">
                <a:solidFill>
                  <a:srgbClr val="FF0000"/>
                </a:solidFill>
              </a:rPr>
              <a:t>о</a:t>
            </a:r>
            <a:r>
              <a:rPr lang="ru-RU" sz="4800" b="1" smtClean="0"/>
              <a:t> </a:t>
            </a:r>
            <a:r>
              <a:rPr lang="ru-RU" sz="4800" b="1" dirty="0" smtClean="0"/>
              <a:t>д</a:t>
            </a:r>
            <a:r>
              <a:rPr lang="ru-RU" sz="4800" b="1" dirty="0" smtClean="0">
                <a:solidFill>
                  <a:srgbClr val="FF0000"/>
                </a:solidFill>
              </a:rPr>
              <a:t>оро</a:t>
            </a:r>
            <a:r>
              <a:rPr lang="ru-RU" sz="4800" b="1" dirty="0" smtClean="0"/>
              <a:t>г</a:t>
            </a:r>
            <a:r>
              <a:rPr lang="ru-RU" sz="4800" b="1" dirty="0" smtClean="0">
                <a:solidFill>
                  <a:srgbClr val="FF0000"/>
                </a:solidFill>
              </a:rPr>
              <a:t>и</a:t>
            </a:r>
            <a:r>
              <a:rPr lang="ru-RU" sz="4800" b="1" dirty="0" smtClean="0">
                <a:solidFill>
                  <a:srgbClr val="7030A0"/>
                </a:solidFill>
              </a:rPr>
              <a:t>,</a:t>
            </a:r>
          </a:p>
          <a:p>
            <a:pPr algn="ctr">
              <a:buNone/>
            </a:pPr>
            <a:r>
              <a:rPr lang="ru-RU" sz="4800" b="1" dirty="0" smtClean="0"/>
              <a:t>Стал</a:t>
            </a:r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r>
              <a:rPr lang="ru-RU" sz="4800" b="1" dirty="0" smtClean="0"/>
              <a:t> тих</a:t>
            </a:r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на</a:t>
            </a:r>
            <a:r>
              <a:rPr lang="ru-RU" sz="4800" b="1" dirty="0" smtClean="0"/>
              <a:t> земл</a:t>
            </a:r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r>
              <a:rPr lang="ru-RU" sz="4800" b="1" dirty="0" smtClean="0">
                <a:solidFill>
                  <a:srgbClr val="7030A0"/>
                </a:solidFill>
              </a:rPr>
              <a:t>.</a:t>
            </a:r>
          </a:p>
          <a:p>
            <a:pPr algn="ctr">
              <a:buNone/>
            </a:pPr>
            <a:r>
              <a:rPr lang="ru-RU" sz="4800" b="1" dirty="0" smtClean="0"/>
              <a:t>Ми</a:t>
            </a:r>
            <a:r>
              <a:rPr lang="ru-RU" sz="4800" b="1" dirty="0" smtClean="0">
                <a:solidFill>
                  <a:srgbClr val="FF0000"/>
                </a:solidFill>
              </a:rPr>
              <a:t>ш</a:t>
            </a:r>
            <a:r>
              <a:rPr lang="ru-RU" sz="4800" b="1" dirty="0" smtClean="0"/>
              <a:t>ка гр</a:t>
            </a:r>
            <a:r>
              <a:rPr lang="ru-RU" sz="4800" b="1" dirty="0" smtClean="0">
                <a:solidFill>
                  <a:srgbClr val="FF0000"/>
                </a:solidFill>
              </a:rPr>
              <a:t>еется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в</a:t>
            </a:r>
            <a:r>
              <a:rPr lang="ru-RU" sz="4800" b="1" dirty="0" smtClean="0"/>
              <a:t> б</a:t>
            </a:r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r>
              <a:rPr lang="ru-RU" sz="4800" b="1" dirty="0" smtClean="0"/>
              <a:t>рлог</a:t>
            </a:r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r>
              <a:rPr lang="ru-RU" sz="4800" b="1" dirty="0" smtClean="0">
                <a:solidFill>
                  <a:srgbClr val="7030A0"/>
                </a:solidFill>
              </a:rPr>
              <a:t>,</a:t>
            </a:r>
          </a:p>
          <a:p>
            <a:pPr algn="ctr">
              <a:buNone/>
            </a:pPr>
            <a:r>
              <a:rPr lang="ru-RU" sz="4800" b="1" dirty="0" smtClean="0"/>
              <a:t>Белка гре</a:t>
            </a:r>
            <a:r>
              <a:rPr lang="ru-RU" sz="4800" b="1" dirty="0" smtClean="0">
                <a:solidFill>
                  <a:srgbClr val="FF0000"/>
                </a:solidFill>
              </a:rPr>
              <a:t>ется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в</a:t>
            </a:r>
            <a:r>
              <a:rPr lang="ru-RU" sz="4800" b="1" dirty="0" smtClean="0"/>
              <a:t> ду</a:t>
            </a:r>
            <a:r>
              <a:rPr lang="ru-RU" sz="4800" b="1" dirty="0" smtClean="0">
                <a:solidFill>
                  <a:srgbClr val="FF0000"/>
                </a:solidFill>
              </a:rPr>
              <a:t>п</a:t>
            </a:r>
            <a:r>
              <a:rPr lang="ru-RU" sz="4800" b="1" dirty="0" smtClean="0"/>
              <a:t>л</a:t>
            </a:r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r>
              <a:rPr lang="ru-RU" sz="4800" b="1" dirty="0" smtClean="0">
                <a:solidFill>
                  <a:srgbClr val="7030A0"/>
                </a:solidFill>
              </a:rPr>
              <a:t>.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b="1" dirty="0" smtClean="0"/>
              <a:t>П</a:t>
            </a:r>
            <a:r>
              <a:rPr lang="ru-RU" sz="4800" b="1" dirty="0" smtClean="0">
                <a:solidFill>
                  <a:srgbClr val="FF0000"/>
                </a:solidFill>
              </a:rPr>
              <a:t>од</a:t>
            </a:r>
            <a:r>
              <a:rPr lang="ru-RU" sz="4800" b="1" dirty="0" smtClean="0"/>
              <a:t>м</a:t>
            </a:r>
            <a:r>
              <a:rPr lang="ru-RU" sz="4800" b="1" dirty="0" smtClean="0">
                <a:solidFill>
                  <a:srgbClr val="FF0000"/>
                </a:solidFill>
              </a:rPr>
              <a:t>оро</a:t>
            </a:r>
            <a:r>
              <a:rPr lang="ru-RU" sz="4800" b="1" dirty="0" smtClean="0"/>
              <a:t>з</a:t>
            </a:r>
            <a:r>
              <a:rPr lang="ru-RU" sz="4800" b="1" dirty="0" smtClean="0">
                <a:solidFill>
                  <a:srgbClr val="FF0000"/>
                </a:solidFill>
              </a:rPr>
              <a:t>и</a:t>
            </a:r>
            <a:r>
              <a:rPr lang="ru-RU" sz="4800" b="1" dirty="0" smtClean="0"/>
              <a:t>л</a:t>
            </a:r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r>
              <a:rPr lang="ru-RU" sz="4800" b="1" dirty="0" smtClean="0"/>
              <a:t> д</a:t>
            </a:r>
            <a:r>
              <a:rPr lang="ru-RU" sz="4800" b="1" dirty="0" smtClean="0">
                <a:solidFill>
                  <a:srgbClr val="FF0000"/>
                </a:solidFill>
              </a:rPr>
              <a:t>оро</a:t>
            </a:r>
            <a:r>
              <a:rPr lang="ru-RU" sz="4800" b="1" dirty="0" smtClean="0"/>
              <a:t>г</a:t>
            </a:r>
            <a:r>
              <a:rPr lang="ru-RU" sz="4800" b="1" dirty="0" smtClean="0">
                <a:solidFill>
                  <a:srgbClr val="FF0000"/>
                </a:solidFill>
              </a:rPr>
              <a:t>и</a:t>
            </a:r>
            <a:r>
              <a:rPr lang="ru-RU" sz="4800" b="1" dirty="0" smtClean="0">
                <a:solidFill>
                  <a:srgbClr val="7030A0"/>
                </a:solidFill>
              </a:rPr>
              <a:t>,</a:t>
            </a:r>
          </a:p>
          <a:p>
            <a:pPr algn="ctr">
              <a:buNone/>
            </a:pPr>
            <a:r>
              <a:rPr lang="ru-RU" sz="4800" b="1" dirty="0" smtClean="0"/>
              <a:t>Стал</a:t>
            </a:r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r>
              <a:rPr lang="ru-RU" sz="4800" b="1" dirty="0" smtClean="0"/>
              <a:t> тих</a:t>
            </a:r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на</a:t>
            </a:r>
            <a:r>
              <a:rPr lang="ru-RU" sz="4800" b="1" dirty="0" smtClean="0"/>
              <a:t> земл</a:t>
            </a:r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r>
              <a:rPr lang="ru-RU" sz="4800" b="1" dirty="0" smtClean="0">
                <a:solidFill>
                  <a:srgbClr val="7030A0"/>
                </a:solidFill>
              </a:rPr>
              <a:t>.</a:t>
            </a:r>
          </a:p>
          <a:p>
            <a:pPr algn="ctr">
              <a:buNone/>
            </a:pPr>
            <a:r>
              <a:rPr lang="ru-RU" sz="4800" b="1" dirty="0" smtClean="0"/>
              <a:t>Ми</a:t>
            </a:r>
            <a:r>
              <a:rPr lang="ru-RU" sz="4800" b="1" dirty="0" smtClean="0">
                <a:solidFill>
                  <a:srgbClr val="FF0000"/>
                </a:solidFill>
              </a:rPr>
              <a:t>ш</a:t>
            </a:r>
            <a:r>
              <a:rPr lang="ru-RU" sz="4800" b="1" dirty="0" smtClean="0"/>
              <a:t>ка гр</a:t>
            </a:r>
            <a:r>
              <a:rPr lang="ru-RU" sz="4800" b="1" dirty="0" smtClean="0">
                <a:solidFill>
                  <a:srgbClr val="FF0000"/>
                </a:solidFill>
              </a:rPr>
              <a:t>еется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в</a:t>
            </a:r>
            <a:r>
              <a:rPr lang="ru-RU" sz="4800" b="1" dirty="0" smtClean="0"/>
              <a:t> б</a:t>
            </a:r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r>
              <a:rPr lang="ru-RU" sz="4800" b="1" dirty="0" smtClean="0"/>
              <a:t>рлог</a:t>
            </a:r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r>
              <a:rPr lang="ru-RU" sz="4800" b="1" dirty="0" smtClean="0">
                <a:solidFill>
                  <a:srgbClr val="7030A0"/>
                </a:solidFill>
              </a:rPr>
              <a:t>,</a:t>
            </a:r>
          </a:p>
          <a:p>
            <a:pPr algn="ctr">
              <a:buNone/>
            </a:pPr>
            <a:r>
              <a:rPr lang="ru-RU" sz="4800" b="1" dirty="0" smtClean="0"/>
              <a:t>Белка гре</a:t>
            </a:r>
            <a:r>
              <a:rPr lang="ru-RU" sz="4800" b="1" dirty="0" smtClean="0">
                <a:solidFill>
                  <a:srgbClr val="FF0000"/>
                </a:solidFill>
              </a:rPr>
              <a:t>ется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в</a:t>
            </a:r>
            <a:r>
              <a:rPr lang="ru-RU" sz="4800" b="1" dirty="0" smtClean="0"/>
              <a:t> ду</a:t>
            </a:r>
            <a:r>
              <a:rPr lang="ru-RU" sz="4800" b="1" dirty="0" smtClean="0">
                <a:solidFill>
                  <a:srgbClr val="FF0000"/>
                </a:solidFill>
              </a:rPr>
              <a:t>п</a:t>
            </a:r>
            <a:r>
              <a:rPr lang="ru-RU" sz="4800" b="1" dirty="0" smtClean="0"/>
              <a:t>л</a:t>
            </a:r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r>
              <a:rPr lang="ru-RU" sz="4800" b="1" dirty="0" smtClean="0">
                <a:solidFill>
                  <a:srgbClr val="7030A0"/>
                </a:solidFill>
              </a:rPr>
              <a:t>.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2. В каком слове произносятся только мягкие согласные звуки?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ru-RU" sz="4800" b="1" dirty="0" smtClean="0">
              <a:solidFill>
                <a:srgbClr val="7030A0"/>
              </a:solidFill>
            </a:endParaRPr>
          </a:p>
          <a:p>
            <a:pPr marL="514350" indent="-514350" algn="ctr">
              <a:buAutoNum type="arabicPeriod"/>
            </a:pPr>
            <a:r>
              <a:rPr lang="ru-RU" sz="4800" b="1" dirty="0" smtClean="0">
                <a:solidFill>
                  <a:srgbClr val="7030A0"/>
                </a:solidFill>
              </a:rPr>
              <a:t>сентябрь</a:t>
            </a:r>
          </a:p>
          <a:p>
            <a:pPr marL="514350" indent="-514350" algn="ctr">
              <a:buAutoNum type="arabicPeriod"/>
            </a:pPr>
            <a:r>
              <a:rPr lang="ru-RU" sz="4800" b="1" dirty="0" smtClean="0">
                <a:solidFill>
                  <a:srgbClr val="7030A0"/>
                </a:solidFill>
              </a:rPr>
              <a:t>сеять</a:t>
            </a:r>
          </a:p>
          <a:p>
            <a:pPr marL="514350" indent="-514350" algn="ctr">
              <a:buAutoNum type="arabicPeriod"/>
            </a:pPr>
            <a:r>
              <a:rPr lang="ru-RU" sz="4800" b="1" dirty="0" smtClean="0">
                <a:solidFill>
                  <a:srgbClr val="7030A0"/>
                </a:solidFill>
              </a:rPr>
              <a:t>русский</a:t>
            </a:r>
          </a:p>
          <a:p>
            <a:pPr marL="514350" indent="-514350" algn="ctr">
              <a:buAutoNum type="arabicPeriod"/>
            </a:pPr>
            <a:r>
              <a:rPr lang="ru-RU" sz="4800" b="1" dirty="0" smtClean="0">
                <a:solidFill>
                  <a:srgbClr val="7030A0"/>
                </a:solidFill>
              </a:rPr>
              <a:t>яркий</a:t>
            </a:r>
          </a:p>
          <a:p>
            <a:pPr marL="514350" indent="-514350" algn="ctr">
              <a:buNone/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0.00254 0.00868 0.00346 0.01233 0.00693 C 0.01684 0.01109 0.02101 0.02034 0.02639 0.02335 C 0.03854 0.03028 0.05712 0.02913 0.06858 0.03028 C 0.15295 0.03884 0.07118 0.0319 0.13698 0.03722 C 0.15694 0.04624 0.16337 0.0608 0.17726 0.0793 C 0.17951 0.08832 0.18594 0.10497 0.18594 0.10497 C 0.18733 0.11144 0.18976 0.12578 0.19132 0.13063 C 0.19271 0.13479 0.19496 0.13826 0.19653 0.14242 C 0.1974 0.1445 0.19774 0.14705 0.19826 0.14936 C 0.19774 0.16416 0.19774 0.17895 0.19653 0.19375 C 0.19566 0.20462 0.19184 0.22265 0.18594 0.23121 C 0.18281 0.23606 0.17778 0.2393 0.17552 0.24531 C 0.17413 0.24832 0.17378 0.25225 0.17187 0.25456 C 0.16736 0.26034 0.15833 0.26358 0.15278 0.26635 C 0.1408 0.27237 0.12847 0.27699 0.1158 0.28023 C 0.10226 0.29826 0.11597 0.28277 0.1 0.29433 C 0.08802 0.30312 0.08003 0.31884 0.06667 0.32462 C 0.04826 0.34104 0.02552 0.3489 0.00365 0.3526 C -0.01649 0.35075 -0.03594 0.34774 -0.05608 0.34566 C -0.07483 0.3408 -0.09323 0.33965 -0.11215 0.33641 C -0.1224 0.33456 -0.13195 0.32971 -0.14201 0.32693 C -0.1507 0.31815 -0.15625 0.30566 -0.16667 0.30127 C -0.16858 0.29595 -0.16945 0.28971 -0.17188 0.28485 C -0.17326 0.28208 -0.17552 0.28046 -0.17708 0.27791 C -0.1934 0.25179 -0.1651 0.2941 -0.1842 0.2615 C -0.18663 0.2571 -0.19028 0.2541 -0.19288 0.24994 C -0.19566 0.24554 -0.19722 0.24023 -0.2 0.23583 C -0.20313 0.23075 -0.21042 0.22196 -0.21042 0.22196 C -0.2151 0.20924 -0.21892 0.19699 -0.22795 0.18913 C -0.22917 0.1852 -0.22986 0.18127 -0.23142 0.17757 C -0.23229 0.17549 -0.23438 0.17479 -0.23507 0.17271 C -0.2375 0.16624 -0.2375 0.15791 -0.24028 0.15167 C -0.24201 0.14774 -0.2441 0.14427 -0.24549 0.14011 C -0.24705 0.13549 -0.24722 0.1304 -0.24896 0.12601 C -0.25642 0.10635 -0.26198 0.08716 -0.26476 0.06543 C -0.26337 0.02635 -0.26736 0.02057 -0.25087 -0.00255 C -0.25017 -0.00486 -0.25035 -0.00787 -0.24896 -0.00948 C -0.24757 -0.0111 -0.24531 -0.01064 -0.24375 -0.0118 C -0.22604 -0.02498 -0.23993 -0.01827 -0.22795 -0.02336 C -0.22031 -0.02266 -0.21267 -0.0222 -0.20521 -0.02105 C -0.19531 -0.01943 -0.18316 -0.00787 -0.17188 -0.00486 C -0.16892 -0.00324 -0.1658 -0.00185 -0.16302 0 C -0.16111 0.00115 -0.15972 0.00346 -0.15781 0.00462 C -0.15139 0.00832 -0.1434 0.00901 -0.13681 0.01156 C -0.12691 0.01549 -0.12083 0.02104 -0.11042 0.02335 C -0.06945 0.04161 -0.14844 0.03421 -0.02795 0.03028 C -0.01858 0.02612 -0.01649 0.01942 -0.00695 0.01618 C -0.00399 0.01225 -0.00104 0.00855 0.00191 0.00462 C 0.0033 0.00277 0.00087 -0.00024 0 -0.00255 C -0.00035 -0.00324 0 -0.00093 0 0 Z " pathEditMode="relative" ptsTypes="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3. В каком слове отсутствует суффикс?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endParaRPr lang="ru-RU" dirty="0" smtClean="0"/>
          </a:p>
          <a:p>
            <a:pPr marL="514350" indent="-514350" algn="ctr">
              <a:buAutoNum type="arabicPeriod"/>
            </a:pPr>
            <a:r>
              <a:rPr lang="ru-RU" sz="4400" b="1" dirty="0" smtClean="0">
                <a:solidFill>
                  <a:srgbClr val="7030A0"/>
                </a:solidFill>
              </a:rPr>
              <a:t>волосок</a:t>
            </a:r>
          </a:p>
          <a:p>
            <a:pPr marL="514350" indent="-514350" algn="ctr">
              <a:buAutoNum type="arabicPeriod"/>
            </a:pPr>
            <a:r>
              <a:rPr lang="ru-RU" sz="4400" b="1" dirty="0" smtClean="0">
                <a:solidFill>
                  <a:srgbClr val="7030A0"/>
                </a:solidFill>
              </a:rPr>
              <a:t>чайник</a:t>
            </a:r>
          </a:p>
          <a:p>
            <a:pPr marL="514350" indent="-514350" algn="ctr">
              <a:buAutoNum type="arabicPeriod"/>
            </a:pPr>
            <a:r>
              <a:rPr lang="ru-RU" sz="4400" b="1" dirty="0" smtClean="0">
                <a:solidFill>
                  <a:srgbClr val="7030A0"/>
                </a:solidFill>
              </a:rPr>
              <a:t>карманы</a:t>
            </a:r>
          </a:p>
          <a:p>
            <a:pPr marL="514350" indent="-514350" algn="ctr">
              <a:buAutoNum type="arabicPeriod"/>
            </a:pPr>
            <a:r>
              <a:rPr lang="ru-RU" sz="4400" b="1" dirty="0" smtClean="0">
                <a:solidFill>
                  <a:srgbClr val="7030A0"/>
                </a:solidFill>
              </a:rPr>
              <a:t>берёзка</a:t>
            </a:r>
          </a:p>
          <a:p>
            <a:pPr marL="514350" indent="-514350"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4. Какое слово не является однокоренным к слову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РАКЕТА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endParaRPr lang="ru-RU" dirty="0" smtClean="0"/>
          </a:p>
          <a:p>
            <a:pPr marL="514350" indent="-514350" algn="ctr">
              <a:buAutoNum type="arabicPeriod"/>
            </a:pPr>
            <a:r>
              <a:rPr lang="ru-RU" b="1" dirty="0" smtClean="0">
                <a:solidFill>
                  <a:srgbClr val="7030A0"/>
                </a:solidFill>
              </a:rPr>
              <a:t>Ракетный</a:t>
            </a:r>
          </a:p>
          <a:p>
            <a:pPr marL="514350" indent="-514350" algn="ctr">
              <a:buAutoNum type="arabicPeriod"/>
            </a:pPr>
            <a:r>
              <a:rPr lang="ru-RU" b="1" dirty="0" smtClean="0">
                <a:solidFill>
                  <a:srgbClr val="7030A0"/>
                </a:solidFill>
              </a:rPr>
              <a:t>Ракетчик</a:t>
            </a:r>
          </a:p>
          <a:p>
            <a:pPr marL="514350" indent="-514350" algn="ctr">
              <a:buAutoNum type="arabicPeriod"/>
            </a:pPr>
            <a:r>
              <a:rPr lang="ru-RU" b="1" dirty="0" smtClean="0">
                <a:solidFill>
                  <a:srgbClr val="7030A0"/>
                </a:solidFill>
              </a:rPr>
              <a:t>Ракеты</a:t>
            </a:r>
          </a:p>
          <a:p>
            <a:pPr marL="514350" indent="-514350" algn="ctr">
              <a:buAutoNum type="arabicPeriod"/>
            </a:pPr>
            <a:r>
              <a:rPr lang="ru-RU" b="1" dirty="0" smtClean="0">
                <a:solidFill>
                  <a:srgbClr val="7030A0"/>
                </a:solidFill>
              </a:rPr>
              <a:t>Ракетница</a:t>
            </a:r>
          </a:p>
          <a:p>
            <a:pPr marL="514350" indent="-514350"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5. В каком слове пишется буква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в корне?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endParaRPr lang="ru-RU" dirty="0" smtClean="0"/>
          </a:p>
          <a:p>
            <a:pPr marL="514350" indent="-514350" algn="ctr">
              <a:buAutoNum type="arabicPeriod"/>
            </a:pPr>
            <a:r>
              <a:rPr lang="ru-RU" sz="4400" b="1" dirty="0" err="1" smtClean="0">
                <a:solidFill>
                  <a:srgbClr val="7030A0"/>
                </a:solidFill>
              </a:rPr>
              <a:t>кв_ртира</a:t>
            </a:r>
            <a:endParaRPr lang="ru-RU" sz="4400" b="1" dirty="0" smtClean="0">
              <a:solidFill>
                <a:srgbClr val="7030A0"/>
              </a:solidFill>
            </a:endParaRPr>
          </a:p>
          <a:p>
            <a:pPr marL="514350" indent="-514350" algn="ctr">
              <a:buAutoNum type="arabicPeriod"/>
            </a:pPr>
            <a:r>
              <a:rPr lang="ru-RU" sz="4400" b="1" dirty="0" err="1" smtClean="0">
                <a:solidFill>
                  <a:srgbClr val="7030A0"/>
                </a:solidFill>
              </a:rPr>
              <a:t>комн_та</a:t>
            </a:r>
            <a:endParaRPr lang="ru-RU" sz="4400" b="1" dirty="0" smtClean="0">
              <a:solidFill>
                <a:srgbClr val="7030A0"/>
              </a:solidFill>
            </a:endParaRPr>
          </a:p>
          <a:p>
            <a:pPr marL="514350" indent="-514350" algn="ctr">
              <a:buAutoNum type="arabicPeriod"/>
            </a:pPr>
            <a:r>
              <a:rPr lang="ru-RU" sz="4400" b="1" dirty="0" err="1" smtClean="0">
                <a:solidFill>
                  <a:srgbClr val="7030A0"/>
                </a:solidFill>
              </a:rPr>
              <a:t>ст_рожит</a:t>
            </a:r>
            <a:endParaRPr lang="ru-RU" sz="4400" b="1" dirty="0" smtClean="0">
              <a:solidFill>
                <a:srgbClr val="7030A0"/>
              </a:solidFill>
            </a:endParaRPr>
          </a:p>
          <a:p>
            <a:pPr marL="514350" indent="-514350" algn="ctr">
              <a:buAutoNum type="arabicPeriod"/>
            </a:pPr>
            <a:r>
              <a:rPr lang="ru-RU" sz="4400" b="1" dirty="0" err="1">
                <a:solidFill>
                  <a:srgbClr val="7030A0"/>
                </a:solidFill>
              </a:rPr>
              <a:t>д</a:t>
            </a:r>
            <a:r>
              <a:rPr lang="ru-RU" sz="4400" b="1" dirty="0" err="1" smtClean="0">
                <a:solidFill>
                  <a:srgbClr val="7030A0"/>
                </a:solidFill>
              </a:rPr>
              <a:t>_бежал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5. В каком слове пишется буква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в корне?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endParaRPr lang="ru-RU" dirty="0" smtClean="0"/>
          </a:p>
          <a:p>
            <a:pPr marL="514350" indent="-514350" algn="ctr">
              <a:buAutoNum type="arabicPeriod"/>
            </a:pPr>
            <a:r>
              <a:rPr lang="ru-RU" sz="4400" b="1" dirty="0" err="1" smtClean="0">
                <a:solidFill>
                  <a:srgbClr val="7030A0"/>
                </a:solidFill>
              </a:rPr>
              <a:t>кв</a:t>
            </a:r>
            <a:r>
              <a:rPr lang="ru-RU" sz="4400" b="1" dirty="0" err="1" smtClean="0">
                <a:solidFill>
                  <a:srgbClr val="FF0000"/>
                </a:solidFill>
              </a:rPr>
              <a:t>А</a:t>
            </a:r>
            <a:r>
              <a:rPr lang="ru-RU" sz="4400" b="1" dirty="0" err="1" smtClean="0">
                <a:solidFill>
                  <a:srgbClr val="7030A0"/>
                </a:solidFill>
              </a:rPr>
              <a:t>ртира</a:t>
            </a:r>
            <a:endParaRPr lang="ru-RU" sz="4400" b="1" dirty="0" smtClean="0">
              <a:solidFill>
                <a:srgbClr val="7030A0"/>
              </a:solidFill>
            </a:endParaRPr>
          </a:p>
          <a:p>
            <a:pPr marL="514350" indent="-514350" algn="ctr">
              <a:buAutoNum type="arabicPeriod"/>
            </a:pPr>
            <a:r>
              <a:rPr lang="ru-RU" sz="4400" b="1" dirty="0" err="1" smtClean="0">
                <a:solidFill>
                  <a:srgbClr val="7030A0"/>
                </a:solidFill>
              </a:rPr>
              <a:t>комн</a:t>
            </a:r>
            <a:r>
              <a:rPr lang="ru-RU" sz="4400" b="1" dirty="0" err="1" smtClean="0">
                <a:solidFill>
                  <a:srgbClr val="FF0000"/>
                </a:solidFill>
              </a:rPr>
              <a:t>А</a:t>
            </a:r>
            <a:r>
              <a:rPr lang="ru-RU" sz="4400" b="1" dirty="0" err="1" smtClean="0">
                <a:solidFill>
                  <a:srgbClr val="7030A0"/>
                </a:solidFill>
              </a:rPr>
              <a:t>та</a:t>
            </a:r>
            <a:endParaRPr lang="ru-RU" sz="4400" b="1" dirty="0" smtClean="0">
              <a:solidFill>
                <a:srgbClr val="7030A0"/>
              </a:solidFill>
            </a:endParaRPr>
          </a:p>
          <a:p>
            <a:pPr marL="514350" indent="-514350" algn="ctr">
              <a:buAutoNum type="arabicPeriod"/>
            </a:pPr>
            <a:r>
              <a:rPr lang="ru-RU" sz="4400" b="1" dirty="0" err="1" smtClean="0">
                <a:solidFill>
                  <a:srgbClr val="7030A0"/>
                </a:solidFill>
              </a:rPr>
              <a:t>ст</a:t>
            </a:r>
            <a:r>
              <a:rPr lang="ru-RU" sz="4400" b="1" dirty="0" err="1" smtClean="0">
                <a:solidFill>
                  <a:srgbClr val="FF0000"/>
                </a:solidFill>
              </a:rPr>
              <a:t>О</a:t>
            </a:r>
            <a:r>
              <a:rPr lang="ru-RU" sz="4400" b="1" dirty="0" err="1" smtClean="0">
                <a:solidFill>
                  <a:srgbClr val="7030A0"/>
                </a:solidFill>
              </a:rPr>
              <a:t>рожит</a:t>
            </a:r>
            <a:endParaRPr lang="ru-RU" sz="4400" b="1" dirty="0" smtClean="0">
              <a:solidFill>
                <a:srgbClr val="7030A0"/>
              </a:solidFill>
            </a:endParaRPr>
          </a:p>
          <a:p>
            <a:pPr marL="514350" indent="-514350" algn="ctr">
              <a:buAutoNum type="arabicPeriod"/>
            </a:pPr>
            <a:r>
              <a:rPr lang="ru-RU" sz="4400" b="1" dirty="0" err="1" smtClean="0">
                <a:solidFill>
                  <a:srgbClr val="7030A0"/>
                </a:solidFill>
              </a:rPr>
              <a:t>д</a:t>
            </a:r>
            <a:r>
              <a:rPr lang="ru-RU" sz="4400" b="1" dirty="0" err="1">
                <a:solidFill>
                  <a:srgbClr val="FF0000"/>
                </a:solidFill>
              </a:rPr>
              <a:t>О</a:t>
            </a:r>
            <a:r>
              <a:rPr lang="ru-RU" sz="4400" b="1" dirty="0" err="1" smtClean="0">
                <a:solidFill>
                  <a:srgbClr val="7030A0"/>
                </a:solidFill>
              </a:rPr>
              <a:t>бежал</a:t>
            </a:r>
            <a:endParaRPr lang="ru-RU" sz="4400" b="1" dirty="0">
              <a:solidFill>
                <a:srgbClr val="7030A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714744" y="4714884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287042" y="478552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олилиния 14"/>
          <p:cNvSpPr/>
          <p:nvPr/>
        </p:nvSpPr>
        <p:spPr>
          <a:xfrm>
            <a:off x="3714744" y="3786190"/>
            <a:ext cx="1857388" cy="357190"/>
          </a:xfrm>
          <a:custGeom>
            <a:avLst/>
            <a:gdLst>
              <a:gd name="connsiteX0" fmla="*/ 0 w 1334169"/>
              <a:gd name="connsiteY0" fmla="*/ 224589 h 224589"/>
              <a:gd name="connsiteX1" fmla="*/ 208547 w 1334169"/>
              <a:gd name="connsiteY1" fmla="*/ 32084 h 224589"/>
              <a:gd name="connsiteX2" fmla="*/ 561474 w 1334169"/>
              <a:gd name="connsiteY2" fmla="*/ 32084 h 224589"/>
              <a:gd name="connsiteX3" fmla="*/ 834189 w 1334169"/>
              <a:gd name="connsiteY3" fmla="*/ 32084 h 224589"/>
              <a:gd name="connsiteX4" fmla="*/ 930442 w 1334169"/>
              <a:gd name="connsiteY4" fmla="*/ 32084 h 224589"/>
              <a:gd name="connsiteX5" fmla="*/ 1026695 w 1334169"/>
              <a:gd name="connsiteY5" fmla="*/ 32084 h 224589"/>
              <a:gd name="connsiteX6" fmla="*/ 1251284 w 1334169"/>
              <a:gd name="connsiteY6" fmla="*/ 80210 h 224589"/>
              <a:gd name="connsiteX7" fmla="*/ 1315453 w 1334169"/>
              <a:gd name="connsiteY7" fmla="*/ 144378 h 224589"/>
              <a:gd name="connsiteX8" fmla="*/ 1331495 w 1334169"/>
              <a:gd name="connsiteY8" fmla="*/ 192505 h 224589"/>
              <a:gd name="connsiteX9" fmla="*/ 1331495 w 1334169"/>
              <a:gd name="connsiteY9" fmla="*/ 176462 h 22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4169" h="224589">
                <a:moveTo>
                  <a:pt x="0" y="224589"/>
                </a:moveTo>
                <a:cubicBezTo>
                  <a:pt x="57484" y="144378"/>
                  <a:pt x="114968" y="64168"/>
                  <a:pt x="208547" y="32084"/>
                </a:cubicBezTo>
                <a:cubicBezTo>
                  <a:pt x="302126" y="0"/>
                  <a:pt x="561474" y="32084"/>
                  <a:pt x="561474" y="32084"/>
                </a:cubicBezTo>
                <a:lnTo>
                  <a:pt x="834189" y="32084"/>
                </a:lnTo>
                <a:lnTo>
                  <a:pt x="930442" y="32084"/>
                </a:lnTo>
                <a:cubicBezTo>
                  <a:pt x="962526" y="32084"/>
                  <a:pt x="973221" y="24063"/>
                  <a:pt x="1026695" y="32084"/>
                </a:cubicBezTo>
                <a:cubicBezTo>
                  <a:pt x="1080169" y="40105"/>
                  <a:pt x="1203158" y="61494"/>
                  <a:pt x="1251284" y="80210"/>
                </a:cubicBezTo>
                <a:cubicBezTo>
                  <a:pt x="1299410" y="98926"/>
                  <a:pt x="1302085" y="125662"/>
                  <a:pt x="1315453" y="144378"/>
                </a:cubicBezTo>
                <a:cubicBezTo>
                  <a:pt x="1328821" y="163094"/>
                  <a:pt x="1328821" y="187158"/>
                  <a:pt x="1331495" y="192505"/>
                </a:cubicBezTo>
                <a:cubicBezTo>
                  <a:pt x="1334169" y="197852"/>
                  <a:pt x="1332832" y="187157"/>
                  <a:pt x="1331495" y="17646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6.В каком слове на  месте пропуска надо писать букву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marL="514350" indent="-514350" algn="ctr">
              <a:buAutoNum type="arabicPeriod"/>
            </a:pPr>
            <a:r>
              <a:rPr lang="ru-RU" sz="4400" b="1" dirty="0" err="1" smtClean="0">
                <a:solidFill>
                  <a:srgbClr val="7030A0"/>
                </a:solidFill>
              </a:rPr>
              <a:t>прекрас_ный</a:t>
            </a:r>
            <a:endParaRPr lang="ru-RU" sz="4400" b="1" dirty="0" smtClean="0">
              <a:solidFill>
                <a:srgbClr val="7030A0"/>
              </a:solidFill>
            </a:endParaRPr>
          </a:p>
          <a:p>
            <a:pPr marL="514350" indent="-514350" algn="ctr">
              <a:buAutoNum type="arabicPeriod"/>
            </a:pPr>
            <a:r>
              <a:rPr lang="ru-RU" sz="4400" b="1" dirty="0" err="1" smtClean="0">
                <a:solidFill>
                  <a:srgbClr val="7030A0"/>
                </a:solidFill>
              </a:rPr>
              <a:t>опас_ный</a:t>
            </a:r>
            <a:endParaRPr lang="ru-RU" sz="4400" b="1" dirty="0" smtClean="0">
              <a:solidFill>
                <a:srgbClr val="7030A0"/>
              </a:solidFill>
            </a:endParaRPr>
          </a:p>
          <a:p>
            <a:pPr marL="514350" indent="-514350" algn="ctr">
              <a:buAutoNum type="arabicPeriod"/>
            </a:pPr>
            <a:r>
              <a:rPr lang="ru-RU" sz="4400" b="1" dirty="0" err="1" smtClean="0">
                <a:solidFill>
                  <a:srgbClr val="7030A0"/>
                </a:solidFill>
              </a:rPr>
              <a:t>интерес_ный</a:t>
            </a:r>
            <a:endParaRPr lang="ru-RU" sz="4400" b="1" dirty="0" smtClean="0">
              <a:solidFill>
                <a:srgbClr val="7030A0"/>
              </a:solidFill>
            </a:endParaRPr>
          </a:p>
          <a:p>
            <a:pPr marL="514350" indent="-514350" algn="ctr">
              <a:buAutoNum type="arabicPeriod"/>
            </a:pPr>
            <a:r>
              <a:rPr lang="ru-RU" sz="4400" b="1" dirty="0" err="1">
                <a:solidFill>
                  <a:srgbClr val="7030A0"/>
                </a:solidFill>
              </a:rPr>
              <a:t>п</a:t>
            </a:r>
            <a:r>
              <a:rPr lang="ru-RU" sz="4400" b="1" dirty="0" err="1" smtClean="0">
                <a:solidFill>
                  <a:srgbClr val="7030A0"/>
                </a:solidFill>
              </a:rPr>
              <a:t>релес_ный</a:t>
            </a:r>
            <a:endParaRPr lang="ru-RU" sz="4400" b="1" dirty="0" smtClean="0">
              <a:solidFill>
                <a:srgbClr val="7030A0"/>
              </a:solidFill>
            </a:endParaRPr>
          </a:p>
          <a:p>
            <a:pPr marL="514350" indent="-514350" algn="ctr">
              <a:buAutoNum type="arabicPeriod"/>
            </a:pPr>
            <a:endParaRPr lang="ru-RU" dirty="0" smtClean="0"/>
          </a:p>
          <a:p>
            <a:pPr marL="514350" indent="-514350" algn="ctr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6.В каком слове на  месте пропуска надо писать букву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marL="514350" indent="-514350" algn="ctr">
              <a:buAutoNum type="arabicPeriod"/>
            </a:pPr>
            <a:r>
              <a:rPr lang="ru-RU" sz="4400" b="1" dirty="0" err="1" smtClean="0">
                <a:solidFill>
                  <a:srgbClr val="7030A0"/>
                </a:solidFill>
              </a:rPr>
              <a:t>прекрас_ный</a:t>
            </a:r>
            <a:endParaRPr lang="ru-RU" sz="4400" b="1" dirty="0" smtClean="0">
              <a:solidFill>
                <a:srgbClr val="7030A0"/>
              </a:solidFill>
            </a:endParaRPr>
          </a:p>
          <a:p>
            <a:pPr marL="514350" indent="-514350" algn="ctr">
              <a:buAutoNum type="arabicPeriod"/>
            </a:pPr>
            <a:r>
              <a:rPr lang="ru-RU" sz="4400" b="1" dirty="0" err="1" smtClean="0">
                <a:solidFill>
                  <a:srgbClr val="7030A0"/>
                </a:solidFill>
              </a:rPr>
              <a:t>опас_ный</a:t>
            </a:r>
            <a:endParaRPr lang="ru-RU" sz="4400" b="1" dirty="0" smtClean="0">
              <a:solidFill>
                <a:srgbClr val="7030A0"/>
              </a:solidFill>
            </a:endParaRPr>
          </a:p>
          <a:p>
            <a:pPr marL="514350" indent="-514350" algn="ctr">
              <a:buAutoNum type="arabicPeriod"/>
            </a:pPr>
            <a:r>
              <a:rPr lang="ru-RU" sz="4400" b="1" dirty="0" err="1" smtClean="0">
                <a:solidFill>
                  <a:srgbClr val="7030A0"/>
                </a:solidFill>
              </a:rPr>
              <a:t>интерес_ный</a:t>
            </a:r>
            <a:endParaRPr lang="ru-RU" sz="4400" b="1" dirty="0" smtClean="0">
              <a:solidFill>
                <a:srgbClr val="7030A0"/>
              </a:solidFill>
            </a:endParaRPr>
          </a:p>
          <a:p>
            <a:pPr marL="514350" indent="-514350" algn="ctr">
              <a:buAutoNum type="arabicPeriod"/>
            </a:pPr>
            <a:r>
              <a:rPr lang="ru-RU" sz="4400" b="1" dirty="0" err="1" smtClean="0">
                <a:solidFill>
                  <a:srgbClr val="7030A0"/>
                </a:solidFill>
              </a:rPr>
              <a:t>прелес</a:t>
            </a:r>
            <a:r>
              <a:rPr lang="ru-RU" sz="4400" b="1" dirty="0" err="1" smtClean="0">
                <a:solidFill>
                  <a:srgbClr val="FF0000"/>
                </a:solidFill>
              </a:rPr>
              <a:t>Т</a:t>
            </a:r>
            <a:r>
              <a:rPr lang="ru-RU" sz="4400" b="1" dirty="0" err="1" smtClean="0">
                <a:solidFill>
                  <a:srgbClr val="7030A0"/>
                </a:solidFill>
              </a:rPr>
              <a:t>ный</a:t>
            </a:r>
            <a:endParaRPr lang="ru-RU" sz="4400" b="1" dirty="0" smtClean="0">
              <a:solidFill>
                <a:srgbClr val="7030A0"/>
              </a:solidFill>
            </a:endParaRPr>
          </a:p>
          <a:p>
            <a:pPr marL="514350" indent="-514350" algn="ctr">
              <a:buAutoNum type="arabicPeriod"/>
            </a:pPr>
            <a:endParaRPr lang="ru-RU" dirty="0" smtClean="0"/>
          </a:p>
          <a:p>
            <a:pPr marL="514350" indent="-514350" algn="ctr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434</Words>
  <Application>Microsoft Office PowerPoint</Application>
  <PresentationFormat>Экран (4:3)</PresentationFormat>
  <Paragraphs>123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Подготовка к итоговой работе  за 4 класс</vt:lpstr>
      <vt:lpstr>1. В каком слове больше букв, чем звуков?</vt:lpstr>
      <vt:lpstr>2. В каком слове произносятся только мягкие согласные звуки?</vt:lpstr>
      <vt:lpstr>3. В каком слове отсутствует суффикс?</vt:lpstr>
      <vt:lpstr>4. Какое слово не является однокоренным к слову РАКЕТА?</vt:lpstr>
      <vt:lpstr>5. В каком слове пишется буква О в корне?</vt:lpstr>
      <vt:lpstr>5. В каком слове пишется буква О в корне?</vt:lpstr>
      <vt:lpstr>6.В каком слове на  месте пропуска надо писать букву Т?</vt:lpstr>
      <vt:lpstr>6.В каком слове на  месте пропуска надо писать букву Т?</vt:lpstr>
      <vt:lpstr>7. В каких словосочетаниях на месте пропуска надо писать окончание  -Е</vt:lpstr>
      <vt:lpstr>7. В каких словосочетаниях на месте пропуска надо писать окончание  -Е</vt:lpstr>
      <vt:lpstr>8. Укажите слово, в котором пропущен разделительный Ъ</vt:lpstr>
      <vt:lpstr>8. Укажите слово, в котором пропущен разделительный Ъ</vt:lpstr>
      <vt:lpstr>9. В каком варианте верно указаны главные члены предложения</vt:lpstr>
      <vt:lpstr>10. Укажите антоним слову МОЩНЫЙ (мотор)</vt:lpstr>
      <vt:lpstr>Укажите цифры, на месте которых в предложении должны стоять запятые</vt:lpstr>
      <vt:lpstr>Слайд 17</vt:lpstr>
      <vt:lpstr>Укажите цифры, на месте которых в предложении должны стоять запятые</vt:lpstr>
      <vt:lpstr>Определи падежи выделенных имён существительных.</vt:lpstr>
      <vt:lpstr>Определи падежи выделенных имён существительных.</vt:lpstr>
      <vt:lpstr>Слайд 21</vt:lpstr>
      <vt:lpstr>ЗАПОМНИ!</vt:lpstr>
      <vt:lpstr>Слайд 23</vt:lpstr>
      <vt:lpstr>Слайд 24</vt:lpstr>
      <vt:lpstr>Слайд 25</vt:lpstr>
    </vt:vector>
  </TitlesOfParts>
  <Company>LOKALKA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итоговой работе за 4 класс</dc:title>
  <dc:creator>Рита</dc:creator>
  <cp:lastModifiedBy>Рита</cp:lastModifiedBy>
  <cp:revision>16</cp:revision>
  <dcterms:created xsi:type="dcterms:W3CDTF">2009-12-09T17:58:09Z</dcterms:created>
  <dcterms:modified xsi:type="dcterms:W3CDTF">2009-12-12T04:25:03Z</dcterms:modified>
</cp:coreProperties>
</file>