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1" r:id="rId3"/>
    <p:sldId id="257" r:id="rId4"/>
    <p:sldId id="262" r:id="rId5"/>
    <p:sldId id="263" r:id="rId6"/>
    <p:sldId id="269" r:id="rId7"/>
    <p:sldId id="274" r:id="rId8"/>
    <p:sldId id="275" r:id="rId9"/>
    <p:sldId id="265" r:id="rId10"/>
    <p:sldId id="266" r:id="rId11"/>
    <p:sldId id="267" r:id="rId12"/>
    <p:sldId id="281" r:id="rId13"/>
    <p:sldId id="268" r:id="rId14"/>
    <p:sldId id="260" r:id="rId15"/>
    <p:sldId id="282" r:id="rId16"/>
    <p:sldId id="277" r:id="rId17"/>
    <p:sldId id="27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FF2D"/>
    <a:srgbClr val="3333FF"/>
    <a:srgbClr val="009900"/>
    <a:srgbClr val="5757FF"/>
    <a:srgbClr val="616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50" autoAdjust="0"/>
  </p:normalViewPr>
  <p:slideViewPr>
    <p:cSldViewPr>
      <p:cViewPr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91;&#1088;&#1086;&#1082;&#1080;\&#1091;&#1088;&#1086;&#1082;&#1080;%206\&#1088;&#1091;&#1089;&#1089;&#1082;&#1080;&#1081;%20&#1103;&#1079;&#1099;&#1082;\&#1056;&#1040;&#1047;%20&#1089;&#1091;&#1097;\&#1058;&#1077;&#1084;&#1072;%20&#1076;&#1077;&#1090;&#1077;&#1081;%20(&#1057;&#1082;&#1072;&#1079;&#1082;&#1072;%20&#1086;%20&#1079;&#1074;&#1105;&#1079;&#1076;&#1085;&#1086;&#1084;%20&#1084;&#1072;&#1083;&#1100;&#1095;&#1080;&#1082;&#1077;)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91;&#1088;&#1086;&#1082;&#1080;\&#1091;&#1088;&#1086;&#1082;&#1080;%206\&#1088;&#1091;&#1089;&#1089;&#1082;&#1080;&#1081;%20&#1103;&#1079;&#1099;&#1082;\&#1056;&#1040;&#1047;%20&#1089;&#1091;&#1097;\05_Melodiya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9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077200" cy="3810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>
                <a:gd name="adj1" fmla="val 12500"/>
                <a:gd name="adj2" fmla="val 190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cap="none" spc="0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Урок-открытие</a:t>
            </a:r>
            <a:endParaRPr lang="ru-RU" sz="5400" b="1" cap="none" spc="0" dirty="0">
              <a:ln w="11430"/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Определите падежную форму,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выделите окончание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вставленных слов.   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Выполните морфемный разбор 2-х слов на –мя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и скажите, какую ещё особенность в этих словах заметили?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905000" y="2057400"/>
            <a:ext cx="5638800" cy="4343400"/>
          </a:xfrm>
          <a:prstGeom prst="bevel">
            <a:avLst>
              <a:gd name="adj" fmla="val 5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Законы_______________________________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Цвет_________________________________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 smtClean="0">
                <a:latin typeface="Calibri" pitchFamily="34" charset="0"/>
                <a:cs typeface="Arial" pitchFamily="34" charset="0"/>
              </a:rPr>
              <a:t>Происхождение________________________</a:t>
            </a: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 smtClean="0">
                <a:latin typeface="Calibri" pitchFamily="34" charset="0"/>
                <a:cs typeface="Arial" pitchFamily="34" charset="0"/>
              </a:rPr>
              <a:t>Потеря_______________________________</a:t>
            </a:r>
            <a:endParaRPr lang="ru-RU" sz="2000" b="1" i="1" dirty="0" smtClean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Реши пропорцию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99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914400" y="3886200"/>
            <a:ext cx="5486400" cy="2286000"/>
            <a:chOff x="685800" y="2286000"/>
            <a:chExt cx="3709987" cy="1452563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 rot="10800000">
              <a:off x="685800" y="2286000"/>
              <a:ext cx="3709987" cy="1452563"/>
            </a:xfrm>
            <a:prstGeom prst="homePlate">
              <a:avLst>
                <a:gd name="adj" fmla="val 638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1076" y="2770188"/>
              <a:ext cx="3040128" cy="533400"/>
            </a:xfrm>
            <a:prstGeom prst="rect">
              <a:avLst/>
            </a:prstGeom>
            <a:noFill/>
          </p:spPr>
        </p:pic>
      </p:grp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057400" y="1143000"/>
            <a:ext cx="5791201" cy="2286000"/>
            <a:chOff x="4724400" y="2286000"/>
            <a:chExt cx="3709987" cy="1452563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724400" y="2286000"/>
              <a:ext cx="3709987" cy="1452563"/>
            </a:xfrm>
            <a:prstGeom prst="homePlate">
              <a:avLst>
                <a:gd name="adj" fmla="val 638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77400" y="2721769"/>
              <a:ext cx="3110387" cy="533400"/>
            </a:xfrm>
            <a:prstGeom prst="rect">
              <a:avLst/>
            </a:prstGeom>
            <a:noFill/>
          </p:spPr>
        </p:pic>
      </p:grp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инус 6"/>
          <p:cNvSpPr/>
          <p:nvPr/>
        </p:nvSpPr>
        <p:spPr>
          <a:xfrm rot="5400000">
            <a:off x="-1333500" y="3543300"/>
            <a:ext cx="7239000" cy="914400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209800" y="990600"/>
            <a:ext cx="5791200" cy="4038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Племя</a:t>
            </a:r>
          </a:p>
          <a:p>
            <a:pPr algn="ctr"/>
            <a:r>
              <a:rPr lang="ru-RU" sz="3200" b="1" dirty="0" smtClean="0"/>
              <a:t>Время</a:t>
            </a:r>
          </a:p>
          <a:p>
            <a:pPr algn="ctr"/>
            <a:r>
              <a:rPr lang="ru-RU" sz="3200" b="1" dirty="0" smtClean="0"/>
              <a:t>Семя</a:t>
            </a:r>
          </a:p>
          <a:p>
            <a:pPr algn="ctr"/>
            <a:r>
              <a:rPr lang="ru-RU" sz="3200" b="1" dirty="0" smtClean="0"/>
              <a:t>Бремя</a:t>
            </a:r>
          </a:p>
          <a:p>
            <a:pPr algn="ctr"/>
            <a:r>
              <a:rPr lang="ru-RU" sz="3200" b="1" dirty="0" smtClean="0"/>
              <a:t>Вымя</a:t>
            </a:r>
          </a:p>
          <a:p>
            <a:pPr algn="ctr"/>
            <a:r>
              <a:rPr lang="ru-RU" sz="3200" b="1" dirty="0" smtClean="0"/>
              <a:t>Имя</a:t>
            </a:r>
          </a:p>
          <a:p>
            <a:pPr algn="ctr"/>
            <a:r>
              <a:rPr lang="ru-RU" sz="3200" b="1" dirty="0" smtClean="0"/>
              <a:t>Стремя</a:t>
            </a:r>
          </a:p>
          <a:p>
            <a:pPr algn="ctr"/>
            <a:r>
              <a:rPr lang="ru-RU" sz="3200" b="1" dirty="0" smtClean="0"/>
              <a:t>Темя</a:t>
            </a:r>
          </a:p>
          <a:p>
            <a:pPr algn="ctr"/>
            <a:r>
              <a:rPr lang="ru-RU" sz="3200" b="1" dirty="0" smtClean="0"/>
              <a:t>Знамя</a:t>
            </a:r>
          </a:p>
          <a:p>
            <a:pPr algn="ctr"/>
            <a:r>
              <a:rPr lang="ru-RU" sz="3200" b="1" dirty="0" smtClean="0"/>
              <a:t>Пламя</a:t>
            </a:r>
          </a:p>
          <a:p>
            <a:pPr algn="ctr"/>
            <a:r>
              <a:rPr lang="ru-RU" sz="3200" b="1" dirty="0" smtClean="0"/>
              <a:t>Путь</a:t>
            </a:r>
          </a:p>
          <a:p>
            <a:pPr algn="ctr"/>
            <a:endParaRPr lang="ru-RU" sz="32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668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РАЗНОСКЛОНЯЕМЫЕ СУЩЕСТВИТЕЛЬНЫЕ</a:t>
            </a:r>
            <a:endParaRPr lang="ru-RU" sz="2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Тема детей (Сказка о звёздном мальчике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63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n w="18000">
                  <a:solidFill>
                    <a:srgbClr val="0099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Формула правописания</a:t>
            </a:r>
            <a:endParaRPr lang="ru-RU" sz="5400" b="1" dirty="0">
              <a:ln w="18000">
                <a:solidFill>
                  <a:srgbClr val="009900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2638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spc="-55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7200" b="1" spc="-5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-МЯ</a:t>
            </a:r>
          </a:p>
          <a:p>
            <a:pPr algn="ctr"/>
            <a:r>
              <a:rPr lang="ru-RU" sz="5400" spc="-300" dirty="0" smtClean="0">
                <a:solidFill>
                  <a:srgbClr val="C00000"/>
                </a:solidFill>
              </a:rPr>
              <a:t>путь</a:t>
            </a:r>
            <a:endParaRPr lang="ru-RU" sz="4400" spc="-3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057400"/>
            <a:ext cx="6543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pc="-15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Р.п.</a:t>
            </a:r>
          </a:p>
          <a:p>
            <a:r>
              <a:rPr lang="ru-RU" sz="2400" b="1" spc="-15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Д.п.</a:t>
            </a:r>
          </a:p>
          <a:p>
            <a:r>
              <a:rPr lang="ru-RU" sz="2400" b="1" spc="-15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П.п.</a:t>
            </a:r>
            <a:endParaRPr lang="ru-RU" sz="2000" b="1" spc="-15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spc="-15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Т.п.</a:t>
            </a:r>
            <a:endParaRPr lang="ru-RU" sz="2400" b="1" spc="-15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505200" y="2016497"/>
            <a:ext cx="1691489" cy="1469832"/>
            <a:chOff x="3505200" y="2016497"/>
            <a:chExt cx="1691489" cy="1469832"/>
          </a:xfrm>
        </p:grpSpPr>
        <p:sp>
          <p:nvSpPr>
            <p:cNvPr id="10" name="TextBox 9"/>
            <p:cNvSpPr txBox="1"/>
            <p:nvPr/>
          </p:nvSpPr>
          <p:spPr>
            <a:xfrm>
              <a:off x="3505200" y="2286000"/>
              <a:ext cx="169148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spc="-3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ru-RU" sz="7200" spc="-75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Е</a:t>
              </a:r>
              <a:r>
                <a:rPr lang="ru-RU" sz="7200" spc="-750" dirty="0" smtClean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</a:t>
              </a:r>
              <a:r>
                <a:rPr lang="ru-RU" sz="7200" spc="-300" dirty="0" smtClean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endParaRPr lang="ru-RU" sz="7200" spc="-3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Половина рамки 10"/>
            <p:cNvSpPr/>
            <p:nvPr/>
          </p:nvSpPr>
          <p:spPr>
            <a:xfrm rot="2452004">
              <a:off x="3921497" y="2016497"/>
              <a:ext cx="914400" cy="914400"/>
            </a:xfrm>
            <a:prstGeom prst="halfFrame">
              <a:avLst>
                <a:gd name="adj1" fmla="val 7960"/>
                <a:gd name="adj2" fmla="val 7960"/>
              </a:avLst>
            </a:prstGeom>
            <a:solidFill>
              <a:srgbClr val="00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334000" y="2133600"/>
            <a:ext cx="7620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9900"/>
                </a:solidFill>
              </a:rPr>
              <a:t>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34000" y="3124200"/>
            <a:ext cx="7620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</a:rPr>
              <a:t>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228600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312420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 rot="2826669">
            <a:off x="5412987" y="1875131"/>
            <a:ext cx="2372928" cy="2290152"/>
          </a:xfrm>
          <a:prstGeom prst="arc">
            <a:avLst/>
          </a:prstGeom>
          <a:ln w="444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990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7848600" y="2057400"/>
          <a:ext cx="533400" cy="22098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2098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разносклон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4" grpId="0" animBg="1"/>
      <p:bldP spid="15" grpId="0"/>
      <p:bldP spid="16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арврр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46048"/>
            <a:ext cx="5715000" cy="67119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840880">
            <a:off x="1046393" y="1051866"/>
            <a:ext cx="3831885" cy="4413254"/>
          </a:xfrm>
          <a:prstGeom prst="rect">
            <a:avLst/>
          </a:prstGeom>
        </p:spPr>
        <p:txBody>
          <a:bodyPr wrap="square">
            <a:prstTxWarp prst="textDeflate">
              <a:avLst>
                <a:gd name="adj" fmla="val 124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Гореть синим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пламе__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брем__нем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забот,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без роду и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плем__н__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поры до 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врем___н___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со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врем__н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 царя Гороха,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 называть вещи своими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им__нами_</a:t>
            </a:r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,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в кои-то </a:t>
            </a:r>
            <a:r>
              <a:rPr lang="ru-RU" sz="16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врем__на</a:t>
            </a:r>
            <a:r>
              <a:rPr lang="ru-RU" sz="16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.</a:t>
            </a:r>
          </a:p>
          <a:p>
            <a:pPr algn="ctr"/>
            <a:endParaRPr lang="ru-RU" sz="1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  <a:ea typeface="Tahoma" pitchFamily="34" charset="0"/>
              <a:cs typeface="Angsana New" pitchFamily="18" charset="-34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5000" y="762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Впиши свою строку в историю.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spc="50" normalizeH="0" baseline="0" noProof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Составьте предложения, используя фразеологизмы.</a:t>
            </a:r>
            <a:endParaRPr kumimoji="0" lang="ru-RU" sz="3200" b="1" i="0" u="none" strike="noStrike" kern="1200" spc="50" normalizeH="0" baseline="0" noProof="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302359"/>
            <a:ext cx="8610600" cy="65556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Гореть синим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пламен__м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пусть гибнет, пропадает кто-то или что-то.</a:t>
            </a:r>
          </a:p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брем__нем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забот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под моральной тяжестью, гнётом чего-либо.</a:t>
            </a:r>
          </a:p>
          <a:p>
            <a:pPr algn="just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 роду и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плем__н__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быть одиноким, без родных или незнатного происхождения.</a:t>
            </a:r>
          </a:p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поры до 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врем___н___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пока, временно, до известно срока.</a:t>
            </a:r>
          </a:p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Со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врем_н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 царя Гороха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(шутл.)  - издавна, с давних пор.</a:t>
            </a:r>
          </a:p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Называть вещи своими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им_нами_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- говорить прямо, откровенно.</a:t>
            </a:r>
          </a:p>
          <a:p>
            <a:pPr algn="just"/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В кои-то </a:t>
            </a:r>
            <a:r>
              <a:rPr lang="ru-RU" sz="3200" b="1" dirty="0" err="1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врем__на</a:t>
            </a:r>
            <a:r>
              <a:rPr lang="ru-RU" sz="3200" b="1" dirty="0" smtClean="0">
                <a:ln w="11430"/>
                <a:solidFill>
                  <a:srgbClr val="2DF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ahoma" pitchFamily="34" charset="0"/>
                <a:cs typeface="Angsana New" pitchFamily="18" charset="-34"/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Angsana New" pitchFamily="18" charset="-34"/>
              </a:rPr>
              <a:t>(шутл.) – хоть иногда, когда представилась возможность.</a:t>
            </a:r>
          </a:p>
        </p:txBody>
      </p:sp>
      <p:pic>
        <p:nvPicPr>
          <p:cNvPr id="3" name="05_Melodi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инус 6"/>
          <p:cNvSpPr/>
          <p:nvPr/>
        </p:nvSpPr>
        <p:spPr>
          <a:xfrm rot="5400000">
            <a:off x="-1333500" y="3543300"/>
            <a:ext cx="7239000" cy="914400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209800" y="990600"/>
            <a:ext cx="5791200" cy="4038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Племя</a:t>
            </a:r>
          </a:p>
          <a:p>
            <a:pPr algn="ctr"/>
            <a:r>
              <a:rPr lang="ru-RU" sz="3200" b="1" dirty="0" smtClean="0"/>
              <a:t>Время</a:t>
            </a:r>
          </a:p>
          <a:p>
            <a:pPr algn="ctr"/>
            <a:r>
              <a:rPr lang="ru-RU" sz="3200" b="1" dirty="0" smtClean="0"/>
              <a:t>Семя</a:t>
            </a:r>
          </a:p>
          <a:p>
            <a:pPr algn="ctr"/>
            <a:r>
              <a:rPr lang="ru-RU" sz="3200" b="1" dirty="0" smtClean="0"/>
              <a:t>Бремя</a:t>
            </a:r>
          </a:p>
          <a:p>
            <a:pPr algn="ctr"/>
            <a:r>
              <a:rPr lang="ru-RU" sz="3200" b="1" dirty="0" smtClean="0"/>
              <a:t>Вымя</a:t>
            </a:r>
          </a:p>
          <a:p>
            <a:pPr algn="ctr"/>
            <a:r>
              <a:rPr lang="ru-RU" sz="4000" b="1" dirty="0" smtClean="0">
                <a:solidFill>
                  <a:srgbClr val="3333FF"/>
                </a:solidFill>
              </a:rPr>
              <a:t>Имя</a:t>
            </a:r>
          </a:p>
          <a:p>
            <a:pPr algn="ctr"/>
            <a:r>
              <a:rPr lang="ru-RU" sz="3200" b="1" dirty="0" smtClean="0"/>
              <a:t>Стремя</a:t>
            </a:r>
          </a:p>
          <a:p>
            <a:pPr algn="ctr"/>
            <a:r>
              <a:rPr lang="ru-RU" sz="3200" b="1" dirty="0" smtClean="0"/>
              <a:t>Темя</a:t>
            </a:r>
          </a:p>
          <a:p>
            <a:pPr algn="ctr"/>
            <a:r>
              <a:rPr lang="ru-RU" sz="3200" b="1" dirty="0" smtClean="0"/>
              <a:t>Знамя</a:t>
            </a:r>
          </a:p>
          <a:p>
            <a:pPr algn="ctr"/>
            <a:r>
              <a:rPr lang="ru-RU" sz="3200" b="1" dirty="0" smtClean="0"/>
              <a:t>Пламя</a:t>
            </a:r>
          </a:p>
          <a:p>
            <a:pPr algn="ctr"/>
            <a:r>
              <a:rPr lang="ru-RU" sz="3200" b="1" dirty="0" smtClean="0"/>
              <a:t>Путь</a:t>
            </a:r>
          </a:p>
          <a:p>
            <a:pPr algn="ctr"/>
            <a:endParaRPr lang="ru-RU" sz="32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668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РАЗНОСКЛОНЯЕМЫЕ СУЩЕСТВИТЕЛЬНЫЕ</a:t>
            </a:r>
            <a:endParaRPr lang="ru-RU" sz="2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 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§ 38, карта открытий.</a:t>
            </a:r>
          </a:p>
          <a:p>
            <a:pPr algn="just" eaLnBrk="1" hangingPunct="1"/>
            <a:r>
              <a:rPr lang="ru-RU" sz="3600" b="1" dirty="0" smtClean="0">
                <a:solidFill>
                  <a:srgbClr val="00B050"/>
                </a:solidFill>
              </a:rPr>
              <a:t>На выбор:</a:t>
            </a:r>
            <a:endParaRPr lang="ru-RU" sz="3600" dirty="0" smtClean="0">
              <a:solidFill>
                <a:srgbClr val="00B050"/>
              </a:solidFill>
            </a:endParaRPr>
          </a:p>
          <a:p>
            <a:pPr algn="just" eaLnBrk="1" hangingPunct="1"/>
            <a:r>
              <a:rPr lang="ru-RU" sz="3600" dirty="0" smtClean="0">
                <a:solidFill>
                  <a:srgbClr val="00B050"/>
                </a:solidFill>
              </a:rPr>
              <a:t>Выполнить упражнение  № 209 ;</a:t>
            </a:r>
          </a:p>
          <a:p>
            <a:pPr algn="just"/>
            <a:r>
              <a:rPr lang="ru-RU" sz="3600" dirty="0" smtClean="0">
                <a:solidFill>
                  <a:srgbClr val="C00000"/>
                </a:solidFill>
              </a:rPr>
              <a:t>Придумать лингвистическую сказку о разносклоняемых существительных.</a:t>
            </a:r>
          </a:p>
          <a:p>
            <a:pPr algn="just" eaLnBrk="1" hangingPunct="1"/>
            <a:r>
              <a:rPr lang="ru-RU" sz="3600" smtClean="0">
                <a:solidFill>
                  <a:srgbClr val="00B050"/>
                </a:solidFill>
              </a:rPr>
              <a:t>Найти  русские народные  </a:t>
            </a:r>
            <a:r>
              <a:rPr lang="ru-RU" sz="3600" dirty="0" smtClean="0">
                <a:solidFill>
                  <a:srgbClr val="00B050"/>
                </a:solidFill>
              </a:rPr>
              <a:t>пословицы с разносклоняемыми существительными.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752600"/>
            <a:ext cx="8458200" cy="251460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ru-RU" sz="6000" b="1" spc="100" dirty="0" smtClean="0">
                <a:ln w="38100" cap="rnd">
                  <a:solidFill>
                    <a:srgbClr val="009900"/>
                  </a:solidFill>
                  <a:prstDash val="solid"/>
                  <a:beve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От доброго семени – добрый </a:t>
            </a:r>
            <a:r>
              <a:rPr lang="ru-RU" sz="6000" b="1" spc="100" dirty="0" err="1" smtClean="0">
                <a:ln w="38100" cap="rnd">
                  <a:solidFill>
                    <a:srgbClr val="009900"/>
                  </a:solidFill>
                  <a:prstDash val="solid"/>
                  <a:beve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всход</a:t>
            </a:r>
            <a:r>
              <a:rPr lang="ru-RU" sz="6000" b="1" spc="100" dirty="0" smtClean="0">
                <a:ln w="38100" cap="rnd">
                  <a:solidFill>
                    <a:srgbClr val="009900"/>
                  </a:solidFill>
                  <a:prstDash val="solid"/>
                  <a:beve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</a:t>
            </a:r>
            <a:endParaRPr lang="ru-RU" sz="4400" b="1" spc="100" dirty="0">
              <a:ln w="38100" cap="rnd">
                <a:solidFill>
                  <a:srgbClr val="009900"/>
                </a:solidFill>
                <a:prstDash val="solid"/>
                <a:beve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8683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Вставьте недостающие буквы, объясните орфограммы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</a:t>
            </a:r>
            <a:r>
              <a:rPr lang="ru-RU" sz="4000" i="1" dirty="0" smtClean="0"/>
              <a:t>Я долго шёл по </a:t>
            </a:r>
            <a:r>
              <a:rPr lang="ru-RU" sz="4000" i="1" dirty="0" err="1" smtClean="0"/>
              <a:t>тропинк__</a:t>
            </a:r>
            <a:r>
              <a:rPr lang="ru-RU" sz="4000" i="1" dirty="0" smtClean="0"/>
              <a:t> зимнего леса и любовался его красотой. Зимний день свернулся и погас, ночь подошла быстро и стала на </a:t>
            </a:r>
            <a:r>
              <a:rPr lang="ru-RU" sz="4000" i="1" dirty="0" err="1" smtClean="0"/>
              <a:t>порог__</a:t>
            </a:r>
            <a:r>
              <a:rPr lang="ru-RU" sz="4000" i="1" dirty="0" smtClean="0"/>
              <a:t>. Деревья стали прозрачными в </a:t>
            </a:r>
            <a:r>
              <a:rPr lang="ru-RU" sz="4000" i="1" dirty="0" err="1" smtClean="0"/>
              <a:t>ноч__</a:t>
            </a:r>
            <a:r>
              <a:rPr lang="ru-RU" sz="4000" i="1" dirty="0" smtClean="0"/>
              <a:t>. И вдруг я понял, что сбился с </a:t>
            </a:r>
            <a:r>
              <a:rPr lang="ru-RU" sz="4000" i="1" dirty="0" err="1" smtClean="0"/>
              <a:t>пут__</a:t>
            </a:r>
            <a:r>
              <a:rPr lang="ru-RU" sz="4000" i="1" dirty="0" smtClean="0"/>
              <a:t>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1"/>
          <p:cNvGraphicFramePr>
            <a:graphicFrameLocks noGrp="1"/>
          </p:cNvGraphicFramePr>
          <p:nvPr/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/>
              <a:tblGrid>
                <a:gridCol w="1097280"/>
                <a:gridCol w="1856105"/>
                <a:gridCol w="1923415"/>
                <a:gridCol w="1924368"/>
                <a:gridCol w="2342832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Падеж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Склонение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</a:tr>
              <a:tr h="684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1-е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2-е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3-е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</a:tr>
              <a:tr h="104750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И.п.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ночь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путь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0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Р.п.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ы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ноч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4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пут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0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Д.п.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ноч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4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пут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В.п.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ночь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пут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Т.п.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ой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ем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ночь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</a:t>
                      </a:r>
                      <a:endParaRPr lang="ru-RU" sz="4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пут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П.п.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FF">
                        <a:alpha val="6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 </a:t>
                      </a:r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пап</a:t>
                      </a:r>
                      <a:r>
                        <a:rPr lang="ru-RU" sz="40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40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  пол</a:t>
                      </a:r>
                      <a:r>
                        <a:rPr lang="ru-RU" sz="4000" dirty="0" smtClean="0"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4000" dirty="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  ноч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4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 пут</a:t>
                      </a:r>
                      <a:endParaRPr lang="ru-RU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81200" y="1600200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1600200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1600200"/>
            <a:ext cx="304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01000" y="1600200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5146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81200" y="3352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43400" y="6019800"/>
            <a:ext cx="381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86200" y="5029200"/>
            <a:ext cx="609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86200" y="4114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86200" y="3352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86200" y="25146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91200" y="3352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772400" y="5029200"/>
            <a:ext cx="609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077200" y="6019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48400" y="6019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96000" y="50292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96000" y="4114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924800" y="41910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772400" y="32766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772400" y="25146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791200" y="25146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981200" y="41910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81200" y="5029200"/>
            <a:ext cx="685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62200" y="60198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828800" y="381000"/>
            <a:ext cx="6172200" cy="7239000"/>
            <a:chOff x="1828800" y="381000"/>
            <a:chExt cx="6172200" cy="7239000"/>
          </a:xfrm>
        </p:grpSpPr>
        <p:sp>
          <p:nvSpPr>
            <p:cNvPr id="7" name="Минус 6"/>
            <p:cNvSpPr/>
            <p:nvPr/>
          </p:nvSpPr>
          <p:spPr>
            <a:xfrm rot="5400000">
              <a:off x="-1333500" y="3543300"/>
              <a:ext cx="7239000" cy="914400"/>
            </a:xfrm>
            <a:prstGeom prst="mathMinus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/>
            </a:p>
          </p:txBody>
        </p:sp>
        <p:sp>
          <p:nvSpPr>
            <p:cNvPr id="5" name="Блок-схема: перфолента 4"/>
            <p:cNvSpPr/>
            <p:nvPr/>
          </p:nvSpPr>
          <p:spPr>
            <a:xfrm>
              <a:off x="2209800" y="990600"/>
              <a:ext cx="5791200" cy="40386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algn="ctr"/>
              <a:endParaRPr lang="ru-RU" sz="3200" b="1" dirty="0" smtClean="0"/>
            </a:p>
            <a:p>
              <a:pPr algn="ctr"/>
              <a:r>
                <a:rPr lang="ru-RU" sz="3200" b="1" dirty="0" smtClean="0"/>
                <a:t>Племя</a:t>
              </a:r>
            </a:p>
            <a:p>
              <a:pPr algn="ctr"/>
              <a:r>
                <a:rPr lang="ru-RU" sz="3200" b="1" dirty="0" smtClean="0"/>
                <a:t>Время</a:t>
              </a:r>
            </a:p>
            <a:p>
              <a:pPr algn="ctr"/>
              <a:r>
                <a:rPr lang="ru-RU" sz="3200" b="1" dirty="0" smtClean="0"/>
                <a:t>Семя</a:t>
              </a:r>
            </a:p>
            <a:p>
              <a:pPr algn="ctr"/>
              <a:r>
                <a:rPr lang="ru-RU" sz="3200" b="1" dirty="0" smtClean="0"/>
                <a:t>Бремя</a:t>
              </a:r>
            </a:p>
            <a:p>
              <a:pPr algn="ctr"/>
              <a:r>
                <a:rPr lang="ru-RU" sz="3200" b="1" dirty="0" smtClean="0"/>
                <a:t>Вымя</a:t>
              </a:r>
            </a:p>
            <a:p>
              <a:pPr algn="ctr"/>
              <a:r>
                <a:rPr lang="ru-RU" sz="3200" b="1" dirty="0" smtClean="0"/>
                <a:t>Имя</a:t>
              </a:r>
            </a:p>
            <a:p>
              <a:pPr algn="ctr"/>
              <a:r>
                <a:rPr lang="ru-RU" sz="3200" b="1" dirty="0" smtClean="0"/>
                <a:t>Стремя</a:t>
              </a:r>
            </a:p>
            <a:p>
              <a:pPr algn="ctr"/>
              <a:r>
                <a:rPr lang="ru-RU" sz="3200" b="1" dirty="0" smtClean="0"/>
                <a:t>Темя</a:t>
              </a:r>
            </a:p>
            <a:p>
              <a:pPr algn="ctr"/>
              <a:r>
                <a:rPr lang="ru-RU" sz="3200" b="1" dirty="0" smtClean="0"/>
                <a:t>Знамя</a:t>
              </a:r>
            </a:p>
            <a:p>
              <a:pPr algn="ctr"/>
              <a:r>
                <a:rPr lang="ru-RU" sz="3200" b="1" dirty="0" smtClean="0"/>
                <a:t>Пламя</a:t>
              </a:r>
            </a:p>
            <a:p>
              <a:pPr algn="ctr"/>
              <a:r>
                <a:rPr lang="ru-RU" sz="3200" b="1" dirty="0" smtClean="0"/>
                <a:t>Путь</a:t>
              </a:r>
            </a:p>
            <a:p>
              <a:pPr algn="ctr"/>
              <a:endParaRPr lang="ru-RU" sz="3200" b="1" dirty="0" smtClean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РАЗНОСКЛОНЯЕМЫЕ СУЩЕСТВИТЕЛЬНЫЕ</a:t>
            </a:r>
            <a:endParaRPr lang="ru-RU" sz="2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o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7159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Страничка  «Толкового словаря»</a:t>
            </a:r>
            <a:endParaRPr lang="ru-RU" sz="4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Темя</a:t>
            </a:r>
            <a:endParaRPr lang="ru-RU" sz="44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Бремя</a:t>
            </a: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ru-RU" sz="4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Стремя</a:t>
            </a:r>
            <a:endParaRPr lang="ru-RU" sz="44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5" descr="ROLLI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400046">
            <a:off x="3304580" y="5688006"/>
            <a:ext cx="3581400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8-конечная звезда 5">
            <a:hlinkClick r:id="rId7" action="ppaction://hlinksldjump"/>
          </p:cNvPr>
          <p:cNvSpPr/>
          <p:nvPr/>
        </p:nvSpPr>
        <p:spPr>
          <a:xfrm>
            <a:off x="8305800" y="6096000"/>
            <a:ext cx="381000" cy="3810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95600"/>
            <a:ext cx="2362200" cy="3508218"/>
          </a:xfrm>
          <a:prstGeom prst="roundRect">
            <a:avLst>
              <a:gd name="adj" fmla="val 16667"/>
            </a:avLst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3978546" cy="2219325"/>
          </a:xfrm>
          <a:prstGeom prst="roundRect">
            <a:avLst>
              <a:gd name="adj" fmla="val 16667"/>
            </a:avLst>
          </a:prstGeom>
          <a:ln w="28575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8-конечная звезда 5">
            <a:hlinkClick r:id="rId4" action="ppaction://hlinksldjump"/>
          </p:cNvPr>
          <p:cNvSpPr/>
          <p:nvPr/>
        </p:nvSpPr>
        <p:spPr>
          <a:xfrm>
            <a:off x="8153400" y="5943600"/>
            <a:ext cx="609600" cy="6096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562600" y="19050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Бремя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70847">
            <a:off x="1419065" y="918867"/>
            <a:ext cx="3637320" cy="46765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8-конечная звезда 2">
            <a:hlinkClick r:id="rId3" action="ppaction://hlinksldjump"/>
          </p:cNvPr>
          <p:cNvSpPr/>
          <p:nvPr/>
        </p:nvSpPr>
        <p:spPr>
          <a:xfrm>
            <a:off x="8153400" y="5943600"/>
            <a:ext cx="609600" cy="6096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5000" y="1828800"/>
            <a:ext cx="1816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Темя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11428"/>
          <a:stretch>
            <a:fillRect/>
          </a:stretch>
        </p:blipFill>
        <p:spPr bwMode="auto">
          <a:xfrm>
            <a:off x="762000" y="533400"/>
            <a:ext cx="3006436" cy="2362200"/>
          </a:xfrm>
          <a:prstGeom prst="roundRect">
            <a:avLst>
              <a:gd name="adj" fmla="val 16667"/>
            </a:avLst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3798849" cy="2133600"/>
          </a:xfrm>
          <a:prstGeom prst="roundRect">
            <a:avLst>
              <a:gd name="adj" fmla="val 16667"/>
            </a:avLst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8-конечная звезда 5">
            <a:hlinkClick r:id="rId4" action="ppaction://hlinksldjump"/>
          </p:cNvPr>
          <p:cNvSpPr/>
          <p:nvPr/>
        </p:nvSpPr>
        <p:spPr>
          <a:xfrm>
            <a:off x="8153400" y="5943600"/>
            <a:ext cx="609600" cy="6096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943600" y="2286000"/>
            <a:ext cx="2325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Стремя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solidFill>
                  <a:srgbClr val="C00000"/>
                </a:solidFill>
              </a:rPr>
              <a:t>Составьте словосочетания, использовав в качестве зависимых слов разносклоняемые существительные на –МЯ. Не повторяйтесь!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00200" y="1676400"/>
            <a:ext cx="5638800" cy="4343400"/>
          </a:xfrm>
          <a:prstGeom prst="bevel">
            <a:avLst>
              <a:gd name="adj" fmla="val 5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Законы_______________________________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Цвет_________________________________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 smtClean="0">
                <a:latin typeface="Calibri" pitchFamily="34" charset="0"/>
                <a:cs typeface="Arial" pitchFamily="34" charset="0"/>
              </a:rPr>
              <a:t>Происхождение________________________</a:t>
            </a: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 smtClean="0">
                <a:latin typeface="Calibri" pitchFamily="34" charset="0"/>
                <a:cs typeface="Arial" pitchFamily="34" charset="0"/>
              </a:rPr>
              <a:t>Потеря_______________________________</a:t>
            </a:r>
            <a:endParaRPr lang="ru-RU" sz="2000" b="1" i="1" dirty="0" smtClean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sz="3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Гофман</Template>
  <TotalTime>1300</TotalTime>
  <Words>368</Words>
  <PresentationFormat>Экран (4:3)</PresentationFormat>
  <Paragraphs>144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Слайд 1</vt:lpstr>
      <vt:lpstr>Вставьте недостающие буквы, объясните орфограммы</vt:lpstr>
      <vt:lpstr>Слайд 3</vt:lpstr>
      <vt:lpstr>Слайд 4</vt:lpstr>
      <vt:lpstr>Страничка  «Толкового словаря»</vt:lpstr>
      <vt:lpstr>Слайд 6</vt:lpstr>
      <vt:lpstr>Слайд 7</vt:lpstr>
      <vt:lpstr>Слайд 8</vt:lpstr>
      <vt:lpstr>      Составьте словосочетания, использовав в качестве зависимых слов разносклоняемые существительные на –МЯ. Не повторяйтесь! </vt:lpstr>
      <vt:lpstr> </vt:lpstr>
      <vt:lpstr>Реши пропорцию</vt:lpstr>
      <vt:lpstr>Слайд 12</vt:lpstr>
      <vt:lpstr>Формула правописания</vt:lpstr>
      <vt:lpstr>Слайд 14</vt:lpstr>
      <vt:lpstr>Слайд 15</vt:lpstr>
      <vt:lpstr>Слайд 16</vt:lpstr>
      <vt:lpstr>Домашнее задание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122</cp:revision>
  <dcterms:created xsi:type="dcterms:W3CDTF">2009-11-23T19:13:11Z</dcterms:created>
  <dcterms:modified xsi:type="dcterms:W3CDTF">2010-01-24T16:53:57Z</dcterms:modified>
</cp:coreProperties>
</file>