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4" r:id="rId9"/>
    <p:sldId id="265" r:id="rId10"/>
    <p:sldId id="263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1014-45BF-42B9-B54A-94A314D974E7}" type="datetimeFigureOut">
              <a:rPr lang="ru-RU" smtClean="0"/>
              <a:pPr/>
              <a:t>21.01.2010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4B9F12-BC33-473A-A8E7-3747C0D8B2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1014-45BF-42B9-B54A-94A314D974E7}" type="datetimeFigureOut">
              <a:rPr lang="ru-RU" smtClean="0"/>
              <a:pPr/>
              <a:t>21.01.2010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B9F12-BC33-473A-A8E7-3747C0D8B2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1014-45BF-42B9-B54A-94A314D974E7}" type="datetimeFigureOut">
              <a:rPr lang="ru-RU" smtClean="0"/>
              <a:pPr/>
              <a:t>21.01.2010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B9F12-BC33-473A-A8E7-3747C0D8B2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0711D60-369D-427A-BB7D-46FB201C76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6111014-45BF-42B9-B54A-94A314D974E7}" type="datetimeFigureOut">
              <a:rPr lang="ru-RU" smtClean="0"/>
              <a:pPr/>
              <a:t>21.01.2010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4B9F12-BC33-473A-A8E7-3747C0D8B2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1014-45BF-42B9-B54A-94A314D974E7}" type="datetimeFigureOut">
              <a:rPr lang="ru-RU" smtClean="0"/>
              <a:pPr/>
              <a:t>21.01.2010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B9F12-BC33-473A-A8E7-3747C0D8B2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1014-45BF-42B9-B54A-94A314D974E7}" type="datetimeFigureOut">
              <a:rPr lang="ru-RU" smtClean="0"/>
              <a:pPr/>
              <a:t>21.01.2010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B9F12-BC33-473A-A8E7-3747C0D8B2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B9F12-BC33-473A-A8E7-3747C0D8B2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1014-45BF-42B9-B54A-94A314D974E7}" type="datetimeFigureOut">
              <a:rPr lang="ru-RU" smtClean="0"/>
              <a:pPr/>
              <a:t>21.01.2010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1014-45BF-42B9-B54A-94A314D974E7}" type="datetimeFigureOut">
              <a:rPr lang="ru-RU" smtClean="0"/>
              <a:pPr/>
              <a:t>21.01.2010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B9F12-BC33-473A-A8E7-3747C0D8B2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1014-45BF-42B9-B54A-94A314D974E7}" type="datetimeFigureOut">
              <a:rPr lang="ru-RU" smtClean="0"/>
              <a:pPr/>
              <a:t>21.01.2010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B9F12-BC33-473A-A8E7-3747C0D8B2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6111014-45BF-42B9-B54A-94A314D974E7}" type="datetimeFigureOut">
              <a:rPr lang="ru-RU" smtClean="0"/>
              <a:pPr/>
              <a:t>21.01.2010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4B9F12-BC33-473A-A8E7-3747C0D8B2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1014-45BF-42B9-B54A-94A314D974E7}" type="datetimeFigureOut">
              <a:rPr lang="ru-RU" smtClean="0"/>
              <a:pPr/>
              <a:t>21.01.2010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4B9F12-BC33-473A-A8E7-3747C0D8B2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6111014-45BF-42B9-B54A-94A314D974E7}" type="datetimeFigureOut">
              <a:rPr lang="ru-RU" smtClean="0"/>
              <a:pPr/>
              <a:t>21.01.2010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4B9F12-BC33-473A-A8E7-3747C0D8B2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3372" y="428604"/>
            <a:ext cx="5000628" cy="1981200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prstTxWarp prst="textTriangl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9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Спирты</a:t>
            </a:r>
            <a:endParaRPr lang="ru-RU" sz="96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4614866" cy="2372402"/>
          </a:xfrm>
          <a:ln w="76200"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sz="1400" b="1" i="1" dirty="0" smtClean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Цель: - познакомить учащихся со спиртами;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lvl="0" algn="l">
              <a:buFont typeface="Wingdings" pitchFamily="2" charset="2"/>
              <a:buChar char="v"/>
            </a:pPr>
            <a:r>
              <a:rPr lang="ru-RU" sz="1400" b="1" i="1" dirty="0" smtClean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рассмотреть свойства, способы получения, применения спиртов;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lvl="0" algn="l">
              <a:buFont typeface="Wingdings" pitchFamily="2" charset="2"/>
              <a:buChar char="v"/>
            </a:pPr>
            <a:r>
              <a:rPr lang="ru-RU" sz="1400" b="1" i="1" dirty="0" smtClean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рассмотреть классификацию спиртов.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algn="l"/>
            <a:r>
              <a:rPr lang="ru-RU" sz="1400" b="1" i="1" dirty="0" smtClean="0">
                <a:solidFill>
                  <a:srgbClr val="002060"/>
                </a:solidFill>
              </a:rPr>
              <a:t> </a:t>
            </a:r>
          </a:p>
          <a:p>
            <a:pPr algn="l"/>
            <a:r>
              <a:rPr lang="ru-RU" sz="1400" b="1" i="1" dirty="0" smtClean="0">
                <a:solidFill>
                  <a:srgbClr val="002060"/>
                </a:solidFill>
              </a:rPr>
              <a:t>Оборудование: этиловый спирт, растительное масло, медная проволка, пробирки, стеклянная посуда, фильтровальная бумага, спиртовка.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9" descr="L01p4p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64163" y="3214686"/>
            <a:ext cx="3065489" cy="3022602"/>
          </a:xfrm>
          <a:prstGeom prst="rect">
            <a:avLst/>
          </a:prstGeom>
          <a:noFill/>
          <a:ln w="111125" cap="rnd">
            <a:solidFill>
              <a:schemeClr val="accent4">
                <a:lumMod val="40000"/>
                <a:lumOff val="60000"/>
                <a:alpha val="54000"/>
              </a:schemeClr>
            </a:solidFill>
            <a:prstDash val="sysDot"/>
          </a:ln>
          <a:effectLst>
            <a:reflection blurRad="6350" stA="50000" endA="300" endPos="90000" dir="5400000" sy="-100000" algn="bl" rotWithShape="0"/>
            <a:softEdge rad="127000"/>
          </a:effectLst>
          <a:scene3d>
            <a:camera prst="perspectiveContrastingLeftFacing"/>
            <a:lightRig rig="threePt" dir="t"/>
          </a:scene3d>
          <a:sp3d>
            <a:bevelT prst="slope"/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45" name="Rectangle 57"/>
          <p:cNvSpPr>
            <a:spLocks noGrp="1" noChangeArrowheads="1"/>
          </p:cNvSpPr>
          <p:nvPr>
            <p:ph type="body" sz="half" idx="1"/>
          </p:nvPr>
        </p:nvSpPr>
        <p:spPr>
          <a:xfrm rot="16200000">
            <a:off x="-1928857" y="2571745"/>
            <a:ext cx="6143669" cy="1571636"/>
          </a:xfrm>
        </p:spPr>
        <p:txBody>
          <a:bodyPr>
            <a:prstTxWarp prst="textTriangl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>
              <a:buFont typeface="Wingdings" pitchFamily="2" charset="2"/>
              <a:buNone/>
            </a:pPr>
            <a:r>
              <a:rPr lang="ru-RU" sz="2800" b="1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2800" b="1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Применение этанола</a:t>
            </a:r>
            <a:r>
              <a:rPr lang="ru-RU" sz="2800" b="1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</p:txBody>
      </p:sp>
      <p:pic>
        <p:nvPicPr>
          <p:cNvPr id="14029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2060575"/>
            <a:ext cx="6553200" cy="45799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0294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411413" y="333375"/>
            <a:ext cx="995362" cy="1414463"/>
          </a:xfrm>
          <a:noFill/>
          <a:ln/>
        </p:spPr>
      </p:pic>
      <p:graphicFrame>
        <p:nvGraphicFramePr>
          <p:cNvPr id="140337" name="Group 49"/>
          <p:cNvGraphicFramePr>
            <a:graphicFrameLocks noGrp="1"/>
          </p:cNvGraphicFramePr>
          <p:nvPr/>
        </p:nvGraphicFramePr>
        <p:xfrm>
          <a:off x="2268538" y="1700213"/>
          <a:ext cx="1589082" cy="396240"/>
        </p:xfrm>
        <a:graphic>
          <a:graphicData uri="http://schemas.openxmlformats.org/drawingml/2006/table">
            <a:tbl>
              <a:tblPr/>
              <a:tblGrid>
                <a:gridCol w="1589082"/>
              </a:tblGrid>
              <a:tr h="177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Топливо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0308" name="Rectangle 20"/>
          <p:cNvSpPr>
            <a:spLocks noChangeArrowheads="1"/>
          </p:cNvSpPr>
          <p:nvPr/>
        </p:nvSpPr>
        <p:spPr bwMode="auto">
          <a:xfrm>
            <a:off x="4162425" y="1520825"/>
            <a:ext cx="1841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100">
                <a:latin typeface="Arial" charset="0"/>
              </a:rPr>
              <a:t/>
            </a:r>
            <a:br>
              <a:rPr lang="ru-RU" sz="1100">
                <a:latin typeface="Arial" charset="0"/>
              </a:rPr>
            </a:br>
            <a:endParaRPr lang="ru-RU" sz="1800">
              <a:latin typeface="Arial" charset="0"/>
            </a:endParaRPr>
          </a:p>
          <a:p>
            <a:pPr eaLnBrk="0" hangingPunct="0"/>
            <a:endParaRPr lang="ru-RU" sz="1800">
              <a:latin typeface="Arial" charset="0"/>
            </a:endParaRPr>
          </a:p>
        </p:txBody>
      </p:sp>
      <p:graphicFrame>
        <p:nvGraphicFramePr>
          <p:cNvPr id="140346" name="Group 58"/>
          <p:cNvGraphicFramePr>
            <a:graphicFrameLocks noGrp="1"/>
          </p:cNvGraphicFramePr>
          <p:nvPr/>
        </p:nvGraphicFramePr>
        <p:xfrm>
          <a:off x="4284662" y="1700213"/>
          <a:ext cx="2001849" cy="611188"/>
        </p:xfrm>
        <a:graphic>
          <a:graphicData uri="http://schemas.openxmlformats.org/drawingml/2006/table">
            <a:tbl>
              <a:tblPr/>
              <a:tblGrid>
                <a:gridCol w="2001849"/>
              </a:tblGrid>
              <a:tr h="6111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Бутадиен-1,3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0319" name="Rectangle 31"/>
          <p:cNvSpPr>
            <a:spLocks noChangeArrowheads="1"/>
          </p:cNvSpPr>
          <p:nvPr/>
        </p:nvSpPr>
        <p:spPr bwMode="auto">
          <a:xfrm>
            <a:off x="4162425" y="2543175"/>
            <a:ext cx="1841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100">
                <a:latin typeface="Arial" charset="0"/>
              </a:rPr>
              <a:t/>
            </a:r>
            <a:br>
              <a:rPr lang="ru-RU" sz="1100">
                <a:latin typeface="Arial" charset="0"/>
              </a:rPr>
            </a:br>
            <a:endParaRPr lang="ru-RU" sz="1800">
              <a:latin typeface="Arial" charset="0"/>
            </a:endParaRPr>
          </a:p>
          <a:p>
            <a:pPr eaLnBrk="0" hangingPunct="0"/>
            <a:endParaRPr lang="ru-RU" sz="1800">
              <a:latin typeface="Arial" charset="0"/>
            </a:endParaRPr>
          </a:p>
        </p:txBody>
      </p:sp>
      <p:graphicFrame>
        <p:nvGraphicFramePr>
          <p:cNvPr id="140343" name="Group 55"/>
          <p:cNvGraphicFramePr>
            <a:graphicFrameLocks noGrp="1"/>
          </p:cNvGraphicFramePr>
          <p:nvPr/>
        </p:nvGraphicFramePr>
        <p:xfrm>
          <a:off x="6948488" y="1628775"/>
          <a:ext cx="1511300" cy="396240"/>
        </p:xfrm>
        <a:graphic>
          <a:graphicData uri="http://schemas.openxmlformats.org/drawingml/2006/table">
            <a:tbl>
              <a:tblPr/>
              <a:tblGrid>
                <a:gridCol w="1511300"/>
              </a:tblGrid>
              <a:tr h="1793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Каучук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0330" name="Rectangle 42"/>
          <p:cNvSpPr>
            <a:spLocks noChangeArrowheads="1"/>
          </p:cNvSpPr>
          <p:nvPr/>
        </p:nvSpPr>
        <p:spPr bwMode="auto">
          <a:xfrm>
            <a:off x="4162425" y="3565525"/>
            <a:ext cx="1841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100">
                <a:latin typeface="Arial" charset="0"/>
              </a:rPr>
              <a:t/>
            </a:r>
            <a:br>
              <a:rPr lang="ru-RU" sz="1100">
                <a:latin typeface="Arial" charset="0"/>
              </a:rPr>
            </a:br>
            <a:endParaRPr lang="ru-RU" sz="1800">
              <a:latin typeface="Arial" charset="0"/>
            </a:endParaRPr>
          </a:p>
          <a:p>
            <a:pPr eaLnBrk="0" hangingPunct="0"/>
            <a:endParaRPr lang="ru-RU" sz="1800">
              <a:latin typeface="Arial" charset="0"/>
            </a:endParaRPr>
          </a:p>
        </p:txBody>
      </p:sp>
      <p:pic>
        <p:nvPicPr>
          <p:cNvPr id="14029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333375"/>
            <a:ext cx="2016125" cy="1312863"/>
          </a:xfrm>
          <a:prstGeom prst="rect">
            <a:avLst/>
          </a:prstGeom>
          <a:noFill/>
        </p:spPr>
      </p:pic>
      <p:sp>
        <p:nvSpPr>
          <p:cNvPr id="140331" name="Rectangle 43"/>
          <p:cNvSpPr>
            <a:spLocks noChangeArrowheads="1"/>
          </p:cNvSpPr>
          <p:nvPr/>
        </p:nvSpPr>
        <p:spPr bwMode="auto">
          <a:xfrm>
            <a:off x="4162425" y="490855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sz="1800">
              <a:latin typeface="Arial" charset="0"/>
            </a:endParaRPr>
          </a:p>
          <a:p>
            <a:pPr eaLnBrk="0" hangingPunct="0"/>
            <a:endParaRPr lang="ru-RU" sz="1800">
              <a:latin typeface="Arial" charset="0"/>
            </a:endParaRPr>
          </a:p>
        </p:txBody>
      </p:sp>
      <p:pic>
        <p:nvPicPr>
          <p:cNvPr id="140334" name="Picture 4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4284663" y="333375"/>
            <a:ext cx="1800225" cy="1331913"/>
          </a:xfrm>
          <a:noFill/>
          <a:ln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заполнить таблицу, пользуясь учебником.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219200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МНОГОАТОМНЫЕ СПИРТЫ: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1538" y="2571744"/>
          <a:ext cx="6096000" cy="3286148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{C083E6E3-FA7D-4D7B-A595-EF9225AFEA82}</a:tableStyleId>
              </a:tblPr>
              <a:tblGrid>
                <a:gridCol w="3048000"/>
                <a:gridCol w="3048000"/>
              </a:tblGrid>
              <a:tr h="10294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cap="none" spc="0" dirty="0" smtClean="0">
                          <a:ln w="18000">
                            <a:solidFill>
                              <a:schemeClr val="accent2">
                                <a:satMod val="140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25500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этиленгликоль</a:t>
                      </a:r>
                    </a:p>
                    <a:p>
                      <a:endParaRPr lang="ru-RU" b="1" cap="none" spc="0" dirty="0">
                        <a:ln w="18000">
                          <a:solidFill>
                            <a:schemeClr val="accent2">
                              <a:satMod val="140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cap="none" spc="0" dirty="0" smtClean="0">
                          <a:ln w="18000">
                            <a:solidFill>
                              <a:schemeClr val="accent2">
                                <a:satMod val="140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25500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глицерин</a:t>
                      </a:r>
                    </a:p>
                    <a:p>
                      <a:endParaRPr lang="ru-RU" sz="2400" b="1" cap="none" spc="0" dirty="0">
                        <a:ln w="18000">
                          <a:solidFill>
                            <a:schemeClr val="accent2">
                              <a:satMod val="140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256673">
                <a:tc>
                  <a:txBody>
                    <a:bodyPr/>
                    <a:lstStyle/>
                    <a:p>
                      <a:endParaRPr lang="ru-RU" b="1" cap="none" spc="0" dirty="0">
                        <a:ln w="18000">
                          <a:solidFill>
                            <a:schemeClr val="accent2">
                              <a:satMod val="140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>
                    <a:lnTlToB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b="1" cap="none" spc="0" dirty="0">
                        <a:ln w="18000">
                          <a:solidFill>
                            <a:schemeClr val="accent2">
                              <a:satMod val="140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</a:txBody>
                  <a:tcPr>
                    <a:lnBlToT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00B0F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P024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971550"/>
            <a:ext cx="6248400" cy="4886342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Д/З  параграф 36, закончить таблицу, упр. 5 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Настина Л.И.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152400"/>
            <a:ext cx="1857388" cy="919146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6600" dirty="0" smtClean="0"/>
              <a:t>тест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14290"/>
            <a:ext cx="4257676" cy="650085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вариант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Валентное состояние атомов углерода в органических веществах равно ….</a:t>
            </a:r>
          </a:p>
          <a:p>
            <a:pPr marL="514350" lvl="0" indent="-514350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 Соотнесите:</a:t>
            </a:r>
          </a:p>
          <a:p>
            <a:pPr marL="514350" indent="-514350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Понятие: 1). Гомологи2). Изомеры</a:t>
            </a:r>
          </a:p>
          <a:p>
            <a:pPr marL="514350" indent="-514350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Определение: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Вещества, сходные по строению и свойствам, состав которых отличается на одну или несколько гомологических групп.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Вещества, имеющие одинаковый состав, но различное химическое строение.</a:t>
            </a:r>
          </a:p>
          <a:p>
            <a:pPr marL="514350" indent="-514350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Для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алканов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наиболее характерны реакции:</a:t>
            </a:r>
          </a:p>
          <a:p>
            <a:pPr marL="514350" indent="-514350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Замещения, присоединения.</a:t>
            </a:r>
          </a:p>
          <a:p>
            <a:pPr marL="514350" indent="-514350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Напишите уравнение горения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этена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14350" lvl="0" indent="-514350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Напишите реакцию Семенова для пропана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1071546"/>
            <a:ext cx="4059936" cy="509589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lvl="0" indent="-514350">
              <a:buNone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вариант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Перечислите изученные классы органических веществ.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Постройте структурные формулы изомеров для пентана.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Напишите реакцию горения для ацетилена.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Осуществите превращение: ацетилен           бензол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реакцию получения   бутана из этана реакцией </a:t>
            </a: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Вюрца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6429388" y="457200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СПИРТЫ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органические вещества, в молекулах которых углеводородный радикал связан с гидроксильной группой.</a:t>
            </a:r>
          </a:p>
          <a:p>
            <a:pPr>
              <a:buNone/>
            </a:pP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                              СПИРТЫ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 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Одноатомные                   Многоатомные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( одна </a:t>
            </a:r>
            <a:r>
              <a:rPr lang="ru-RU" sz="19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гидроксогруппа</a:t>
            </a:r>
            <a:r>
              <a:rPr lang="ru-RU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)     ( несколько </a:t>
            </a:r>
            <a:r>
              <a:rPr lang="ru-RU" sz="19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гидроксогрупп</a:t>
            </a:r>
            <a:r>
              <a:rPr lang="ru-RU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 названии добавляем суффикс – </a:t>
            </a:r>
            <a:r>
              <a:rPr lang="ru-RU" dirty="0" err="1" smtClean="0"/>
              <a:t>ол</a:t>
            </a:r>
            <a:r>
              <a:rPr lang="ru-RU" dirty="0" smtClean="0"/>
              <a:t> </a:t>
            </a:r>
            <a:r>
              <a:rPr lang="ru-RU" sz="2000" dirty="0" smtClean="0"/>
              <a:t>( этанол, </a:t>
            </a:r>
            <a:r>
              <a:rPr lang="ru-RU" sz="2000" dirty="0" err="1" smtClean="0"/>
              <a:t>пропанол</a:t>
            </a:r>
            <a:r>
              <a:rPr lang="ru-RU" sz="2000" dirty="0" smtClean="0"/>
              <a:t> т.д.)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формула С</a:t>
            </a:r>
            <a:r>
              <a:rPr lang="ru-RU" sz="2800" b="1" baseline="-25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2п+1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Новый материал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5" name="Скругленная соединительная линия 4"/>
          <p:cNvCxnSpPr/>
          <p:nvPr/>
        </p:nvCxnSpPr>
        <p:spPr>
          <a:xfrm rot="5400000">
            <a:off x="2571736" y="3000372"/>
            <a:ext cx="571504" cy="428628"/>
          </a:xfrm>
          <a:prstGeom prst="curvedConnector3">
            <a:avLst>
              <a:gd name="adj1" fmla="val 3549"/>
            </a:avLst>
          </a:prstGeom>
          <a:ln w="5715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/>
          <p:nvPr/>
        </p:nvCxnSpPr>
        <p:spPr>
          <a:xfrm rot="16200000" flipH="1">
            <a:off x="4643438" y="3000372"/>
            <a:ext cx="571504" cy="428628"/>
          </a:xfrm>
          <a:prstGeom prst="curvedConnector3">
            <a:avLst>
              <a:gd name="adj1" fmla="val 13871"/>
            </a:avLst>
          </a:prstGeom>
          <a:ln w="3810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Задание:</a:t>
            </a:r>
            <a:r>
              <a:rPr lang="ru-RU" sz="3600" dirty="0" smtClean="0">
                <a:solidFill>
                  <a:srgbClr val="7030A0"/>
                </a:solidFill>
              </a:rPr>
              <a:t> Составить из молекулярной формулы структурную – бутанол.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        ФИЗИЧЕСКИЕ СВОЙСТВА</a:t>
            </a:r>
          </a:p>
          <a:p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Низшие и средние члены ряда предельных одноатомных спиртов, содержащие от одного до одиннадцати атомов углерода,- жидкие. </a:t>
            </a:r>
          </a:p>
          <a:p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Высшие спирты( начиная с С</a:t>
            </a:r>
            <a:r>
              <a:rPr lang="ru-RU" sz="2400" b="1" baseline="-20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12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</a:t>
            </a:r>
            <a:r>
              <a:rPr lang="ru-RU" sz="2400" b="1" baseline="-20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25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ОН) при комнатной температуре- твёрдые вещества. </a:t>
            </a:r>
          </a:p>
          <a:p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Низшие спирты имеют характерный алкогольный запах и жгучий вкус и хорошо растворяются в воде. </a:t>
            </a:r>
          </a:p>
          <a:p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 мере увеличения углеводородного радикала растворимость спиртов в воде понижается.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482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1.Взаимодействие спиртов со щелочными и щелочноземельными металлами:</a:t>
            </a:r>
          </a:p>
          <a:p>
            <a:pPr>
              <a:buNone/>
            </a:pPr>
            <a:r>
              <a:rPr lang="ru-RU" sz="3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en-US" sz="3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2Na + 2ROH = 2RONa + H</a:t>
            </a:r>
            <a:r>
              <a:rPr lang="en-US" sz="3300" b="1" baseline="-25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300" b="1" baseline="-250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Взаимодействие спиртов с </a:t>
            </a:r>
            <a:r>
              <a:rPr lang="ru-RU" sz="33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галагеноводородами</a:t>
            </a:r>
            <a:r>
              <a:rPr lang="ru-RU" sz="3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3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3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en-US" sz="3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300" b="1" baseline="-25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3300" b="1" baseline="-25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3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</a:t>
            </a:r>
            <a:r>
              <a:rPr lang="ru-RU" sz="3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n-US" sz="33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HBr</a:t>
            </a:r>
            <a:r>
              <a:rPr lang="en-US" sz="3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3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3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300" b="1" baseline="-25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3300" b="1" baseline="-25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3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 + H</a:t>
            </a:r>
            <a:r>
              <a:rPr lang="en-US" sz="3300" b="1" baseline="-25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ru-RU" sz="33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Межмолекулярная дегидратация спиртов с образованием простых эфиров:</a:t>
            </a:r>
          </a:p>
          <a:p>
            <a:pPr>
              <a:buNone/>
            </a:pPr>
            <a:r>
              <a:rPr lang="en-US" sz="3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300" b="1" baseline="-25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3300" b="1" baseline="-25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3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</a:t>
            </a:r>
            <a:r>
              <a:rPr lang="ru-RU" sz="3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НО</a:t>
            </a:r>
            <a:r>
              <a:rPr lang="en-US" sz="3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300" b="1" baseline="-25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3300" b="1" baseline="-25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3300" b="1" baseline="-25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sz="3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300" b="1" baseline="-25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3300" b="1" baseline="-25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3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О - </a:t>
            </a:r>
            <a:r>
              <a:rPr lang="en-US" sz="3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300" b="1" baseline="-25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3300" b="1" baseline="-25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3300" b="1" baseline="-25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3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3300" b="1" baseline="-25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ru-RU" sz="3300" b="1" baseline="-250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Взаимодействие спиртов с органическими и неорганическими кислотами с образованием сложных эфиров </a:t>
            </a:r>
            <a:r>
              <a:rPr lang="ru-RU" sz="33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(реакция этерификации):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3300" b="1" baseline="30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OH +   R</a:t>
            </a:r>
            <a:r>
              <a:rPr lang="en-US" sz="3300" b="1" baseline="30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СООН</a:t>
            </a:r>
            <a:r>
              <a:rPr lang="en-US" sz="3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3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3300" b="1" baseline="30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3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ru-RU" sz="3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-</a:t>
            </a:r>
            <a:r>
              <a:rPr lang="en-US" sz="3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</a:t>
            </a:r>
            <a:r>
              <a:rPr lang="en-US" sz="3300" b="1" baseline="30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+ H</a:t>
            </a:r>
            <a:r>
              <a:rPr lang="en-US" sz="3300" b="1" baseline="-25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endParaRPr lang="ru-RU" sz="33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спирт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карбоновая              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сложный эфир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кислота</a:t>
            </a:r>
            <a:endParaRPr lang="ru-RU" sz="33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  <a:normAutofit/>
          </a:bodyPr>
          <a:lstStyle/>
          <a:p>
            <a:r>
              <a:rPr lang="ru-RU" sz="60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Химические свойства</a:t>
            </a:r>
            <a:endParaRPr lang="ru-RU" sz="60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786182" y="314324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0800000">
            <a:off x="3714744" y="321468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357554" y="421481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>
            <a:off x="3357554" y="435769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643306" y="5500702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>
            <a:off x="3571868" y="5643578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	</a:t>
            </a:r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                            </a:t>
            </a: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</a:t>
            </a:r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O</a:t>
            </a:r>
            <a:endParaRPr lang="ru-RU" sz="4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R - </a:t>
            </a: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СН</a:t>
            </a:r>
            <a:r>
              <a:rPr lang="ru-RU" sz="4400" b="1" baseline="-250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</a:t>
            </a:r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– OH </a:t>
            </a:r>
            <a:r>
              <a:rPr lang="en-US" sz="4400" b="1" baseline="5600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Cu,</a:t>
            </a:r>
            <a:r>
              <a:rPr lang="en-US" sz="4400" b="1" i="1" baseline="5400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</a:t>
            </a:r>
            <a:r>
              <a:rPr lang="en-US" sz="4400" b="1" i="1" baseline="540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</a:t>
            </a:r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R – C         + H</a:t>
            </a:r>
            <a:r>
              <a:rPr lang="en-US" sz="4400" b="1" baseline="-250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</a:t>
            </a:r>
            <a:endParaRPr lang="ru-RU" sz="4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 </a:t>
            </a: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спирт</a:t>
            </a:r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                     H</a:t>
            </a:r>
            <a:endParaRPr lang="ru-RU" sz="4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                           альдегид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prstTxWarp prst="textTriangle">
              <a:avLst/>
            </a:prstTxWarp>
          </a:bodyPr>
          <a:lstStyle/>
          <a:p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ОКИСЛЕНИЕ СПИРТОВ 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9644098" y="335756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929322" y="2928934"/>
            <a:ext cx="285752" cy="21431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5929322" y="2143116"/>
            <a:ext cx="214314" cy="21431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6072198" y="2285992"/>
            <a:ext cx="214314" cy="21431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4" name="Picture 5" descr="L01p1p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857628"/>
            <a:ext cx="334803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00792"/>
          </a:xfrm>
          <a:ln w="184150" cap="rnd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tabLst>
                <a:tab pos="6194425" algn="l"/>
              </a:tabLst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Химические свойства спиртов, обусловленные углеводородным радикалом, различны и зависят от его характера. Так, все спирты горят; непредельные спирты, содержащие в молекуле двойную С=С связь, вступают в реакции присоединения, подвергаются гидрированию, присоединяют водород, реагируют с галогенами, например, обесцвечивают бромную воду, и т. д.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Отдельные представители спиртов и их значение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b="1" i="1" dirty="0"/>
              <a:t>	</a:t>
            </a:r>
            <a:r>
              <a:rPr lang="en-US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Метанол </a:t>
            </a:r>
            <a:r>
              <a:rPr lang="ru-RU" sz="2000" b="1" dirty="0"/>
              <a:t>(метиловый спирт СН</a:t>
            </a:r>
            <a:r>
              <a:rPr lang="ru-RU" sz="2000" b="1" baseline="-25000" dirty="0"/>
              <a:t>3</a:t>
            </a:r>
            <a:r>
              <a:rPr lang="ru-RU" sz="2000" b="1" dirty="0"/>
              <a:t>ОН) </a:t>
            </a:r>
            <a:r>
              <a:rPr lang="ru-RU" sz="2000" dirty="0"/>
              <a:t>— бесцветная жидкость с характерным запахом и температурой кипения 64,7 °С. Горит чуть голубоватым пламенем. Историческое название метанола — древесный спирт — объясняется одним из способов его получения — перегонкой твердых пород дерева.</a:t>
            </a:r>
          </a:p>
          <a:p>
            <a:pPr>
              <a:buFont typeface="Wingdings" pitchFamily="2" charset="2"/>
              <a:buNone/>
            </a:pPr>
            <a:r>
              <a:rPr lang="ru-RU" sz="2000" b="1" i="1" dirty="0"/>
              <a:t>	</a:t>
            </a:r>
            <a:r>
              <a:rPr lang="ru-RU" sz="2000" b="1" i="1" dirty="0">
                <a:solidFill>
                  <a:srgbClr val="FF0000"/>
                </a:solidFill>
              </a:rPr>
              <a:t>   Метанол очень ядовит! </a:t>
            </a:r>
            <a:r>
              <a:rPr lang="ru-RU" sz="2000" dirty="0"/>
              <a:t>Он требует осторожного обращения при работе с ним. Под действием фермента </a:t>
            </a:r>
            <a:r>
              <a:rPr lang="ru-RU" sz="2000" dirty="0" err="1"/>
              <a:t>алкогольдегидрогеназы</a:t>
            </a:r>
            <a:r>
              <a:rPr lang="ru-RU" sz="2000" dirty="0"/>
              <a:t> он превращается в организме в формальдегид и муравьиную кислоту, которые повреждают сетчатку глаза, вызывают гибель зрительного нерва и полную потерю зрения. Попадание в организм более 50 мл метанола вызывает смерть.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  <p:bldP spid="138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1" y="333375"/>
            <a:ext cx="8248678" cy="595314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i="1" dirty="0">
                <a:latin typeface="Arial Black" pitchFamily="34" charset="0"/>
              </a:rPr>
              <a:t>		</a:t>
            </a:r>
            <a:r>
              <a:rPr lang="ru-RU" sz="4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Этанол</a:t>
            </a:r>
            <a:r>
              <a:rPr lang="ru-RU" sz="2800" b="1" i="1" dirty="0">
                <a:latin typeface="Arial Black" pitchFamily="34" charset="0"/>
              </a:rPr>
              <a:t> </a:t>
            </a:r>
            <a:r>
              <a:rPr lang="ru-RU" sz="2800" b="1" dirty="0">
                <a:latin typeface="Arial Black" pitchFamily="34" charset="0"/>
              </a:rPr>
              <a:t>(этиловый спирт С</a:t>
            </a:r>
            <a:r>
              <a:rPr lang="ru-RU" sz="2800" b="1" baseline="-20000" dirty="0">
                <a:latin typeface="Arial Black" pitchFamily="34" charset="0"/>
              </a:rPr>
              <a:t>2</a:t>
            </a:r>
            <a:r>
              <a:rPr lang="ru-RU" sz="2800" b="1" dirty="0">
                <a:latin typeface="Arial Black" pitchFamily="34" charset="0"/>
              </a:rPr>
              <a:t>Н</a:t>
            </a:r>
            <a:r>
              <a:rPr lang="ru-RU" sz="2800" b="1" baseline="-20000" dirty="0">
                <a:latin typeface="Arial Black" pitchFamily="34" charset="0"/>
              </a:rPr>
              <a:t>5</a:t>
            </a:r>
            <a:r>
              <a:rPr lang="ru-RU" sz="2800" b="1" dirty="0">
                <a:latin typeface="Arial Black" pitchFamily="34" charset="0"/>
              </a:rPr>
              <a:t>ОН) </a:t>
            </a:r>
            <a:r>
              <a:rPr lang="ru-RU" sz="2800" dirty="0">
                <a:latin typeface="Arial Black" pitchFamily="34" charset="0"/>
              </a:rPr>
              <a:t>— бесцветная жидкость с характерным запахом и температурой кипения 78,3 °С. Горюч. Смешивается с водой в любых соотношениях.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>
                <a:latin typeface="Arial Black" pitchFamily="34" charset="0"/>
              </a:rPr>
              <a:t>        Концентрацию (крепость) спирта обычно выражают в объемных процентах. «Чистым» (медицинским) спиртом называют продукт, полученный из пищевого сырья и содержащий 96% (по объему) этанола и 4% (по объему) воды. При получения безводного этанола — «абсолютного спирта», этот продукт обрабатывают веществами, химически связывающими воду (оксид кальция, безводный сульфат меди(</a:t>
            </a:r>
            <a:r>
              <a:rPr lang="en-US" sz="2800" dirty="0">
                <a:latin typeface="Arial Black" pitchFamily="34" charset="0"/>
              </a:rPr>
              <a:t>II</a:t>
            </a:r>
            <a:r>
              <a:rPr lang="ru-RU" sz="2800" dirty="0">
                <a:latin typeface="Arial Black" pitchFamily="34" charset="0"/>
              </a:rPr>
              <a:t>) и др.).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/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Другая 1">
      <a:majorFont>
        <a:latin typeface="Franklin Gothic Medium"/>
        <a:ea typeface=""/>
        <a:cs typeface=""/>
      </a:majorFont>
      <a:minorFont>
        <a:latin typeface="Footlight MT Light"/>
        <a:ea typeface=""/>
        <a:cs typeface="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67</TotalTime>
  <Words>450</Words>
  <Application>Microsoft Office PowerPoint</Application>
  <PresentationFormat>Экран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Спирты</vt:lpstr>
      <vt:lpstr>тест</vt:lpstr>
      <vt:lpstr>Новый материал</vt:lpstr>
      <vt:lpstr>Задание: Составить из молекулярной формулы структурную – бутанол. </vt:lpstr>
      <vt:lpstr>Химические свойства</vt:lpstr>
      <vt:lpstr>ОКИСЛЕНИЕ СПИРТОВ </vt:lpstr>
      <vt:lpstr>Слайд 7</vt:lpstr>
      <vt:lpstr>Отдельные представители спиртов и их значение</vt:lpstr>
      <vt:lpstr>Слайд 9</vt:lpstr>
      <vt:lpstr>Слайд 10</vt:lpstr>
      <vt:lpstr>МНОГОАТОМНЫЕ СПИРТЫ: </vt:lpstr>
      <vt:lpstr>Настина Л.И.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Спирты</dc:title>
  <dc:creator>Ludmila</dc:creator>
  <cp:lastModifiedBy>Bill</cp:lastModifiedBy>
  <cp:revision>9</cp:revision>
  <dcterms:created xsi:type="dcterms:W3CDTF">2008-07-25T21:43:32Z</dcterms:created>
  <dcterms:modified xsi:type="dcterms:W3CDTF">2010-01-21T07:01:26Z</dcterms:modified>
</cp:coreProperties>
</file>