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41A0D-DADB-42BC-939F-C7136342C60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B703F86-90A9-43D3-B4B2-E726FB5B072D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Анилин является исходным сырьем при получении красителей (</a:t>
          </a:r>
          <a:r>
            <a:rPr lang="ru-RU" sz="18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азокрасите-лей</a:t>
          </a:r>
          <a:r>
            <a:rPr lang="ru-RU" sz="18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, </a:t>
          </a:r>
          <a:r>
            <a:rPr lang="ru-RU" sz="18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анилиново-го</a:t>
          </a:r>
          <a:r>
            <a:rPr lang="ru-RU" sz="18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черного, </a:t>
          </a:r>
          <a:r>
            <a:rPr lang="ru-RU" sz="18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анилиново-го</a:t>
          </a:r>
          <a:r>
            <a:rPr lang="ru-RU" sz="18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ru-RU" sz="18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голубого</a:t>
          </a:r>
          <a:r>
            <a:rPr lang="ru-RU" sz="18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, фуксина и пр.). </a:t>
          </a:r>
          <a:endParaRPr lang="ru-RU" sz="1800" b="1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39D9821-1269-42DF-AC99-2309ABFB6C15}" type="parTrans" cxnId="{CE04EC5A-3B80-4D0A-8932-B3C8EF095C3D}">
      <dgm:prSet/>
      <dgm:spPr/>
      <dgm:t>
        <a:bodyPr/>
        <a:lstStyle/>
        <a:p>
          <a:endParaRPr lang="ru-RU"/>
        </a:p>
      </dgm:t>
    </dgm:pt>
    <dgm:pt modelId="{DA6F19C1-A3B2-46CA-8503-5A2EFCCB3D83}" type="sibTrans" cxnId="{CE04EC5A-3B80-4D0A-8932-B3C8EF095C3D}">
      <dgm:prSet/>
      <dgm:spPr/>
      <dgm:t>
        <a:bodyPr/>
        <a:lstStyle/>
        <a:p>
          <a:endParaRPr lang="ru-RU"/>
        </a:p>
      </dgm:t>
    </dgm:pt>
    <dgm:pt modelId="{854E07E6-7A03-4B08-B8F9-317F844C7ED2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Анилин </a:t>
          </a:r>
          <a:r>
            <a:rPr lang="ru-RU" sz="20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применяет-ся</a:t>
          </a:r>
          <a:r>
            <a: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также для </a:t>
          </a:r>
          <a:r>
            <a:rPr lang="ru-RU" sz="20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производ-ства</a:t>
          </a:r>
          <a:r>
            <a: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ru-RU" sz="20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проявите-лей</a:t>
          </a:r>
          <a:r>
            <a: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в </a:t>
          </a:r>
          <a:r>
            <a:rPr lang="ru-RU" sz="20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фотогра-фии</a:t>
          </a:r>
          <a:r>
            <a: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(</a:t>
          </a:r>
          <a:r>
            <a:rPr lang="ru-RU" sz="2000" b="1" i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п</a:t>
          </a:r>
          <a:r>
            <a:rPr lang="ru-RU" sz="20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-аминофе-нол</a:t>
          </a:r>
          <a:r>
            <a: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и другие),</a:t>
          </a:r>
          <a:endParaRPr lang="ru-RU" sz="2000" b="1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9F83DC25-BD91-4539-AF2E-C36DE6324617}" type="parTrans" cxnId="{91ABE8B4-7AA8-4AAD-9DEB-26E1763E1C30}">
      <dgm:prSet/>
      <dgm:spPr/>
      <dgm:t>
        <a:bodyPr/>
        <a:lstStyle/>
        <a:p>
          <a:endParaRPr lang="ru-RU"/>
        </a:p>
      </dgm:t>
    </dgm:pt>
    <dgm:pt modelId="{66918C13-1EC8-407F-B7A3-5BF0953CF905}" type="sibTrans" cxnId="{91ABE8B4-7AA8-4AAD-9DEB-26E1763E1C30}">
      <dgm:prSet/>
      <dgm:spPr/>
      <dgm:t>
        <a:bodyPr/>
        <a:lstStyle/>
        <a:p>
          <a:endParaRPr lang="ru-RU"/>
        </a:p>
      </dgm:t>
    </dgm:pt>
    <dgm:pt modelId="{90260C5C-9AE1-419C-B81D-F13E1DEEA584}">
      <dgm:prSet custT="1"/>
      <dgm:spPr/>
      <dgm:t>
        <a:bodyPr/>
        <a:lstStyle/>
        <a:p>
          <a:pPr rtl="0"/>
          <a:r>
            <a:rPr lang="ru-RU" sz="28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Ускори-телей</a:t>
          </a:r>
          <a:r>
            <a:rPr lang="ru-RU" sz="28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ru-RU" sz="28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вулкани-зации</a:t>
          </a:r>
          <a:r>
            <a:rPr lang="ru-RU" sz="28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каучука,</a:t>
          </a:r>
          <a:endParaRPr lang="ru-RU" sz="2800" b="1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67E8A523-83E0-40AC-A41A-F524D5CA0109}" type="parTrans" cxnId="{1D5579EB-583A-4AB9-BF1F-B9A615BB23AE}">
      <dgm:prSet/>
      <dgm:spPr/>
      <dgm:t>
        <a:bodyPr/>
        <a:lstStyle/>
        <a:p>
          <a:endParaRPr lang="ru-RU"/>
        </a:p>
      </dgm:t>
    </dgm:pt>
    <dgm:pt modelId="{2CC73389-39B7-419E-8390-FC3A5F217D48}" type="sibTrans" cxnId="{1D5579EB-583A-4AB9-BF1F-B9A615BB23AE}">
      <dgm:prSet/>
      <dgm:spPr/>
      <dgm:t>
        <a:bodyPr/>
        <a:lstStyle/>
        <a:p>
          <a:endParaRPr lang="ru-RU"/>
        </a:p>
      </dgm:t>
    </dgm:pt>
    <dgm:pt modelId="{0FF17F79-FF46-4D66-89A8-B791AEB4CF86}">
      <dgm:prSet custT="1"/>
      <dgm:spPr/>
      <dgm:t>
        <a:bodyPr/>
        <a:lstStyle/>
        <a:p>
          <a:pPr rtl="0"/>
          <a:r>
            <a:rPr lang="ru-RU" sz="36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Фар-маце-втиче-ских</a:t>
          </a:r>
          <a:r>
            <a:rPr lang="ru-RU" sz="36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ru-RU" sz="36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препа-ратов</a:t>
          </a:r>
          <a:r>
            <a:rPr lang="ru-RU" sz="36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endParaRPr lang="ru-RU" sz="3600" b="1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47843270-F6DC-4DB2-916A-D58F34C5405A}" type="parTrans" cxnId="{0AC318FA-3CC8-4417-BA9D-1BDEB93660A4}">
      <dgm:prSet/>
      <dgm:spPr/>
      <dgm:t>
        <a:bodyPr/>
        <a:lstStyle/>
        <a:p>
          <a:endParaRPr lang="ru-RU"/>
        </a:p>
      </dgm:t>
    </dgm:pt>
    <dgm:pt modelId="{B579E8EB-F76D-46D7-86A8-BED69F7B613B}" type="sibTrans" cxnId="{0AC318FA-3CC8-4417-BA9D-1BDEB93660A4}">
      <dgm:prSet/>
      <dgm:spPr/>
      <dgm:t>
        <a:bodyPr/>
        <a:lstStyle/>
        <a:p>
          <a:endParaRPr lang="ru-RU"/>
        </a:p>
      </dgm:t>
    </dgm:pt>
    <dgm:pt modelId="{A7EBD1DF-5FC2-41DD-939C-AED66B463D36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Анилин применяется в </a:t>
          </a:r>
          <a:r>
            <a:rPr lang="ru-RU" sz="16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аналитичес-кой</a:t>
          </a:r>
          <a:r>
            <a:rPr lang="ru-RU" sz="16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химии, например, при определении </a:t>
          </a:r>
          <a:r>
            <a:rPr lang="ru-RU" sz="16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ароматичес-ких</a:t>
          </a:r>
          <a:r>
            <a:rPr lang="ru-RU" sz="16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ru-RU" sz="16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углеводоро-дов</a:t>
          </a:r>
          <a:r>
            <a:rPr lang="ru-RU" sz="16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в продуктах нефтяного </a:t>
          </a:r>
          <a:r>
            <a:rPr lang="ru-RU" sz="1600" b="1" dirty="0" err="1" smtClean="0">
              <a:solidFill>
                <a:schemeClr val="accent2">
                  <a:lumMod val="20000"/>
                  <a:lumOff val="80000"/>
                </a:schemeClr>
              </a:solidFill>
            </a:rPr>
            <a:t>происхожде-ния</a:t>
          </a:r>
          <a:r>
            <a:rPr lang="ru-RU" sz="1600" b="1" dirty="0" smtClean="0">
              <a:solidFill>
                <a:schemeClr val="accent2">
                  <a:lumMod val="20000"/>
                  <a:lumOff val="80000"/>
                </a:schemeClr>
              </a:solidFill>
            </a:rPr>
            <a:t> по так называемой анилиновой точке.</a:t>
          </a:r>
          <a:endParaRPr lang="ru-RU" sz="1600" b="1" dirty="0">
            <a:solidFill>
              <a:schemeClr val="accent2">
                <a:lumMod val="20000"/>
                <a:lumOff val="80000"/>
              </a:schemeClr>
            </a:solidFill>
          </a:endParaRPr>
        </a:p>
      </dgm:t>
    </dgm:pt>
    <dgm:pt modelId="{A5460E14-B867-4161-8419-0E5EBE3B7D78}" type="parTrans" cxnId="{38EACCC1-1E24-4BEE-AD54-F5D095C853FA}">
      <dgm:prSet/>
      <dgm:spPr/>
      <dgm:t>
        <a:bodyPr/>
        <a:lstStyle/>
        <a:p>
          <a:endParaRPr lang="ru-RU"/>
        </a:p>
      </dgm:t>
    </dgm:pt>
    <dgm:pt modelId="{E2C77CA8-E82A-4D12-9841-D641D94A903B}" type="sibTrans" cxnId="{38EACCC1-1E24-4BEE-AD54-F5D095C853FA}">
      <dgm:prSet/>
      <dgm:spPr/>
      <dgm:t>
        <a:bodyPr/>
        <a:lstStyle/>
        <a:p>
          <a:endParaRPr lang="ru-RU"/>
        </a:p>
      </dgm:t>
    </dgm:pt>
    <dgm:pt modelId="{E4B91D5A-C7E0-4C1C-97DA-3FC868E5BB16}" type="pres">
      <dgm:prSet presAssocID="{5B041A0D-DADB-42BC-939F-C7136342C6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918FFA-C52A-4800-BFAF-8420C5B7DAFC}" type="pres">
      <dgm:prSet presAssocID="{BB703F86-90A9-43D3-B4B2-E726FB5B072D}" presName="node" presStyleLbl="node1" presStyleIdx="0" presStyleCnt="5" custScaleY="43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285B8-2633-4694-B097-8506F860949A}" type="pres">
      <dgm:prSet presAssocID="{DA6F19C1-A3B2-46CA-8503-5A2EFCCB3D83}" presName="sibTrans" presStyleCnt="0"/>
      <dgm:spPr/>
    </dgm:pt>
    <dgm:pt modelId="{1ECFDA9B-637D-43D8-954B-E10FC3C359F8}" type="pres">
      <dgm:prSet presAssocID="{854E07E6-7A03-4B08-B8F9-317F844C7ED2}" presName="node" presStyleLbl="node1" presStyleIdx="1" presStyleCnt="5" custScaleY="43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61A6B-4C17-4FD5-A099-82738AF7E613}" type="pres">
      <dgm:prSet presAssocID="{66918C13-1EC8-407F-B7A3-5BF0953CF905}" presName="sibTrans" presStyleCnt="0"/>
      <dgm:spPr/>
    </dgm:pt>
    <dgm:pt modelId="{C44C0869-DFB1-4DD3-BCA5-ACCC3DA019B3}" type="pres">
      <dgm:prSet presAssocID="{90260C5C-9AE1-419C-B81D-F13E1DEEA584}" presName="node" presStyleLbl="node1" presStyleIdx="2" presStyleCnt="5" custScaleX="125804" custScaleY="43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4C105-A1EC-4932-9924-476DCEC1A1C6}" type="pres">
      <dgm:prSet presAssocID="{2CC73389-39B7-419E-8390-FC3A5F217D48}" presName="sibTrans" presStyleCnt="0"/>
      <dgm:spPr/>
    </dgm:pt>
    <dgm:pt modelId="{8F5C7350-3732-4231-8233-8D81D065C8CE}" type="pres">
      <dgm:prSet presAssocID="{0FF17F79-FF46-4D66-89A8-B791AEB4CF86}" presName="node" presStyleLbl="node1" presStyleIdx="3" presStyleCnt="5" custScaleX="118720" custScaleY="43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3B7A3-8C58-4707-AB66-7A7DFC9F2DE2}" type="pres">
      <dgm:prSet presAssocID="{B579E8EB-F76D-46D7-86A8-BED69F7B613B}" presName="sibTrans" presStyleCnt="0"/>
      <dgm:spPr/>
    </dgm:pt>
    <dgm:pt modelId="{FD0FBB5F-9139-4052-ADC7-3E43C36CF1F9}" type="pres">
      <dgm:prSet presAssocID="{A7EBD1DF-5FC2-41DD-939C-AED66B463D36}" presName="node" presStyleLbl="node1" presStyleIdx="4" presStyleCnt="5" custScaleY="527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B54F6A-6E36-4954-B718-FC07E710BFB9}" type="presOf" srcId="{5B041A0D-DADB-42BC-939F-C7136342C605}" destId="{E4B91D5A-C7E0-4C1C-97DA-3FC868E5BB16}" srcOrd="0" destOrd="0" presId="urn:microsoft.com/office/officeart/2005/8/layout/default"/>
    <dgm:cxn modelId="{0AC318FA-3CC8-4417-BA9D-1BDEB93660A4}" srcId="{5B041A0D-DADB-42BC-939F-C7136342C605}" destId="{0FF17F79-FF46-4D66-89A8-B791AEB4CF86}" srcOrd="3" destOrd="0" parTransId="{47843270-F6DC-4DB2-916A-D58F34C5405A}" sibTransId="{B579E8EB-F76D-46D7-86A8-BED69F7B613B}"/>
    <dgm:cxn modelId="{CE04EC5A-3B80-4D0A-8932-B3C8EF095C3D}" srcId="{5B041A0D-DADB-42BC-939F-C7136342C605}" destId="{BB703F86-90A9-43D3-B4B2-E726FB5B072D}" srcOrd="0" destOrd="0" parTransId="{A39D9821-1269-42DF-AC99-2309ABFB6C15}" sibTransId="{DA6F19C1-A3B2-46CA-8503-5A2EFCCB3D83}"/>
    <dgm:cxn modelId="{91ABE8B4-7AA8-4AAD-9DEB-26E1763E1C30}" srcId="{5B041A0D-DADB-42BC-939F-C7136342C605}" destId="{854E07E6-7A03-4B08-B8F9-317F844C7ED2}" srcOrd="1" destOrd="0" parTransId="{9F83DC25-BD91-4539-AF2E-C36DE6324617}" sibTransId="{66918C13-1EC8-407F-B7A3-5BF0953CF905}"/>
    <dgm:cxn modelId="{1D5579EB-583A-4AB9-BF1F-B9A615BB23AE}" srcId="{5B041A0D-DADB-42BC-939F-C7136342C605}" destId="{90260C5C-9AE1-419C-B81D-F13E1DEEA584}" srcOrd="2" destOrd="0" parTransId="{67E8A523-83E0-40AC-A41A-F524D5CA0109}" sibTransId="{2CC73389-39B7-419E-8390-FC3A5F217D48}"/>
    <dgm:cxn modelId="{38EACCC1-1E24-4BEE-AD54-F5D095C853FA}" srcId="{5B041A0D-DADB-42BC-939F-C7136342C605}" destId="{A7EBD1DF-5FC2-41DD-939C-AED66B463D36}" srcOrd="4" destOrd="0" parTransId="{A5460E14-B867-4161-8419-0E5EBE3B7D78}" sibTransId="{E2C77CA8-E82A-4D12-9841-D641D94A903B}"/>
    <dgm:cxn modelId="{CAFB1311-456F-454A-8D12-FAE2E31E585C}" type="presOf" srcId="{BB703F86-90A9-43D3-B4B2-E726FB5B072D}" destId="{4F918FFA-C52A-4800-BFAF-8420C5B7DAFC}" srcOrd="0" destOrd="0" presId="urn:microsoft.com/office/officeart/2005/8/layout/default"/>
    <dgm:cxn modelId="{B919AB0A-CDF4-4A53-9EF3-72E486C892D3}" type="presOf" srcId="{90260C5C-9AE1-419C-B81D-F13E1DEEA584}" destId="{C44C0869-DFB1-4DD3-BCA5-ACCC3DA019B3}" srcOrd="0" destOrd="0" presId="urn:microsoft.com/office/officeart/2005/8/layout/default"/>
    <dgm:cxn modelId="{38B99F2A-C1F9-45C2-9775-7584DF8354D3}" type="presOf" srcId="{A7EBD1DF-5FC2-41DD-939C-AED66B463D36}" destId="{FD0FBB5F-9139-4052-ADC7-3E43C36CF1F9}" srcOrd="0" destOrd="0" presId="urn:microsoft.com/office/officeart/2005/8/layout/default"/>
    <dgm:cxn modelId="{7B6217A2-844A-4729-9C4F-6524EDFC2CA3}" type="presOf" srcId="{0FF17F79-FF46-4D66-89A8-B791AEB4CF86}" destId="{8F5C7350-3732-4231-8233-8D81D065C8CE}" srcOrd="0" destOrd="0" presId="urn:microsoft.com/office/officeart/2005/8/layout/default"/>
    <dgm:cxn modelId="{AF93EC61-B933-4117-93CB-81E2020F0D51}" type="presOf" srcId="{854E07E6-7A03-4B08-B8F9-317F844C7ED2}" destId="{1ECFDA9B-637D-43D8-954B-E10FC3C359F8}" srcOrd="0" destOrd="0" presId="urn:microsoft.com/office/officeart/2005/8/layout/default"/>
    <dgm:cxn modelId="{7473B235-5993-4D22-80C2-5C7AE5F9989B}" type="presParOf" srcId="{E4B91D5A-C7E0-4C1C-97DA-3FC868E5BB16}" destId="{4F918FFA-C52A-4800-BFAF-8420C5B7DAFC}" srcOrd="0" destOrd="0" presId="urn:microsoft.com/office/officeart/2005/8/layout/default"/>
    <dgm:cxn modelId="{E2AD34EC-B1DE-4CF1-8589-8B2A2EA2A503}" type="presParOf" srcId="{E4B91D5A-C7E0-4C1C-97DA-3FC868E5BB16}" destId="{2B9285B8-2633-4694-B097-8506F860949A}" srcOrd="1" destOrd="0" presId="urn:microsoft.com/office/officeart/2005/8/layout/default"/>
    <dgm:cxn modelId="{8046B83A-E7B8-4D79-BB18-D475A1304425}" type="presParOf" srcId="{E4B91D5A-C7E0-4C1C-97DA-3FC868E5BB16}" destId="{1ECFDA9B-637D-43D8-954B-E10FC3C359F8}" srcOrd="2" destOrd="0" presId="urn:microsoft.com/office/officeart/2005/8/layout/default"/>
    <dgm:cxn modelId="{A4C188D3-48DF-4B8E-BCD8-EF6DEC4704B9}" type="presParOf" srcId="{E4B91D5A-C7E0-4C1C-97DA-3FC868E5BB16}" destId="{7C261A6B-4C17-4FD5-A099-82738AF7E613}" srcOrd="3" destOrd="0" presId="urn:microsoft.com/office/officeart/2005/8/layout/default"/>
    <dgm:cxn modelId="{7D837C9D-73F9-4B91-9422-0E1BD3467797}" type="presParOf" srcId="{E4B91D5A-C7E0-4C1C-97DA-3FC868E5BB16}" destId="{C44C0869-DFB1-4DD3-BCA5-ACCC3DA019B3}" srcOrd="4" destOrd="0" presId="urn:microsoft.com/office/officeart/2005/8/layout/default"/>
    <dgm:cxn modelId="{253F82FC-BD62-437A-A79A-231722B48E39}" type="presParOf" srcId="{E4B91D5A-C7E0-4C1C-97DA-3FC868E5BB16}" destId="{4394C105-A1EC-4932-9924-476DCEC1A1C6}" srcOrd="5" destOrd="0" presId="urn:microsoft.com/office/officeart/2005/8/layout/default"/>
    <dgm:cxn modelId="{480B7065-9291-48BD-92FF-080D4BD05563}" type="presParOf" srcId="{E4B91D5A-C7E0-4C1C-97DA-3FC868E5BB16}" destId="{8F5C7350-3732-4231-8233-8D81D065C8CE}" srcOrd="6" destOrd="0" presId="urn:microsoft.com/office/officeart/2005/8/layout/default"/>
    <dgm:cxn modelId="{4ABE3D2F-82EA-48F9-9184-7885833AE0FC}" type="presParOf" srcId="{E4B91D5A-C7E0-4C1C-97DA-3FC868E5BB16}" destId="{7F13B7A3-8C58-4707-AB66-7A7DFC9F2DE2}" srcOrd="7" destOrd="0" presId="urn:microsoft.com/office/officeart/2005/8/layout/default"/>
    <dgm:cxn modelId="{C75E222C-97D1-40A5-B6E9-D48F9355623C}" type="presParOf" srcId="{E4B91D5A-C7E0-4C1C-97DA-3FC868E5BB16}" destId="{FD0FBB5F-9139-4052-ADC7-3E43C36CF1F9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4197F3-2F67-40E1-9FD0-946F1D84549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0C0B39-416B-48CD-AC43-7149EA520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1142984"/>
            <a:ext cx="6477000" cy="182880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8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АНИЛИН</a:t>
            </a:r>
            <a:endParaRPr lang="ru-RU" sz="8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Дать характеристику анилину.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8675" y="3140075"/>
          <a:ext cx="7486650" cy="2122488"/>
        </p:xfrm>
        <a:graphic>
          <a:graphicData uri="http://schemas.openxmlformats.org/presentationml/2006/ole">
            <p:oleObj spid="_x0000_s1026" name="Документ" r:id="rId3" imgW="7150878" imgH="202560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3. Замещение в кольцо: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3.1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Галогениривание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3.2 Сульфирование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  <a:p>
            <a:pPr>
              <a:buNone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3.3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Диазотирование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928802"/>
            <a:ext cx="4929222" cy="1214446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571876"/>
            <a:ext cx="5143536" cy="11430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357826"/>
            <a:ext cx="4357718" cy="121444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Настина Л.И.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pic>
        <p:nvPicPr>
          <p:cNvPr id="5" name="Рисунок 4" descr="август 2008 (5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835" b="983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428604"/>
            <a:ext cx="8153400" cy="566739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Структурная формула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Пространственное строение</a:t>
            </a:r>
          </a:p>
          <a:p>
            <a:pPr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связи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одинаковы, углерод находится в sp</a:t>
            </a:r>
            <a:r>
              <a:rPr lang="ru-RU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-гибридном состоянии. Молекула плоская.</a:t>
            </a:r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715040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5257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</a:t>
            </a:r>
            <a:r>
              <a:rPr lang="ru-RU" sz="3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Анилин был открыт несколькими исследователями одновременно. </a:t>
            </a:r>
            <a:r>
              <a:rPr lang="ru-RU" sz="3400" b="1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Унфердорбен</a:t>
            </a:r>
            <a:r>
              <a:rPr lang="ru-RU" sz="3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дважды получил анилин: сначала в 1826 году и последующих годах из масла оленьего рога наряду с другими сильными основаниями, а затем нагреванием индиго с известью. Продукт он назвал “</a:t>
            </a:r>
            <a:r>
              <a:rPr lang="ru-RU" sz="3400" b="1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кристаллином</a:t>
            </a:r>
            <a:r>
              <a:rPr lang="ru-RU" sz="3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”. Рунге (1834) обнаружил анилин в каменноугольной смоле и описал его под названием “</a:t>
            </a:r>
            <a:r>
              <a:rPr lang="ru-RU" sz="3400" b="1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кианол</a:t>
            </a:r>
            <a:r>
              <a:rPr lang="ru-RU" sz="3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”. </a:t>
            </a:r>
            <a:r>
              <a:rPr lang="ru-RU" sz="3400" b="1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Фрицше</a:t>
            </a:r>
            <a:r>
              <a:rPr lang="ru-RU" sz="3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(1840) при нагревании индиго с едким кали выделил маслянистое основание, которое назвал анилином (“</a:t>
            </a:r>
            <a:r>
              <a:rPr lang="ru-RU" sz="3400" b="1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анил</a:t>
            </a:r>
            <a:r>
              <a:rPr lang="ru-RU" sz="3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 по-испански индиго). В 1842 году Н. Н. Зинин, пользуясь в качестве восстановителя сульфидом аммония, получил из нитробензола анилин и назвал его “</a:t>
            </a:r>
            <a:r>
              <a:rPr lang="ru-RU" sz="3400" b="1" dirty="0" err="1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бензидам</a:t>
            </a:r>
            <a:r>
              <a:rPr lang="ru-RU" sz="3400" b="1" dirty="0" smtClean="0">
                <a:ln w="1143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”. В 1843 году Гофман доказал, что все эти вещества идентичны и предложил оставить название анилин</a:t>
            </a:r>
            <a:r>
              <a:rPr lang="ru-RU" b="1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28"/>
            <a:ext cx="6865085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Историческая справка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1. Реакции восстановления</a:t>
            </a:r>
          </a:p>
          <a:p>
            <a:pPr>
              <a:buNone/>
            </a:pPr>
            <a:r>
              <a:rPr lang="ru-RU" dirty="0" smtClean="0"/>
              <a:t>Восстановление нитробензола железом в кислой среде: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2. Реакции </a:t>
            </a:r>
            <a:r>
              <a:rPr lang="ru-RU" dirty="0" err="1" smtClean="0"/>
              <a:t>арилирования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Галогенарены</a:t>
            </a:r>
            <a:r>
              <a:rPr lang="ru-RU" dirty="0" smtClean="0"/>
              <a:t> с аммиаком реагируют только в жестких условиях (200 - 300°C, давление), легче всего идет процесс в присутствии катализаторов - меди и ее соединений: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85728"/>
            <a:ext cx="3470181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Получение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643182"/>
            <a:ext cx="8643998" cy="357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286388"/>
            <a:ext cx="4929222" cy="11191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214290"/>
            <a:ext cx="438934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57758"/>
          </a:xfrm>
        </p:spPr>
        <p:txBody>
          <a:bodyPr>
            <a:normAutofit lnSpcReduction="10000"/>
          </a:bodyPr>
          <a:lstStyle/>
          <a:p>
            <a:pPr>
              <a:buSzPct val="175000"/>
              <a:buBlip>
                <a:blip r:embed="rId2"/>
              </a:buBlip>
            </a:pPr>
            <a:r>
              <a:rPr lang="ru-RU" b="1" dirty="0" smtClean="0"/>
              <a:t> </a:t>
            </a:r>
            <a:r>
              <a:rPr lang="ru-RU" dirty="0" smtClean="0"/>
              <a:t>Бесцветная жидкость со своеобразным запахом.</a:t>
            </a:r>
          </a:p>
          <a:p>
            <a:pPr>
              <a:buSzPct val="175000"/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u="sng" dirty="0" smtClean="0"/>
              <a:t>Анилин</a:t>
            </a:r>
            <a:r>
              <a:rPr lang="ru-RU" dirty="0" smtClean="0"/>
              <a:t> легко окисляется кислородом воздуха, поэтому он обычно окрашен продуктами окисления. </a:t>
            </a:r>
          </a:p>
          <a:p>
            <a:pPr>
              <a:buSzPct val="175000"/>
              <a:buBlip>
                <a:blip r:embed="rId2"/>
              </a:buBlip>
            </a:pPr>
            <a:r>
              <a:rPr lang="ru-RU" dirty="0" smtClean="0"/>
              <a:t>Смешивается во всех отношениях со спиртом, эфиром, бензолом. Растворим в большинстве органических растворителей. </a:t>
            </a:r>
          </a:p>
          <a:p>
            <a:pPr>
              <a:buSzPct val="175000"/>
              <a:buBlip>
                <a:blip r:embed="rId2"/>
              </a:buBlip>
            </a:pPr>
            <a:r>
              <a:rPr lang="ru-RU" dirty="0" smtClean="0"/>
              <a:t>Температура плавления -6,15°C, температура кипения 184,4°С / 760 мм </a:t>
            </a:r>
            <a:r>
              <a:rPr lang="ru-RU" dirty="0" err="1" smtClean="0"/>
              <a:t>рт</a:t>
            </a:r>
            <a:r>
              <a:rPr lang="ru-RU" dirty="0" smtClean="0"/>
              <a:t>. ст.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57166"/>
            <a:ext cx="659347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Физические свойства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45632" cy="5257800"/>
          </a:xfrm>
        </p:spPr>
        <p:txBody>
          <a:bodyPr>
            <a:normAutofit lnSpcReduction="10000"/>
          </a:bodyPr>
          <a:lstStyle/>
          <a:p>
            <a:pPr>
              <a:buSzPct val="129000"/>
              <a:buBlip>
                <a:blip r:embed="rId2"/>
              </a:buBlip>
            </a:pPr>
            <a:r>
              <a:rPr lang="en-US" dirty="0" smtClean="0"/>
              <a:t> </a:t>
            </a:r>
            <a:r>
              <a:rPr lang="ru-RU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Анилин ядовит,</a:t>
            </a:r>
            <a:endParaRPr lang="ru-RU" sz="3600" i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SzPct val="129000"/>
              <a:buBlip>
                <a:blip r:embed="rId2"/>
              </a:buBlip>
            </a:pPr>
            <a:r>
              <a:rPr lang="ru-RU" sz="3600" i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изменяет состав крови,</a:t>
            </a:r>
          </a:p>
          <a:p>
            <a:pPr>
              <a:buSzPct val="129000"/>
              <a:buBlip>
                <a:blip r:embed="rId2"/>
              </a:buBlip>
            </a:pPr>
            <a:r>
              <a:rPr lang="ru-RU" sz="3600" i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превращая оксигемоглобин в метгемоглобин. </a:t>
            </a:r>
          </a:p>
          <a:p>
            <a:pPr>
              <a:buSzPct val="129000"/>
              <a:buBlip>
                <a:blip r:embed="rId2"/>
              </a:buBlip>
            </a:pPr>
            <a:r>
              <a:rPr lang="ru-RU" sz="3600" i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Анилин </a:t>
            </a:r>
            <a:r>
              <a:rPr lang="ru-RU" sz="3600" i="1" dirty="0" err="1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ресорбируется</a:t>
            </a:r>
            <a:r>
              <a:rPr lang="ru-RU" sz="3600" i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кожными покровами. </a:t>
            </a:r>
          </a:p>
          <a:p>
            <a:pPr>
              <a:buSzPct val="129000"/>
              <a:buBlip>
                <a:blip r:embed="rId2"/>
              </a:buBlip>
            </a:pPr>
            <a:r>
              <a:rPr lang="ru-RU" sz="3600" i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Предельно допустимая концентрация анилина в воздухе 0,005 мг/л .</a:t>
            </a:r>
            <a:endParaRPr lang="ru-RU" i="1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425063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Физиологическое действие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buNone/>
            </a:pP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1. </a:t>
            </a:r>
            <a:r>
              <a:rPr lang="ru-RU" sz="36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Основность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Анилин является слабым основанием.</a:t>
            </a:r>
          </a:p>
          <a:p>
            <a:pPr>
              <a:buNone/>
            </a:pP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Это объясняется уменьшением электронной плотности у азота аминогруппы из-за сопряжения его </a:t>
            </a:r>
            <a:r>
              <a:rPr lang="ru-RU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неподеленной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пары электронов с p-электронами </a:t>
            </a:r>
            <a:r>
              <a:rPr lang="ru-RU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бензольного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ядра. Вследствие своей </a:t>
            </a:r>
            <a:r>
              <a:rPr lang="ru-RU" sz="2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основности</a:t>
            </a:r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анилин взаимодействует с сильными кислотами:</a:t>
            </a: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57166"/>
            <a:ext cx="6672019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Химические свойства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429264"/>
            <a:ext cx="5072098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357166"/>
            <a:ext cx="8153400" cy="5738834"/>
          </a:xfrm>
        </p:spPr>
        <p:txBody>
          <a:bodyPr/>
          <a:lstStyle/>
          <a:p>
            <a:pPr>
              <a:buNone/>
            </a:pP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2. Реакции аминов как нуклеофильных реагентов: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2.1 </a:t>
            </a:r>
            <a:r>
              <a:rPr lang="ru-RU" dirty="0" err="1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Алкилирование</a:t>
            </a:r>
            <a:endParaRPr lang="ru-RU" dirty="0" smtClean="0">
              <a:ln w="1841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r>
              <a:rPr lang="ru-RU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endParaRPr lang="ru-RU" dirty="0" smtClean="0">
              <a:ln w="1841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2.2 </a:t>
            </a:r>
            <a:r>
              <a:rPr lang="ru-RU" dirty="0" err="1" smtClean="0">
                <a:ln w="18415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Ацилирование</a:t>
            </a:r>
            <a:endParaRPr lang="ru-RU" dirty="0" smtClean="0">
              <a:ln w="18415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28802"/>
            <a:ext cx="5834071" cy="12858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000504"/>
            <a:ext cx="4857784" cy="16430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3">
      <a:dk1>
        <a:srgbClr val="F0A6B1"/>
      </a:dk1>
      <a:lt1>
        <a:srgbClr val="FF0B0B"/>
      </a:lt1>
      <a:dk2>
        <a:srgbClr val="F0A6B1"/>
      </a:dk2>
      <a:lt2>
        <a:srgbClr val="A6D3A7"/>
      </a:lt2>
      <a:accent1>
        <a:srgbClr val="FF5C5C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A6D3A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</TotalTime>
  <Words>329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Обычная</vt:lpstr>
      <vt:lpstr>Документ</vt:lpstr>
      <vt:lpstr>АНИЛИН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3. Замещение в кольцо: 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АНИЛИН</dc:title>
  <dc:creator>Ludmila</dc:creator>
  <cp:lastModifiedBy>Bill</cp:lastModifiedBy>
  <cp:revision>7</cp:revision>
  <dcterms:created xsi:type="dcterms:W3CDTF">2008-08-05T19:38:38Z</dcterms:created>
  <dcterms:modified xsi:type="dcterms:W3CDTF">2010-01-21T07:09:57Z</dcterms:modified>
</cp:coreProperties>
</file>