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2" r:id="rId1"/>
    <p:sldMasterId id="2147483654" r:id="rId2"/>
  </p:sldMasterIdLst>
  <p:sldIdLst>
    <p:sldId id="271" r:id="rId3"/>
    <p:sldId id="257" r:id="rId4"/>
    <p:sldId id="259" r:id="rId5"/>
    <p:sldId id="258" r:id="rId6"/>
    <p:sldId id="260" r:id="rId7"/>
    <p:sldId id="261" r:id="rId8"/>
    <p:sldId id="272" r:id="rId9"/>
    <p:sldId id="264" r:id="rId10"/>
    <p:sldId id="265" r:id="rId11"/>
    <p:sldId id="267" r:id="rId12"/>
    <p:sldId id="266" r:id="rId13"/>
    <p:sldId id="269" r:id="rId14"/>
    <p:sldId id="263" r:id="rId15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60093"/>
    <a:srgbClr val="FF0066"/>
    <a:srgbClr val="800080"/>
    <a:srgbClr val="008000"/>
    <a:srgbClr val="00CC00"/>
    <a:srgbClr val="FFCC00"/>
    <a:srgbClr val="FFFF00"/>
    <a:srgbClr val="575903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6299" autoAdjust="0"/>
    <p:restoredTop sz="94660"/>
  </p:normalViewPr>
  <p:slideViewPr>
    <p:cSldViewPr>
      <p:cViewPr varScale="1">
        <p:scale>
          <a:sx n="76" d="100"/>
          <a:sy n="76" d="100"/>
        </p:scale>
        <p:origin x="-960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2438400"/>
            <a:ext cx="9009063" cy="1052513"/>
            <a:chOff x="0" y="1536"/>
            <a:chExt cx="5675" cy="663"/>
          </a:xfrm>
        </p:grpSpPr>
        <p:grpSp>
          <p:nvGrpSpPr>
            <p:cNvPr id="5" name="Group 3"/>
            <p:cNvGrpSpPr>
              <a:grpSpLocks/>
            </p:cNvGrpSpPr>
            <p:nvPr/>
          </p:nvGrpSpPr>
          <p:grpSpPr bwMode="auto">
            <a:xfrm>
              <a:off x="185" y="1604"/>
              <a:ext cx="449" cy="299"/>
              <a:chOff x="720" y="336"/>
              <a:chExt cx="624" cy="432"/>
            </a:xfrm>
          </p:grpSpPr>
          <p:sp>
            <p:nvSpPr>
              <p:cNvPr id="12" name="Rectangle 4"/>
              <p:cNvSpPr>
                <a:spLocks noChangeArrowheads="1"/>
              </p:cNvSpPr>
              <p:nvPr/>
            </p:nvSpPr>
            <p:spPr bwMode="auto">
              <a:xfrm>
                <a:off x="720" y="336"/>
                <a:ext cx="384" cy="432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ru-RU"/>
              </a:p>
            </p:txBody>
          </p:sp>
          <p:sp>
            <p:nvSpPr>
              <p:cNvPr id="13" name="Rectangle 5"/>
              <p:cNvSpPr>
                <a:spLocks noChangeArrowheads="1"/>
              </p:cNvSpPr>
              <p:nvPr/>
            </p:nvSpPr>
            <p:spPr bwMode="auto">
              <a:xfrm>
                <a:off x="1056" y="336"/>
                <a:ext cx="288" cy="432"/>
              </a:xfrm>
              <a:prstGeom prst="rect">
                <a:avLst/>
              </a:prstGeom>
              <a:gradFill rotWithShape="0">
                <a:gsLst>
                  <a:gs pos="0">
                    <a:schemeClr val="folHlink"/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ru-RU"/>
              </a:p>
            </p:txBody>
          </p:sp>
        </p:grpSp>
        <p:grpSp>
          <p:nvGrpSpPr>
            <p:cNvPr id="6" name="Group 6"/>
            <p:cNvGrpSpPr>
              <a:grpSpLocks/>
            </p:cNvGrpSpPr>
            <p:nvPr/>
          </p:nvGrpSpPr>
          <p:grpSpPr bwMode="auto">
            <a:xfrm>
              <a:off x="263" y="1870"/>
              <a:ext cx="466" cy="299"/>
              <a:chOff x="912" y="2640"/>
              <a:chExt cx="672" cy="432"/>
            </a:xfrm>
          </p:grpSpPr>
          <p:sp>
            <p:nvSpPr>
              <p:cNvPr id="10" name="Rectangle 7"/>
              <p:cNvSpPr>
                <a:spLocks noChangeArrowheads="1"/>
              </p:cNvSpPr>
              <p:nvPr/>
            </p:nvSpPr>
            <p:spPr bwMode="auto">
              <a:xfrm>
                <a:off x="912" y="2640"/>
                <a:ext cx="384" cy="432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ru-RU"/>
              </a:p>
            </p:txBody>
          </p:sp>
          <p:sp>
            <p:nvSpPr>
              <p:cNvPr id="11" name="Rectangle 8"/>
              <p:cNvSpPr>
                <a:spLocks noChangeArrowheads="1"/>
              </p:cNvSpPr>
              <p:nvPr/>
            </p:nvSpPr>
            <p:spPr bwMode="auto">
              <a:xfrm>
                <a:off x="1248" y="2640"/>
                <a:ext cx="336" cy="432"/>
              </a:xfrm>
              <a:prstGeom prst="rect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ru-RU"/>
              </a:p>
            </p:txBody>
          </p:sp>
        </p:grpSp>
        <p:sp>
          <p:nvSpPr>
            <p:cNvPr id="7" name="Rectangle 9"/>
            <p:cNvSpPr>
              <a:spLocks noChangeArrowheads="1"/>
            </p:cNvSpPr>
            <p:nvPr/>
          </p:nvSpPr>
          <p:spPr bwMode="auto">
            <a:xfrm>
              <a:off x="0" y="1824"/>
              <a:ext cx="353" cy="26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hlink"/>
                </a:gs>
              </a:gsLst>
              <a:lin ang="189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0" hangingPunct="0">
                <a:defRPr/>
              </a:pPr>
              <a:endParaRPr lang="ru-RU"/>
            </a:p>
          </p:txBody>
        </p:sp>
        <p:sp>
          <p:nvSpPr>
            <p:cNvPr id="8" name="Rectangle 10"/>
            <p:cNvSpPr>
              <a:spLocks noChangeArrowheads="1"/>
            </p:cNvSpPr>
            <p:nvPr/>
          </p:nvSpPr>
          <p:spPr bwMode="auto">
            <a:xfrm>
              <a:off x="400" y="1536"/>
              <a:ext cx="20" cy="663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0" hangingPunct="0">
                <a:defRPr/>
              </a:pPr>
              <a:endParaRPr lang="ru-RU"/>
            </a:p>
          </p:txBody>
        </p:sp>
        <p:sp>
          <p:nvSpPr>
            <p:cNvPr id="9" name="Rectangle 11"/>
            <p:cNvSpPr>
              <a:spLocks noChangeArrowheads="1"/>
            </p:cNvSpPr>
            <p:nvPr/>
          </p:nvSpPr>
          <p:spPr bwMode="auto">
            <a:xfrm flipV="1">
              <a:off x="199" y="2054"/>
              <a:ext cx="5476" cy="35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0" hangingPunct="0">
                <a:defRPr/>
              </a:pPr>
              <a:endParaRPr lang="ru-RU"/>
            </a:p>
          </p:txBody>
        </p:sp>
      </p:grpSp>
      <p:sp>
        <p:nvSpPr>
          <p:cNvPr id="12300" name="Rectangle 12"/>
          <p:cNvSpPr>
            <a:spLocks noGrp="1" noChangeArrowheads="1"/>
          </p:cNvSpPr>
          <p:nvPr>
            <p:ph type="ctrTitle"/>
          </p:nvPr>
        </p:nvSpPr>
        <p:spPr>
          <a:xfrm>
            <a:off x="990600" y="1676400"/>
            <a:ext cx="7772400" cy="1462088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12301" name="Rectangle 1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14" name="Rectangle 14"/>
          <p:cNvSpPr>
            <a:spLocks noGrp="1" noChangeArrowheads="1"/>
          </p:cNvSpPr>
          <p:nvPr>
            <p:ph type="dt" sz="half" idx="10"/>
          </p:nvPr>
        </p:nvSpPr>
        <p:spPr>
          <a:xfrm>
            <a:off x="990600" y="6248400"/>
            <a:ext cx="1905000" cy="45720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5" name="Rectangle 15"/>
          <p:cNvSpPr>
            <a:spLocks noGrp="1" noChangeArrowheads="1"/>
          </p:cNvSpPr>
          <p:nvPr>
            <p:ph type="ftr" sz="quarter" idx="11"/>
          </p:nvPr>
        </p:nvSpPr>
        <p:spPr>
          <a:xfrm>
            <a:off x="3429000" y="6248400"/>
            <a:ext cx="2895600" cy="45720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6" name="Rectangle 1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858000" y="6248400"/>
            <a:ext cx="1905000" cy="45720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>
              <a:defRPr/>
            </a:pPr>
            <a:fld id="{0B1CDC66-710E-4364-8AAC-AB48BA8F711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heel spokes="1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C3EE89E-AA8D-41B3-915E-D28B06C7699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heel spokes="1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004050" y="214313"/>
            <a:ext cx="1951038" cy="59182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50938" y="214313"/>
            <a:ext cx="5700712" cy="59182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2B8F60-6439-4519-A1CA-9A15588BDF8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heel spokes="1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80C88D-D61E-4985-A449-5A318920C6C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heel spokes="1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8831D5A-4171-47E6-A1B2-FD7F3F935C1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heel spokes="1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B41DFE-05E7-4657-870B-FFA51CFF226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heel spokes="1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E9F452-51FF-446B-8E01-7EF393F8964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heel spokes="1"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2B7291-EFFD-417D-B53A-A4AA431A625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heel spokes="1"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6A95CE-551F-4BA8-A35F-B254CC4C24A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heel spokes="1"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D1C6A1-F5B4-4DDD-9DE0-4F377F5FB62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heel spokes="1"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F9FF9B-1754-4461-BAB5-2B5D7568EC1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heel spokes="1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925A51C-52A8-4B33-80F1-2E10EED9BA8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heel spokes="1"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A19B24-065D-4A3B-A414-F9B01773DF2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heel spokes="1"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9E777E-37F7-403D-9155-2FE77D62CC8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heel spokes="1"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CD7A4CC-1C5C-4E84-BC0F-D22F9CE3F1D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heel spokes="1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236FD7E-82F9-488D-857B-912A5005464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heel spokes="1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182688" y="2017713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145088" y="2017713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5A2354C-7150-4015-BBD3-36DE7C43F46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heel spokes="1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8C9D1A0-9C57-4921-8C2B-F8DE347FEF3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heel spokes="1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D7BE8FE-4E49-4003-A279-E22EA7403BE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heel spokes="1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44A76D-41FC-4F3A-9309-FB2755A1238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heel spokes="1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E9BBFF-3CB2-4760-8974-B70AAA1FB2C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heel spokes="1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FA7BA7F-5C44-4E26-85F0-4EEBC3C4DFE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heel spokes="1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0000"/>
            </a:gs>
            <a:gs pos="100000">
              <a:schemeClr val="bg1"/>
            </a:gs>
          </a:gsLst>
          <a:path path="rect">
            <a:fillToRect l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ChangeArrowheads="1"/>
          </p:cNvSpPr>
          <p:nvPr/>
        </p:nvSpPr>
        <p:spPr bwMode="ltGray">
          <a:xfrm>
            <a:off x="417513" y="1098550"/>
            <a:ext cx="438150" cy="474663"/>
          </a:xfrm>
          <a:prstGeom prst="rect">
            <a:avLst/>
          </a:prstGeom>
          <a:solidFill>
            <a:schemeClr val="accent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kumimoji="1" lang="ru-RU" sz="2400">
              <a:latin typeface="Tahoma" pitchFamily="34" charset="0"/>
            </a:endParaRPr>
          </a:p>
        </p:txBody>
      </p:sp>
      <p:sp>
        <p:nvSpPr>
          <p:cNvPr id="11267" name="Rectangle 3"/>
          <p:cNvSpPr>
            <a:spLocks noChangeArrowheads="1"/>
          </p:cNvSpPr>
          <p:nvPr/>
        </p:nvSpPr>
        <p:spPr bwMode="ltGray">
          <a:xfrm>
            <a:off x="800100" y="1098550"/>
            <a:ext cx="328613" cy="474663"/>
          </a:xfrm>
          <a:prstGeom prst="rect">
            <a:avLst/>
          </a:pr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kumimoji="1" lang="ru-RU" sz="2400">
              <a:latin typeface="Tahoma" pitchFamily="34" charset="0"/>
            </a:endParaRPr>
          </a:p>
        </p:txBody>
      </p:sp>
      <p:sp>
        <p:nvSpPr>
          <p:cNvPr id="11268" name="Rectangle 4"/>
          <p:cNvSpPr>
            <a:spLocks noChangeArrowheads="1"/>
          </p:cNvSpPr>
          <p:nvPr/>
        </p:nvSpPr>
        <p:spPr bwMode="ltGray">
          <a:xfrm>
            <a:off x="541338" y="1520825"/>
            <a:ext cx="422275" cy="474663"/>
          </a:xfrm>
          <a:prstGeom prst="rect">
            <a:avLst/>
          </a:prstGeom>
          <a:solidFill>
            <a:schemeClr val="folHlink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kumimoji="1" lang="ru-RU" sz="2400">
              <a:latin typeface="Tahoma" pitchFamily="34" charset="0"/>
            </a:endParaRPr>
          </a:p>
        </p:txBody>
      </p:sp>
      <p:sp>
        <p:nvSpPr>
          <p:cNvPr id="11269" name="Rectangle 5"/>
          <p:cNvSpPr>
            <a:spLocks noChangeArrowheads="1"/>
          </p:cNvSpPr>
          <p:nvPr/>
        </p:nvSpPr>
        <p:spPr bwMode="ltGray">
          <a:xfrm>
            <a:off x="911225" y="1520825"/>
            <a:ext cx="368300" cy="474663"/>
          </a:xfrm>
          <a:prstGeom prst="rect">
            <a:avLst/>
          </a:prstGeom>
          <a:gradFill rotWithShape="0">
            <a:gsLst>
              <a:gs pos="0">
                <a:schemeClr val="folHlink"/>
              </a:gs>
              <a:gs pos="100000">
                <a:schemeClr val="bg1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kumimoji="1" lang="ru-RU" sz="2400">
              <a:latin typeface="Tahoma" pitchFamily="34" charset="0"/>
            </a:endParaRPr>
          </a:p>
        </p:txBody>
      </p:sp>
      <p:sp>
        <p:nvSpPr>
          <p:cNvPr id="11270" name="Rectangle 6"/>
          <p:cNvSpPr>
            <a:spLocks noChangeArrowheads="1"/>
          </p:cNvSpPr>
          <p:nvPr/>
        </p:nvSpPr>
        <p:spPr bwMode="ltGray">
          <a:xfrm>
            <a:off x="127000" y="1447800"/>
            <a:ext cx="560388" cy="422275"/>
          </a:xfrm>
          <a:prstGeom prst="rect">
            <a:avLst/>
          </a:prstGeom>
          <a:gradFill rotWithShape="0">
            <a:gsLst>
              <a:gs pos="0">
                <a:schemeClr val="bg1"/>
              </a:gs>
              <a:gs pos="100000">
                <a:schemeClr val="hlink"/>
              </a:gs>
            </a:gsLst>
            <a:lin ang="189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kumimoji="1" lang="ru-RU" sz="2400">
              <a:latin typeface="Tahoma" pitchFamily="34" charset="0"/>
            </a:endParaRPr>
          </a:p>
        </p:txBody>
      </p:sp>
      <p:sp>
        <p:nvSpPr>
          <p:cNvPr id="11271" name="Rectangle 7"/>
          <p:cNvSpPr>
            <a:spLocks noChangeArrowheads="1"/>
          </p:cNvSpPr>
          <p:nvPr/>
        </p:nvSpPr>
        <p:spPr bwMode="gray">
          <a:xfrm>
            <a:off x="762000" y="990600"/>
            <a:ext cx="31750" cy="1052513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kumimoji="1" lang="ru-RU" sz="2400">
              <a:latin typeface="Tahoma" pitchFamily="34" charset="0"/>
            </a:endParaRPr>
          </a:p>
        </p:txBody>
      </p:sp>
      <p:sp>
        <p:nvSpPr>
          <p:cNvPr id="11272" name="Rectangle 8"/>
          <p:cNvSpPr>
            <a:spLocks noChangeArrowheads="1"/>
          </p:cNvSpPr>
          <p:nvPr/>
        </p:nvSpPr>
        <p:spPr bwMode="gray">
          <a:xfrm>
            <a:off x="442913" y="1781175"/>
            <a:ext cx="8226425" cy="31750"/>
          </a:xfrm>
          <a:prstGeom prst="rect">
            <a:avLst/>
          </a:prstGeom>
          <a:gradFill rotWithShape="0">
            <a:gsLst>
              <a:gs pos="0">
                <a:schemeClr val="bg2"/>
              </a:gs>
              <a:gs pos="100000">
                <a:schemeClr val="bg1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kumimoji="1" lang="ru-RU" sz="2400">
              <a:latin typeface="Tahoma" pitchFamily="34" charset="0"/>
            </a:endParaRPr>
          </a:p>
        </p:txBody>
      </p:sp>
      <p:sp>
        <p:nvSpPr>
          <p:cNvPr id="1033" name="Rectangle 9"/>
          <p:cNvSpPr>
            <a:spLocks noGrp="1" noChangeArrowheads="1"/>
          </p:cNvSpPr>
          <p:nvPr>
            <p:ph type="title"/>
          </p:nvPr>
        </p:nvSpPr>
        <p:spPr bwMode="auto">
          <a:xfrm>
            <a:off x="1150938" y="214313"/>
            <a:ext cx="7793037" cy="1462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34" name="Rectangle 10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82688" y="2017713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1275" name="Rectangle 11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162050" y="6243638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276" name="Rectangle 1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657600" y="6243638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277" name="Rectangle 1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42150" y="6243638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latin typeface="+mn-lt"/>
              </a:defRPr>
            </a:lvl1pPr>
          </a:lstStyle>
          <a:p>
            <a:pPr>
              <a:defRPr/>
            </a:pPr>
            <a:fld id="{B22BFB04-D608-4B1F-B96F-F18B1434309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65" r:id="rId2"/>
    <p:sldLayoutId id="2147483664" r:id="rId3"/>
    <p:sldLayoutId id="2147483663" r:id="rId4"/>
    <p:sldLayoutId id="2147483662" r:id="rId5"/>
    <p:sldLayoutId id="2147483661" r:id="rId6"/>
    <p:sldLayoutId id="2147483660" r:id="rId7"/>
    <p:sldLayoutId id="2147483659" r:id="rId8"/>
    <p:sldLayoutId id="2147483658" r:id="rId9"/>
    <p:sldLayoutId id="2147483657" r:id="rId10"/>
    <p:sldLayoutId id="2147483656" r:id="rId11"/>
  </p:sldLayoutIdLst>
  <p:transition>
    <p:wheel spokes="1"/>
  </p:transition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55000"/>
        <a:buFont typeface="Wingdings" pitchFamily="2" charset="2"/>
        <a:buChar char="n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50000"/>
        <a:buFont typeface="Wingdings" pitchFamily="2" charset="2"/>
        <a:buChar char="n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55000"/>
        <a:buFont typeface="Wingdings" pitchFamily="2" charset="2"/>
        <a:buChar char="n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0000"/>
            </a:gs>
            <a:gs pos="100000">
              <a:schemeClr val="bg1"/>
            </a:gs>
          </a:gsLst>
          <a:path path="rect">
            <a:fillToRect l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266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66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66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pPr>
              <a:defRPr/>
            </a:pPr>
            <a:fld id="{D6F91EBB-CCD2-4B44-91E6-02D165A83BC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5" r:id="rId2"/>
    <p:sldLayoutId id="2147483674" r:id="rId3"/>
    <p:sldLayoutId id="2147483673" r:id="rId4"/>
    <p:sldLayoutId id="2147483672" r:id="rId5"/>
    <p:sldLayoutId id="2147483671" r:id="rId6"/>
    <p:sldLayoutId id="2147483670" r:id="rId7"/>
    <p:sldLayoutId id="2147483669" r:id="rId8"/>
    <p:sldLayoutId id="2147483668" r:id="rId9"/>
    <p:sldLayoutId id="2147483667" r:id="rId10"/>
    <p:sldLayoutId id="2147483666" r:id="rId11"/>
  </p:sldLayoutIdLst>
  <p:transition>
    <p:wheel spokes="1"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8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slide" Target="slide2.xml"/><Relationship Id="rId3" Type="http://schemas.openxmlformats.org/officeDocument/2006/relationships/image" Target="../media/image21.jpeg"/><Relationship Id="rId7" Type="http://schemas.openxmlformats.org/officeDocument/2006/relationships/image" Target="../media/image25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emf"/><Relationship Id="rId2" Type="http://schemas.openxmlformats.org/officeDocument/2006/relationships/slideLayout" Target="../slideLayouts/slideLayout18.xml"/><Relationship Id="rId1" Type="http://schemas.openxmlformats.org/officeDocument/2006/relationships/audio" Target="file:///F:\&#1060;&#1072;&#1082;&#1091;&#1083;&#1100;&#1090;&#1072;&#1090;&#1080;&#1074;\&#1047;&#1072;&#1085;&#1103;&#1090;&#1080;&#1077;%2011\&#1077;&#1089;&#1083;&#1080;%20&#1074;&#1077;&#1089;&#1077;&#1083;&#1086;%20&#1078;&#1080;&#1074;&#1077;&#1090;&#1089;&#1103;.mp3" TargetMode="External"/><Relationship Id="rId6" Type="http://schemas.openxmlformats.org/officeDocument/2006/relationships/hyperlink" Target="http://viki.rdf.ru/author/51/" TargetMode="External"/><Relationship Id="rId5" Type="http://schemas.openxmlformats.org/officeDocument/2006/relationships/image" Target="../media/image27.png"/><Relationship Id="rId4" Type="http://schemas.openxmlformats.org/officeDocument/2006/relationships/slide" Target="slide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5.jpeg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9.xml"/><Relationship Id="rId13" Type="http://schemas.openxmlformats.org/officeDocument/2006/relationships/image" Target="../media/image4.jpeg"/><Relationship Id="rId3" Type="http://schemas.openxmlformats.org/officeDocument/2006/relationships/slide" Target="slide12.xml"/><Relationship Id="rId7" Type="http://schemas.openxmlformats.org/officeDocument/2006/relationships/slide" Target="slide8.xml"/><Relationship Id="rId12" Type="http://schemas.openxmlformats.org/officeDocument/2006/relationships/slide" Target="slide11.xml"/><Relationship Id="rId2" Type="http://schemas.openxmlformats.org/officeDocument/2006/relationships/slide" Target="slide3.xml"/><Relationship Id="rId1" Type="http://schemas.openxmlformats.org/officeDocument/2006/relationships/slideLayout" Target="../slideLayouts/slideLayout7.xml"/><Relationship Id="rId6" Type="http://schemas.openxmlformats.org/officeDocument/2006/relationships/slide" Target="slide7.xml"/><Relationship Id="rId11" Type="http://schemas.openxmlformats.org/officeDocument/2006/relationships/slide" Target="slide4.xml"/><Relationship Id="rId5" Type="http://schemas.openxmlformats.org/officeDocument/2006/relationships/image" Target="../media/image3.png"/><Relationship Id="rId10" Type="http://schemas.openxmlformats.org/officeDocument/2006/relationships/slide" Target="slide5.xml"/><Relationship Id="rId4" Type="http://schemas.openxmlformats.org/officeDocument/2006/relationships/slide" Target="slide10.xml"/><Relationship Id="rId9" Type="http://schemas.openxmlformats.org/officeDocument/2006/relationships/slide" Target="slide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8.xml"/><Relationship Id="rId4" Type="http://schemas.openxmlformats.org/officeDocument/2006/relationships/slide" Target="slide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8.xml"/><Relationship Id="rId4" Type="http://schemas.openxmlformats.org/officeDocument/2006/relationships/slide" Target="slide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8.xml"/><Relationship Id="rId4" Type="http://schemas.openxmlformats.org/officeDocument/2006/relationships/slide" Target="slide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8.xml"/><Relationship Id="rId4" Type="http://schemas.openxmlformats.org/officeDocument/2006/relationships/slide" Target="slide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7" Type="http://schemas.openxmlformats.org/officeDocument/2006/relationships/slide" Target="slide2.xml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1" name="Picture 4" descr="D:\Картинки\природа\foto_taiga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2971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Прямоугольник 1"/>
          <p:cNvSpPr/>
          <p:nvPr/>
        </p:nvSpPr>
        <p:spPr>
          <a:xfrm>
            <a:off x="571500" y="500063"/>
            <a:ext cx="184150" cy="92392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5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+mn-lt"/>
              <a:cs typeface="+mn-cs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785918" y="2928934"/>
            <a:ext cx="6000792" cy="156966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9600" b="1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+mn-lt"/>
                <a:cs typeface="+mn-cs"/>
              </a:rPr>
              <a:t>Природа</a:t>
            </a:r>
          </a:p>
        </p:txBody>
      </p:sp>
      <p:pic>
        <p:nvPicPr>
          <p:cNvPr id="25604" name="Picture 5" descr="D:\Картинки\природа\аш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786063" y="4929188"/>
            <a:ext cx="74295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141257" y="320653"/>
            <a:ext cx="4274247" cy="267765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28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reflection blurRad="12700" stA="28000" endPos="45000" dist="1000" dir="5400000" sy="-100000" algn="bl" rotWithShape="0"/>
                </a:effectLst>
                <a:latin typeface="+mn-lt"/>
              </a:rPr>
              <a:t>Поле, речка и трава,</a:t>
            </a:r>
          </a:p>
          <a:p>
            <a:pPr>
              <a:defRPr/>
            </a:pPr>
            <a:r>
              <a:rPr lang="ru-RU" sz="28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reflection blurRad="12700" stA="28000" endPos="45000" dist="1000" dir="5400000" sy="-100000" algn="bl" rotWithShape="0"/>
                </a:effectLst>
                <a:latin typeface="+mn-lt"/>
              </a:rPr>
              <a:t>Горы, воздух и листва,</a:t>
            </a:r>
          </a:p>
          <a:p>
            <a:pPr>
              <a:defRPr/>
            </a:pPr>
            <a:r>
              <a:rPr lang="ru-RU" sz="28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reflection blurRad="12700" stA="28000" endPos="45000" dist="1000" dir="5400000" sy="-100000" algn="bl" rotWithShape="0"/>
                </a:effectLst>
                <a:latin typeface="+mn-lt"/>
              </a:rPr>
              <a:t>Птицы, звери и леса,</a:t>
            </a:r>
          </a:p>
          <a:p>
            <a:pPr>
              <a:defRPr/>
            </a:pPr>
            <a:r>
              <a:rPr lang="ru-RU" sz="28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reflection blurRad="12700" stA="28000" endPos="45000" dist="1000" dir="5400000" sy="-100000" algn="bl" rotWithShape="0"/>
                </a:effectLst>
                <a:latin typeface="+mn-lt"/>
              </a:rPr>
              <a:t>Гром, туманы и роса.</a:t>
            </a:r>
          </a:p>
          <a:p>
            <a:pPr>
              <a:defRPr/>
            </a:pPr>
            <a:r>
              <a:rPr lang="ru-RU" sz="28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reflection blurRad="12700" stA="28000" endPos="45000" dist="1000" dir="5400000" sy="-100000" algn="bl" rotWithShape="0"/>
                </a:effectLst>
                <a:latin typeface="+mn-lt"/>
              </a:rPr>
              <a:t>Человек и время года –</a:t>
            </a:r>
          </a:p>
          <a:p>
            <a:pPr>
              <a:defRPr/>
            </a:pPr>
            <a:r>
              <a:rPr lang="ru-RU" sz="28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reflection blurRad="12700" stA="28000" endPos="45000" dist="1000" dir="5400000" sy="-100000" algn="bl" rotWithShape="0"/>
                </a:effectLst>
                <a:latin typeface="+mn-lt"/>
              </a:rPr>
              <a:t>Это всё вокруг …</a:t>
            </a:r>
          </a:p>
        </p:txBody>
      </p:sp>
    </p:spTree>
  </p:cSld>
  <p:clrMapOvr>
    <a:masterClrMapping/>
  </p:clrMapOvr>
  <p:transition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770" decel="10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" dur="770" decel="100000"/>
                                        <p:tgtEl>
                                          <p:spTgt spid="5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7" dur="77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9" dur="77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rotWithShape="0">
          <a:gsLst>
            <a:gs pos="0">
              <a:schemeClr val="bg1"/>
            </a:gs>
            <a:gs pos="100000">
              <a:srgbClr val="CC0099"/>
            </a:gs>
          </a:gsLst>
          <a:path path="shap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2" name="Picture 4" descr="суслик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779838" y="4076700"/>
            <a:ext cx="1473200" cy="2016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4" name="Picture 6" descr="жаба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9750" y="1557338"/>
            <a:ext cx="2376488" cy="2033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5" name="Picture 7" descr="дрофа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156325" y="4005263"/>
            <a:ext cx="2376488" cy="2160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7" name="Picture 9" descr="полярная гагара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084888" y="1557338"/>
            <a:ext cx="2520950" cy="1993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8" name="Picture 10" descr="ушастыйёжик 2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39750" y="3933825"/>
            <a:ext cx="2376488" cy="2303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9" name="Picture 11" descr="даллия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203575" y="1773238"/>
            <a:ext cx="2520950" cy="1658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41" name="WordArt 13"/>
          <p:cNvSpPr>
            <a:spLocks noChangeArrowheads="1" noChangeShapeType="1" noTextEdit="1"/>
          </p:cNvSpPr>
          <p:nvPr/>
        </p:nvSpPr>
        <p:spPr bwMode="auto">
          <a:xfrm rot="195440">
            <a:off x="1187450" y="0"/>
            <a:ext cx="6629400" cy="1285875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32056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16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Impact"/>
              </a:rPr>
              <a:t>Кто что умеет.</a:t>
            </a:r>
          </a:p>
        </p:txBody>
      </p:sp>
      <p:sp>
        <p:nvSpPr>
          <p:cNvPr id="34825" name="AutoShape 14">
            <a:hlinkClick r:id="rId8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675688" y="6500813"/>
            <a:ext cx="468312" cy="357187"/>
          </a:xfrm>
          <a:prstGeom prst="actionButtonHome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ru-RU"/>
          </a:p>
        </p:txBody>
      </p:sp>
    </p:spTree>
  </p:cSld>
  <p:clrMapOvr>
    <a:masterClrMapping/>
  </p:clrMapOvr>
  <p:transition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25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25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254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225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225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225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225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225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225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" dur="500"/>
                                        <p:tgtEl>
                                          <p:spTgt spid="225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41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100000">
              <a:srgbClr val="CC0099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 descr="C:\Users\Евгения\Pictures\Рисунок2.em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23813" y="-19050"/>
            <a:ext cx="9193213" cy="6897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08" name="Rectangle 4"/>
          <p:cNvSpPr>
            <a:spLocks noChangeArrowheads="1"/>
          </p:cNvSpPr>
          <p:nvPr/>
        </p:nvSpPr>
        <p:spPr bwMode="auto">
          <a:xfrm>
            <a:off x="1439863" y="2428875"/>
            <a:ext cx="7704137" cy="1446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indent="342900" eaLnBrk="0" hangingPunct="0"/>
            <a:r>
              <a:rPr lang="ru-RU" sz="2200" b="1">
                <a:solidFill>
                  <a:srgbClr val="800080"/>
                </a:solidFill>
              </a:rPr>
              <a:t>  Если курица клюётся – делай так! </a:t>
            </a:r>
          </a:p>
          <a:p>
            <a:pPr indent="342900" eaLnBrk="0" hangingPunct="0"/>
            <a:r>
              <a:rPr lang="ru-RU" sz="2200" b="1">
                <a:solidFill>
                  <a:srgbClr val="800080"/>
                </a:solidFill>
              </a:rPr>
              <a:t>  Если курица клюётся – делай так!  </a:t>
            </a:r>
            <a:endParaRPr lang="ru-RU" sz="2200">
              <a:solidFill>
                <a:srgbClr val="800080"/>
              </a:solidFill>
            </a:endParaRPr>
          </a:p>
          <a:p>
            <a:pPr indent="342900" eaLnBrk="0" hangingPunct="0"/>
            <a:r>
              <a:rPr lang="ru-RU" sz="2200" b="1">
                <a:solidFill>
                  <a:srgbClr val="800080"/>
                </a:solidFill>
              </a:rPr>
              <a:t>  Если лошадь засмеётся, а ворона распоётся</a:t>
            </a:r>
            <a:endParaRPr lang="ru-RU" sz="2200">
              <a:solidFill>
                <a:srgbClr val="800080"/>
              </a:solidFill>
            </a:endParaRPr>
          </a:p>
          <a:p>
            <a:pPr indent="342900" eaLnBrk="0" hangingPunct="0"/>
            <a:r>
              <a:rPr lang="ru-RU" sz="2200" b="1">
                <a:solidFill>
                  <a:srgbClr val="800080"/>
                </a:solidFill>
              </a:rPr>
              <a:t>  Ничего не остаётся – делай так! </a:t>
            </a:r>
            <a:endParaRPr lang="ru-RU" sz="2200">
              <a:solidFill>
                <a:srgbClr val="800080"/>
              </a:solidFill>
            </a:endParaRPr>
          </a:p>
        </p:txBody>
      </p:sp>
      <p:sp>
        <p:nvSpPr>
          <p:cNvPr id="21510" name="Rectangle 6"/>
          <p:cNvSpPr>
            <a:spLocks noChangeArrowheads="1"/>
          </p:cNvSpPr>
          <p:nvPr/>
        </p:nvSpPr>
        <p:spPr bwMode="auto">
          <a:xfrm>
            <a:off x="428625" y="3786188"/>
            <a:ext cx="9650413" cy="1446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ru-RU" sz="2200" b="1">
                <a:solidFill>
                  <a:srgbClr val="800080"/>
                </a:solidFill>
              </a:rPr>
              <a:t>Если море перельётся – делай так! </a:t>
            </a:r>
            <a:endParaRPr lang="ru-RU" sz="2200">
              <a:solidFill>
                <a:srgbClr val="800080"/>
              </a:solidFill>
            </a:endParaRPr>
          </a:p>
          <a:p>
            <a:pPr eaLnBrk="0" hangingPunct="0"/>
            <a:r>
              <a:rPr lang="ru-RU" sz="2200" b="1">
                <a:solidFill>
                  <a:srgbClr val="800080"/>
                </a:solidFill>
              </a:rPr>
              <a:t>Если море перельётся – делай так!  </a:t>
            </a:r>
            <a:endParaRPr lang="ru-RU" sz="2200">
              <a:solidFill>
                <a:srgbClr val="800080"/>
              </a:solidFill>
            </a:endParaRPr>
          </a:p>
          <a:p>
            <a:pPr eaLnBrk="0" hangingPunct="0"/>
            <a:r>
              <a:rPr lang="ru-RU" sz="2200" b="1">
                <a:solidFill>
                  <a:srgbClr val="800080"/>
                </a:solidFill>
              </a:rPr>
              <a:t>Если соня вдруг проснётся, а лентяй за труд возьмётся,</a:t>
            </a:r>
            <a:endParaRPr lang="ru-RU" sz="2200">
              <a:solidFill>
                <a:srgbClr val="800080"/>
              </a:solidFill>
            </a:endParaRPr>
          </a:p>
          <a:p>
            <a:pPr eaLnBrk="0" hangingPunct="0"/>
            <a:r>
              <a:rPr lang="ru-RU" sz="2200" b="1">
                <a:solidFill>
                  <a:srgbClr val="800080"/>
                </a:solidFill>
              </a:rPr>
              <a:t>Может, делать что придётся – делай так!</a:t>
            </a:r>
          </a:p>
        </p:txBody>
      </p:sp>
      <p:sp>
        <p:nvSpPr>
          <p:cNvPr id="21511" name="Rectangle 7"/>
          <p:cNvSpPr>
            <a:spLocks noChangeArrowheads="1"/>
          </p:cNvSpPr>
          <p:nvPr/>
        </p:nvSpPr>
        <p:spPr bwMode="auto">
          <a:xfrm>
            <a:off x="1928813" y="5143500"/>
            <a:ext cx="7704137" cy="1446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ru-RU" sz="2200" b="1">
                <a:solidFill>
                  <a:srgbClr val="800080"/>
                </a:solidFill>
              </a:rPr>
              <a:t>Если весело живётся – делай так! </a:t>
            </a:r>
            <a:endParaRPr lang="ru-RU" sz="2200">
              <a:solidFill>
                <a:srgbClr val="800080"/>
              </a:solidFill>
            </a:endParaRPr>
          </a:p>
          <a:p>
            <a:pPr eaLnBrk="0" hangingPunct="0"/>
            <a:r>
              <a:rPr lang="ru-RU" sz="2200" b="1">
                <a:solidFill>
                  <a:srgbClr val="800080"/>
                </a:solidFill>
              </a:rPr>
              <a:t>Если весело живётся – делай так! </a:t>
            </a:r>
            <a:endParaRPr lang="ru-RU" sz="2200">
              <a:solidFill>
                <a:srgbClr val="800080"/>
              </a:solidFill>
            </a:endParaRPr>
          </a:p>
          <a:p>
            <a:pPr eaLnBrk="0" hangingPunct="0"/>
            <a:r>
              <a:rPr lang="ru-RU" sz="2200" b="1">
                <a:solidFill>
                  <a:srgbClr val="800080"/>
                </a:solidFill>
              </a:rPr>
              <a:t>Если весело живётся, мы друг другу улыбнёмся,</a:t>
            </a:r>
            <a:endParaRPr lang="ru-RU" sz="2200">
              <a:solidFill>
                <a:srgbClr val="800080"/>
              </a:solidFill>
            </a:endParaRPr>
          </a:p>
          <a:p>
            <a:pPr eaLnBrk="0" hangingPunct="0"/>
            <a:r>
              <a:rPr lang="ru-RU" sz="2200" b="1">
                <a:solidFill>
                  <a:srgbClr val="800080"/>
                </a:solidFill>
              </a:rPr>
              <a:t>Даже, может быть, проснёмся – делай так!</a:t>
            </a:r>
            <a:r>
              <a:rPr lang="ru-RU" sz="2200">
                <a:solidFill>
                  <a:srgbClr val="800080"/>
                </a:solidFill>
              </a:rPr>
              <a:t> </a:t>
            </a:r>
          </a:p>
        </p:txBody>
      </p:sp>
      <p:sp>
        <p:nvSpPr>
          <p:cNvPr id="21522" name="Rectangle 18"/>
          <p:cNvSpPr>
            <a:spLocks noChangeArrowheads="1"/>
          </p:cNvSpPr>
          <p:nvPr/>
        </p:nvSpPr>
        <p:spPr bwMode="auto">
          <a:xfrm>
            <a:off x="357188" y="1071563"/>
            <a:ext cx="7099300" cy="1446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ru-RU" sz="2200" b="1">
                <a:solidFill>
                  <a:srgbClr val="800080"/>
                </a:solidFill>
              </a:rPr>
              <a:t>Если весело живется, делай так! </a:t>
            </a:r>
            <a:br>
              <a:rPr lang="ru-RU" sz="2200" b="1">
                <a:solidFill>
                  <a:srgbClr val="800080"/>
                </a:solidFill>
              </a:rPr>
            </a:br>
            <a:r>
              <a:rPr lang="ru-RU" sz="2200" b="1">
                <a:solidFill>
                  <a:srgbClr val="800080"/>
                </a:solidFill>
              </a:rPr>
              <a:t>Если весело живется, делай так! </a:t>
            </a:r>
            <a:br>
              <a:rPr lang="ru-RU" sz="2200" b="1">
                <a:solidFill>
                  <a:srgbClr val="800080"/>
                </a:solidFill>
              </a:rPr>
            </a:br>
            <a:r>
              <a:rPr lang="ru-RU" sz="2200" b="1">
                <a:solidFill>
                  <a:srgbClr val="800080"/>
                </a:solidFill>
              </a:rPr>
              <a:t>Если весело живется, мы друг другу улыбнемся </a:t>
            </a:r>
            <a:br>
              <a:rPr lang="ru-RU" sz="2200" b="1">
                <a:solidFill>
                  <a:srgbClr val="800080"/>
                </a:solidFill>
              </a:rPr>
            </a:br>
            <a:r>
              <a:rPr lang="ru-RU" sz="2200" b="1">
                <a:solidFill>
                  <a:srgbClr val="800080"/>
                </a:solidFill>
              </a:rPr>
              <a:t>Если весело живется, делай так!</a:t>
            </a:r>
            <a:r>
              <a:rPr lang="ru-RU" sz="2200" b="1"/>
              <a:t> </a:t>
            </a:r>
            <a:endParaRPr lang="ru-RU" sz="2200"/>
          </a:p>
        </p:txBody>
      </p:sp>
      <p:sp>
        <p:nvSpPr>
          <p:cNvPr id="35847" name="AutoShape 20">
            <a:hlinkClick r:id="rId4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604250" y="6429375"/>
            <a:ext cx="539750" cy="428625"/>
          </a:xfrm>
          <a:prstGeom prst="actionButtonHome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ru-RU"/>
          </a:p>
        </p:txBody>
      </p:sp>
      <p:pic>
        <p:nvPicPr>
          <p:cNvPr id="21525" name="если весело живется.mp3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5"/>
          <a:srcRect/>
          <a:stretch>
            <a:fillRect/>
          </a:stretch>
        </p:blipFill>
        <p:spPr bwMode="auto">
          <a:xfrm>
            <a:off x="7786688" y="928688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Прямоугольник 8"/>
          <p:cNvSpPr/>
          <p:nvPr/>
        </p:nvSpPr>
        <p:spPr>
          <a:xfrm>
            <a:off x="0" y="6572250"/>
            <a:ext cx="2000250" cy="246063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0" hangingPunct="0">
              <a:defRPr/>
            </a:pPr>
            <a:r>
              <a:rPr lang="ru-RU" sz="1000" dirty="0"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ru-RU" sz="1000" b="1" dirty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ea typeface="Times New Roman" pitchFamily="18" charset="0"/>
                <a:cs typeface="Arial" pitchFamily="34" charset="0"/>
                <a:hlinkClick r:id="rId6"/>
              </a:rPr>
              <a:t>http://viki.rdf.ru/author/51/</a:t>
            </a:r>
            <a:endParaRPr lang="ru-RU" sz="1000" dirty="0"/>
          </a:p>
        </p:txBody>
      </p:sp>
    </p:spTree>
  </p:cSld>
  <p:clrMapOvr>
    <a:masterClrMapping/>
  </p:clrMapOvr>
  <p:transition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2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152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152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152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2180"/>
                            </p:stCondLst>
                            <p:childTnLst>
                              <p:par>
                                <p:cTn id="11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25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3" dur="80"/>
                                        <p:tgtEl>
                                          <p:spTgt spid="2150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4" dur="80"/>
                                        <p:tgtEl>
                                          <p:spTgt spid="2150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80"/>
                                        <p:tgtEl>
                                          <p:spTgt spid="2150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3760"/>
                            </p:stCondLst>
                            <p:childTnLst>
                              <p:par>
                                <p:cTn id="17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25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9" dur="80"/>
                                        <p:tgtEl>
                                          <p:spTgt spid="215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0" dur="80"/>
                                        <p:tgtEl>
                                          <p:spTgt spid="215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80"/>
                                        <p:tgtEl>
                                          <p:spTgt spid="215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7240"/>
                            </p:stCondLst>
                            <p:childTnLst>
                              <p:par>
                                <p:cTn id="23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25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5" dur="80"/>
                                        <p:tgtEl>
                                          <p:spTgt spid="215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6" dur="80"/>
                                        <p:tgtEl>
                                          <p:spTgt spid="215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" dur="80"/>
                                        <p:tgtEl>
                                          <p:spTgt spid="215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9920"/>
                            </p:stCondLst>
                            <p:childTnLst>
                              <p:par>
                                <p:cTn id="29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0" dur="92389" fill="hold"/>
                                        <p:tgtEl>
                                          <p:spTgt spid="2152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31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1525"/>
                </p:tgtEl>
              </p:cMediaNode>
            </p:audio>
          </p:childTnLst>
        </p:cTn>
      </p:par>
    </p:tnLst>
    <p:bldLst>
      <p:bldP spid="21508" grpId="0"/>
      <p:bldP spid="21510" grpId="0"/>
      <p:bldP spid="21511" grpId="0"/>
      <p:bldP spid="2152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rotWithShape="0">
          <a:gsLst>
            <a:gs pos="0">
              <a:schemeClr val="bg1"/>
            </a:gs>
            <a:gs pos="100000">
              <a:srgbClr val="CC0099"/>
            </a:gs>
          </a:gsLst>
          <a:path path="shap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80" name="WordArt 4"/>
          <p:cNvSpPr>
            <a:spLocks noChangeArrowheads="1" noChangeShapeType="1" noTextEdit="1"/>
          </p:cNvSpPr>
          <p:nvPr/>
        </p:nvSpPr>
        <p:spPr bwMode="auto">
          <a:xfrm>
            <a:off x="611188" y="333375"/>
            <a:ext cx="603250" cy="1452563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0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Impact"/>
              </a:rPr>
              <a:t>!</a:t>
            </a:r>
          </a:p>
        </p:txBody>
      </p:sp>
      <p:pic>
        <p:nvPicPr>
          <p:cNvPr id="24581" name="Picture 5" descr="компас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31913" y="765175"/>
            <a:ext cx="4103687" cy="2941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4" name="Picture 8" descr="шпат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95963" y="549275"/>
            <a:ext cx="3097212" cy="2520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5" name="Picture 9" descr="исландский шпат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84213" y="4076700"/>
            <a:ext cx="2808287" cy="2160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6" name="Picture 10" descr="шпат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859338" y="4149725"/>
            <a:ext cx="3097212" cy="2063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7" name="Picture 11" descr="пчела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835150" y="1268413"/>
            <a:ext cx="5759450" cy="4543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45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45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458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245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45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45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45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458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45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45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458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45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45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2458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45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45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0" dur="1000"/>
                                        <p:tgtEl>
                                          <p:spTgt spid="245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/>
                                        <p:tgtEl>
                                          <p:spTgt spid="245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2" dur="1000"/>
                                        <p:tgtEl>
                                          <p:spTgt spid="245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45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5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5" dur="1000"/>
                                        <p:tgtEl>
                                          <p:spTgt spid="245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/>
                                        <p:tgtEl>
                                          <p:spTgt spid="245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7" dur="1000"/>
                                        <p:tgtEl>
                                          <p:spTgt spid="245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45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5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0" dur="1000"/>
                                        <p:tgtEl>
                                          <p:spTgt spid="245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/>
                                        <p:tgtEl>
                                          <p:spTgt spid="245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2" dur="1000"/>
                                        <p:tgtEl>
                                          <p:spTgt spid="2458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45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5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5" dur="1000"/>
                                        <p:tgtEl>
                                          <p:spTgt spid="245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/>
                                        <p:tgtEl>
                                          <p:spTgt spid="245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7" dur="1000"/>
                                        <p:tgtEl>
                                          <p:spTgt spid="245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45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000"/>
                            </p:stCondLst>
                            <p:childTnLst>
                              <p:par>
                                <p:cTn id="60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245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245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245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80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 descr="F:\226292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87" name="WordArt 4"/>
          <p:cNvSpPr>
            <a:spLocks noChangeArrowheads="1" noChangeShapeType="1" noTextEdit="1"/>
          </p:cNvSpPr>
          <p:nvPr/>
        </p:nvSpPr>
        <p:spPr bwMode="auto">
          <a:xfrm>
            <a:off x="250825" y="5734050"/>
            <a:ext cx="8605838" cy="7191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2800" b="1" i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Arial"/>
                <a:cs typeface="Arial"/>
              </a:rPr>
              <a:t>Что можно предложить для сохранения природы?</a:t>
            </a:r>
          </a:p>
        </p:txBody>
      </p:sp>
      <p:sp>
        <p:nvSpPr>
          <p:cNvPr id="6" name="Заголовок 2"/>
          <p:cNvSpPr txBox="1">
            <a:spLocks/>
          </p:cNvSpPr>
          <p:nvPr/>
        </p:nvSpPr>
        <p:spPr>
          <a:xfrm>
            <a:off x="571500" y="214313"/>
            <a:ext cx="7929563" cy="1285875"/>
          </a:xfrm>
          <a:prstGeom prst="rect">
            <a:avLst/>
          </a:prstGeom>
        </p:spPr>
        <p:txBody>
          <a:bodyPr>
            <a:normAutofit fontScale="25000" lnSpcReduction="20000"/>
          </a:bodyPr>
          <a:lstStyle/>
          <a:p>
            <a:pPr eaLnBrk="0" hangingPunct="0">
              <a:defRPr/>
            </a:pPr>
            <a:r>
              <a:rPr lang="ru-RU" sz="32000" b="1" kern="0" dirty="0">
                <a:solidFill>
                  <a:srgbClr val="FFFF00"/>
                </a:solidFill>
                <a:latin typeface="+mn-lt"/>
                <a:ea typeface="+mj-ea"/>
                <a:cs typeface="+mj-cs"/>
              </a:rPr>
              <a:t>Подведём итог</a:t>
            </a:r>
            <a:r>
              <a:rPr lang="ru-RU" sz="4400" b="1" kern="0" dirty="0">
                <a:solidFill>
                  <a:srgbClr val="002060"/>
                </a:solidFill>
                <a:latin typeface="+mn-lt"/>
                <a:ea typeface="+mj-ea"/>
                <a:cs typeface="+mj-cs"/>
              </a:rPr>
              <a:t/>
            </a:r>
            <a:br>
              <a:rPr lang="ru-RU" sz="4400" b="1" kern="0" dirty="0">
                <a:solidFill>
                  <a:srgbClr val="002060"/>
                </a:solidFill>
                <a:latin typeface="+mn-lt"/>
                <a:ea typeface="+mj-ea"/>
                <a:cs typeface="+mj-cs"/>
              </a:rPr>
            </a:br>
            <a:endParaRPr lang="ru-RU" sz="4400" kern="0" dirty="0">
              <a:solidFill>
                <a:srgbClr val="002060"/>
              </a:solidFill>
              <a:latin typeface="+mn-lt"/>
              <a:ea typeface="+mj-ea"/>
              <a:cs typeface="+mj-cs"/>
            </a:endParaRPr>
          </a:p>
        </p:txBody>
      </p:sp>
      <p:sp>
        <p:nvSpPr>
          <p:cNvPr id="7" name="Заголовок 2"/>
          <p:cNvSpPr txBox="1">
            <a:spLocks/>
          </p:cNvSpPr>
          <p:nvPr/>
        </p:nvSpPr>
        <p:spPr>
          <a:xfrm>
            <a:off x="2571750" y="3071813"/>
            <a:ext cx="4214813" cy="1285875"/>
          </a:xfrm>
          <a:prstGeom prst="rect">
            <a:avLst/>
          </a:prstGeom>
        </p:spPr>
        <p:txBody>
          <a:bodyPr/>
          <a:lstStyle/>
          <a:p>
            <a:pPr eaLnBrk="0" hangingPunct="0">
              <a:defRPr/>
            </a:pPr>
            <a:r>
              <a:rPr lang="ru-RU" sz="9600" b="1" kern="0" dirty="0">
                <a:solidFill>
                  <a:srgbClr val="FFFF00"/>
                </a:solidFill>
                <a:latin typeface="+mn-lt"/>
                <a:ea typeface="+mj-ea"/>
                <a:cs typeface="+mj-cs"/>
              </a:rPr>
              <a:t>Конец</a:t>
            </a:r>
            <a:r>
              <a:rPr lang="ru-RU" sz="9600" b="1" kern="0" dirty="0">
                <a:solidFill>
                  <a:srgbClr val="002060"/>
                </a:solidFill>
                <a:latin typeface="+mn-lt"/>
                <a:ea typeface="+mj-ea"/>
                <a:cs typeface="+mj-cs"/>
              </a:rPr>
              <a:t/>
            </a:r>
            <a:br>
              <a:rPr lang="ru-RU" sz="9600" b="1" kern="0" dirty="0">
                <a:solidFill>
                  <a:srgbClr val="002060"/>
                </a:solidFill>
                <a:latin typeface="+mn-lt"/>
                <a:ea typeface="+mj-ea"/>
                <a:cs typeface="+mj-cs"/>
              </a:rPr>
            </a:br>
            <a:endParaRPr lang="ru-RU" sz="9600" kern="0" dirty="0">
              <a:solidFill>
                <a:srgbClr val="002060"/>
              </a:solidFill>
              <a:latin typeface="+mn-lt"/>
              <a:ea typeface="+mj-ea"/>
              <a:cs typeface="+mj-cs"/>
            </a:endParaRPr>
          </a:p>
        </p:txBody>
      </p:sp>
    </p:spTree>
  </p:cSld>
  <p:clrMapOvr>
    <a:masterClrMapping/>
  </p:clrMapOvr>
  <p:transition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63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63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5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55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" dur="1000"/>
                                        <p:tgtEl>
                                          <p:spTgt spid="163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/>
                                        <p:tgtEl>
                                          <p:spTgt spid="163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6" dur="1000"/>
                                        <p:tgtEl>
                                          <p:spTgt spid="163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00"/>
                            </p:stCondLst>
                            <p:childTnLst>
                              <p:par>
                                <p:cTn id="29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5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7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000"/>
                            </p:stCondLst>
                            <p:childTnLst>
                              <p:par>
                                <p:cTn id="42" presetID="53" presetClass="entr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7" grpId="0" animBg="1"/>
      <p:bldP spid="16387" grpId="1" animBg="1"/>
      <p:bldP spid="6" grpId="0"/>
      <p:bldP spid="6" grpId="1"/>
      <p:bldP spid="7" grpId="0"/>
      <p:bldP spid="7" grpId="1"/>
      <p:bldP spid="7" grpId="2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100000">
              <a:srgbClr val="CC0099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ChangeArrowheads="1"/>
          </p:cNvSpPr>
          <p:nvPr/>
        </p:nvSpPr>
        <p:spPr bwMode="auto">
          <a:xfrm>
            <a:off x="457200" y="1600200"/>
            <a:ext cx="7620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</a:pPr>
            <a:endParaRPr lang="ru-RU" sz="2400">
              <a:latin typeface="Tahoma" pitchFamily="34" charset="0"/>
            </a:endParaRPr>
          </a:p>
        </p:txBody>
      </p:sp>
      <p:sp>
        <p:nvSpPr>
          <p:cNvPr id="3075" name="WordArt 3"/>
          <p:cNvSpPr>
            <a:spLocks noChangeArrowheads="1" noChangeShapeType="1" noTextEdit="1"/>
          </p:cNvSpPr>
          <p:nvPr/>
        </p:nvSpPr>
        <p:spPr bwMode="auto">
          <a:xfrm rot="195440">
            <a:off x="1763713" y="476250"/>
            <a:ext cx="6629400" cy="1285875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32056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16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Impact"/>
              </a:rPr>
              <a:t>"Загадки  природы"</a:t>
            </a:r>
          </a:p>
        </p:txBody>
      </p:sp>
      <p:graphicFrame>
        <p:nvGraphicFramePr>
          <p:cNvPr id="3132" name="Group 60"/>
          <p:cNvGraphicFramePr>
            <a:graphicFrameLocks noGrp="1"/>
          </p:cNvGraphicFramePr>
          <p:nvPr/>
        </p:nvGraphicFramePr>
        <p:xfrm>
          <a:off x="1371600" y="2349500"/>
          <a:ext cx="6440488" cy="4051300"/>
        </p:xfrm>
        <a:graphic>
          <a:graphicData uri="http://schemas.openxmlformats.org/drawingml/2006/table">
            <a:tbl>
              <a:tblPr/>
              <a:tblGrid>
                <a:gridCol w="1611313"/>
                <a:gridCol w="1609725"/>
                <a:gridCol w="1608137"/>
                <a:gridCol w="1611313"/>
              </a:tblGrid>
              <a:tr h="13509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3493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3509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3102" name="WordArt 30"/>
          <p:cNvSpPr>
            <a:spLocks noChangeArrowheads="1" noChangeShapeType="1" noTextEdit="1"/>
          </p:cNvSpPr>
          <p:nvPr/>
        </p:nvSpPr>
        <p:spPr bwMode="auto">
          <a:xfrm>
            <a:off x="1979613" y="2636838"/>
            <a:ext cx="304800" cy="8286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54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3399"/>
                    </a:gs>
                  </a:gsLst>
                  <a:lin ang="5400000" scaled="1"/>
                </a:gra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1</a:t>
            </a:r>
          </a:p>
        </p:txBody>
      </p:sp>
      <p:sp>
        <p:nvSpPr>
          <p:cNvPr id="3103" name="WordArt 31"/>
          <p:cNvSpPr>
            <a:spLocks noChangeArrowheads="1" noChangeShapeType="1" noTextEdit="1"/>
          </p:cNvSpPr>
          <p:nvPr/>
        </p:nvSpPr>
        <p:spPr bwMode="auto">
          <a:xfrm>
            <a:off x="3635375" y="2636838"/>
            <a:ext cx="342900" cy="8286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54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3399"/>
                    </a:gs>
                  </a:gsLst>
                  <a:lin ang="5400000" scaled="1"/>
                </a:gra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2</a:t>
            </a:r>
          </a:p>
        </p:txBody>
      </p:sp>
      <p:sp>
        <p:nvSpPr>
          <p:cNvPr id="3104" name="WordArt 32"/>
          <p:cNvSpPr>
            <a:spLocks noChangeArrowheads="1" noChangeShapeType="1" noTextEdit="1"/>
          </p:cNvSpPr>
          <p:nvPr/>
        </p:nvSpPr>
        <p:spPr bwMode="auto">
          <a:xfrm>
            <a:off x="5219700" y="2636838"/>
            <a:ext cx="361950" cy="8286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54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3399"/>
                    </a:gs>
                  </a:gsLst>
                  <a:lin ang="5400000" scaled="1"/>
                </a:gra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3</a:t>
            </a:r>
          </a:p>
        </p:txBody>
      </p:sp>
      <p:sp>
        <p:nvSpPr>
          <p:cNvPr id="3105" name="WordArt 33"/>
          <p:cNvSpPr>
            <a:spLocks noChangeArrowheads="1" noChangeShapeType="1" noTextEdit="1"/>
          </p:cNvSpPr>
          <p:nvPr/>
        </p:nvSpPr>
        <p:spPr bwMode="auto">
          <a:xfrm>
            <a:off x="6877050" y="2636838"/>
            <a:ext cx="342900" cy="8286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54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3399"/>
                    </a:gs>
                  </a:gsLst>
                  <a:lin ang="5400000" scaled="1"/>
                </a:gra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4</a:t>
            </a:r>
          </a:p>
        </p:txBody>
      </p:sp>
      <p:sp>
        <p:nvSpPr>
          <p:cNvPr id="3106" name="WordArt 34"/>
          <p:cNvSpPr>
            <a:spLocks noChangeArrowheads="1" noChangeShapeType="1" noTextEdit="1"/>
          </p:cNvSpPr>
          <p:nvPr/>
        </p:nvSpPr>
        <p:spPr bwMode="auto">
          <a:xfrm>
            <a:off x="1979613" y="4005263"/>
            <a:ext cx="371475" cy="8286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54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3399"/>
                    </a:gs>
                  </a:gsLst>
                  <a:lin ang="5400000" scaled="1"/>
                </a:gra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5</a:t>
            </a:r>
          </a:p>
        </p:txBody>
      </p:sp>
      <p:sp>
        <p:nvSpPr>
          <p:cNvPr id="3107" name="WordArt 35"/>
          <p:cNvSpPr>
            <a:spLocks noChangeArrowheads="1" noChangeShapeType="1" noTextEdit="1"/>
          </p:cNvSpPr>
          <p:nvPr/>
        </p:nvSpPr>
        <p:spPr bwMode="auto">
          <a:xfrm>
            <a:off x="3635375" y="4005263"/>
            <a:ext cx="371475" cy="8286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54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3399"/>
                    </a:gs>
                  </a:gsLst>
                  <a:lin ang="5400000" scaled="1"/>
                </a:gra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6</a:t>
            </a:r>
          </a:p>
        </p:txBody>
      </p:sp>
      <p:sp>
        <p:nvSpPr>
          <p:cNvPr id="3108" name="WordArt 36"/>
          <p:cNvSpPr>
            <a:spLocks noChangeArrowheads="1" noChangeShapeType="1" noTextEdit="1"/>
          </p:cNvSpPr>
          <p:nvPr/>
        </p:nvSpPr>
        <p:spPr bwMode="auto">
          <a:xfrm>
            <a:off x="5219700" y="4005263"/>
            <a:ext cx="381000" cy="8286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54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3399"/>
                    </a:gs>
                  </a:gsLst>
                  <a:lin ang="5400000" scaled="1"/>
                </a:gra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7</a:t>
            </a:r>
          </a:p>
        </p:txBody>
      </p:sp>
      <p:sp>
        <p:nvSpPr>
          <p:cNvPr id="3109" name="WordArt 37"/>
          <p:cNvSpPr>
            <a:spLocks noChangeArrowheads="1" noChangeShapeType="1" noTextEdit="1"/>
          </p:cNvSpPr>
          <p:nvPr/>
        </p:nvSpPr>
        <p:spPr bwMode="auto">
          <a:xfrm>
            <a:off x="6877050" y="4005263"/>
            <a:ext cx="371475" cy="8286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54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3399"/>
                    </a:gs>
                  </a:gsLst>
                  <a:lin ang="5400000" scaled="1"/>
                </a:gra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8</a:t>
            </a:r>
          </a:p>
        </p:txBody>
      </p:sp>
      <p:sp>
        <p:nvSpPr>
          <p:cNvPr id="3110" name="WordArt 38"/>
          <p:cNvSpPr>
            <a:spLocks noChangeArrowheads="1" noChangeShapeType="1" noTextEdit="1"/>
          </p:cNvSpPr>
          <p:nvPr/>
        </p:nvSpPr>
        <p:spPr bwMode="auto">
          <a:xfrm>
            <a:off x="1979613" y="5300663"/>
            <a:ext cx="371475" cy="8286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54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3399"/>
                    </a:gs>
                  </a:gsLst>
                  <a:lin ang="5400000" scaled="1"/>
                </a:gra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9</a:t>
            </a:r>
          </a:p>
        </p:txBody>
      </p:sp>
      <p:sp>
        <p:nvSpPr>
          <p:cNvPr id="3111" name="WordArt 39"/>
          <p:cNvSpPr>
            <a:spLocks noChangeArrowheads="1" noChangeShapeType="1" noTextEdit="1"/>
          </p:cNvSpPr>
          <p:nvPr/>
        </p:nvSpPr>
        <p:spPr bwMode="auto">
          <a:xfrm>
            <a:off x="3492500" y="5300663"/>
            <a:ext cx="628650" cy="8286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54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3399"/>
                    </a:gs>
                  </a:gsLst>
                  <a:lin ang="5400000" scaled="1"/>
                </a:gra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10</a:t>
            </a:r>
          </a:p>
        </p:txBody>
      </p:sp>
      <p:sp>
        <p:nvSpPr>
          <p:cNvPr id="3112" name="WordArt 40"/>
          <p:cNvSpPr>
            <a:spLocks noChangeArrowheads="1" noChangeShapeType="1" noTextEdit="1"/>
          </p:cNvSpPr>
          <p:nvPr/>
        </p:nvSpPr>
        <p:spPr bwMode="auto">
          <a:xfrm>
            <a:off x="5076825" y="5300663"/>
            <a:ext cx="514350" cy="8286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54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3399"/>
                    </a:gs>
                  </a:gsLst>
                  <a:lin ang="5400000" scaled="1"/>
                </a:gra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11</a:t>
            </a:r>
          </a:p>
        </p:txBody>
      </p:sp>
      <p:sp>
        <p:nvSpPr>
          <p:cNvPr id="3113" name="WordArt 41"/>
          <p:cNvSpPr>
            <a:spLocks noChangeArrowheads="1" noChangeShapeType="1" noTextEdit="1"/>
          </p:cNvSpPr>
          <p:nvPr/>
        </p:nvSpPr>
        <p:spPr bwMode="auto">
          <a:xfrm>
            <a:off x="6732588" y="5300663"/>
            <a:ext cx="600075" cy="8286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54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3399"/>
                    </a:gs>
                  </a:gsLst>
                  <a:lin ang="5400000" scaled="1"/>
                </a:gra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12</a:t>
            </a:r>
          </a:p>
        </p:txBody>
      </p:sp>
      <p:sp>
        <p:nvSpPr>
          <p:cNvPr id="3117" name="WordArt 45">
            <a:hlinkClick r:id="rId2" action="ppaction://hlinksldjump"/>
          </p:cNvPr>
          <p:cNvSpPr>
            <a:spLocks noChangeArrowheads="1" noChangeShapeType="1" noTextEdit="1"/>
          </p:cNvSpPr>
          <p:nvPr/>
        </p:nvSpPr>
        <p:spPr bwMode="auto">
          <a:xfrm>
            <a:off x="3708400" y="4005263"/>
            <a:ext cx="361950" cy="8286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54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3399"/>
                    </a:gs>
                  </a:gsLst>
                  <a:lin ang="5400000" scaled="1"/>
                </a:gra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?</a:t>
            </a:r>
          </a:p>
        </p:txBody>
      </p:sp>
      <p:sp>
        <p:nvSpPr>
          <p:cNvPr id="3118" name="WordArt 46"/>
          <p:cNvSpPr>
            <a:spLocks noChangeArrowheads="1" noChangeShapeType="1" noTextEdit="1"/>
          </p:cNvSpPr>
          <p:nvPr/>
        </p:nvSpPr>
        <p:spPr bwMode="auto">
          <a:xfrm>
            <a:off x="5219700" y="4005263"/>
            <a:ext cx="381000" cy="8286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54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3399"/>
                    </a:gs>
                  </a:gsLst>
                  <a:lin ang="5400000" scaled="1"/>
                </a:gra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Б</a:t>
            </a:r>
          </a:p>
        </p:txBody>
      </p:sp>
      <p:sp>
        <p:nvSpPr>
          <p:cNvPr id="3119" name="WordArt 47">
            <a:hlinkClick r:id="rId3" action="ppaction://hlinksldjump"/>
          </p:cNvPr>
          <p:cNvSpPr>
            <a:spLocks noChangeArrowheads="1" noChangeShapeType="1" noTextEdit="1"/>
          </p:cNvSpPr>
          <p:nvPr/>
        </p:nvSpPr>
        <p:spPr bwMode="auto">
          <a:xfrm>
            <a:off x="3635375" y="5300663"/>
            <a:ext cx="431800" cy="8286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54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3399"/>
                    </a:gs>
                  </a:gsLst>
                  <a:lin ang="5400000" scaled="1"/>
                </a:gra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И</a:t>
            </a:r>
          </a:p>
        </p:txBody>
      </p:sp>
      <p:sp>
        <p:nvSpPr>
          <p:cNvPr id="3120" name="WordArt 48">
            <a:hlinkClick r:id="rId4" action="ppaction://hlinksldjump"/>
          </p:cNvPr>
          <p:cNvSpPr>
            <a:spLocks noChangeArrowheads="1" noChangeShapeType="1" noTextEdit="1"/>
          </p:cNvSpPr>
          <p:nvPr/>
        </p:nvSpPr>
        <p:spPr bwMode="auto">
          <a:xfrm>
            <a:off x="1979613" y="2636838"/>
            <a:ext cx="360362" cy="8286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54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3399"/>
                    </a:gs>
                  </a:gsLst>
                  <a:lin ang="5400000" scaled="1"/>
                </a:gra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!</a:t>
            </a:r>
          </a:p>
        </p:txBody>
      </p:sp>
      <p:pic>
        <p:nvPicPr>
          <p:cNvPr id="3121" name="Picture 49" descr="411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443663" y="2636838"/>
            <a:ext cx="1219200" cy="828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24" name="WordArt 52">
            <a:hlinkClick r:id="rId6" action="ppaction://hlinksldjump"/>
          </p:cNvPr>
          <p:cNvSpPr>
            <a:spLocks noChangeArrowheads="1" noChangeShapeType="1" noTextEdit="1"/>
          </p:cNvSpPr>
          <p:nvPr/>
        </p:nvSpPr>
        <p:spPr bwMode="auto">
          <a:xfrm>
            <a:off x="3708400" y="2636838"/>
            <a:ext cx="361950" cy="8286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54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3399"/>
                    </a:gs>
                  </a:gsLst>
                  <a:lin ang="5400000" scaled="1"/>
                </a:gra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?</a:t>
            </a:r>
          </a:p>
        </p:txBody>
      </p:sp>
      <p:sp>
        <p:nvSpPr>
          <p:cNvPr id="3125" name="WordArt 53">
            <a:hlinkClick r:id="rId7" action="ppaction://hlinksldjump"/>
          </p:cNvPr>
          <p:cNvSpPr>
            <a:spLocks noChangeArrowheads="1" noChangeShapeType="1" noTextEdit="1"/>
          </p:cNvSpPr>
          <p:nvPr/>
        </p:nvSpPr>
        <p:spPr bwMode="auto">
          <a:xfrm>
            <a:off x="1979613" y="4005263"/>
            <a:ext cx="361950" cy="8286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54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3399"/>
                    </a:gs>
                  </a:gsLst>
                  <a:lin ang="5400000" scaled="1"/>
                </a:gra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?</a:t>
            </a:r>
          </a:p>
        </p:txBody>
      </p:sp>
      <p:sp>
        <p:nvSpPr>
          <p:cNvPr id="3126" name="WordArt 54">
            <a:hlinkClick r:id="rId8" action="ppaction://hlinksldjump"/>
          </p:cNvPr>
          <p:cNvSpPr>
            <a:spLocks noChangeArrowheads="1" noChangeShapeType="1" noTextEdit="1"/>
          </p:cNvSpPr>
          <p:nvPr/>
        </p:nvSpPr>
        <p:spPr bwMode="auto">
          <a:xfrm>
            <a:off x="5219700" y="2636838"/>
            <a:ext cx="361950" cy="8286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54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3399"/>
                    </a:gs>
                  </a:gsLst>
                  <a:lin ang="5400000" scaled="1"/>
                </a:gra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?</a:t>
            </a:r>
          </a:p>
        </p:txBody>
      </p:sp>
      <p:sp>
        <p:nvSpPr>
          <p:cNvPr id="3127" name="WordArt 55">
            <a:hlinkClick r:id="rId9" action="ppaction://hlinksldjump"/>
          </p:cNvPr>
          <p:cNvSpPr>
            <a:spLocks noChangeArrowheads="1" noChangeShapeType="1" noTextEdit="1"/>
          </p:cNvSpPr>
          <p:nvPr/>
        </p:nvSpPr>
        <p:spPr bwMode="auto">
          <a:xfrm>
            <a:off x="6877050" y="4005263"/>
            <a:ext cx="361950" cy="8286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54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3399"/>
                    </a:gs>
                  </a:gsLst>
                  <a:lin ang="5400000" scaled="1"/>
                </a:gra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?</a:t>
            </a:r>
          </a:p>
        </p:txBody>
      </p:sp>
      <p:sp>
        <p:nvSpPr>
          <p:cNvPr id="3128" name="WordArt 56">
            <a:hlinkClick r:id="rId10" action="ppaction://hlinksldjump"/>
          </p:cNvPr>
          <p:cNvSpPr>
            <a:spLocks noChangeArrowheads="1" noChangeShapeType="1" noTextEdit="1"/>
          </p:cNvSpPr>
          <p:nvPr/>
        </p:nvSpPr>
        <p:spPr bwMode="auto">
          <a:xfrm>
            <a:off x="1979613" y="5300663"/>
            <a:ext cx="381000" cy="8286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54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3399"/>
                    </a:gs>
                  </a:gsLst>
                  <a:lin ang="5400000" scaled="1"/>
                </a:gra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?</a:t>
            </a:r>
          </a:p>
        </p:txBody>
      </p:sp>
      <p:sp>
        <p:nvSpPr>
          <p:cNvPr id="3129" name="WordArt 57">
            <a:hlinkClick r:id="rId11" action="ppaction://hlinksldjump"/>
          </p:cNvPr>
          <p:cNvSpPr>
            <a:spLocks noChangeArrowheads="1" noChangeShapeType="1" noTextEdit="1"/>
          </p:cNvSpPr>
          <p:nvPr/>
        </p:nvSpPr>
        <p:spPr bwMode="auto">
          <a:xfrm>
            <a:off x="5219700" y="5300663"/>
            <a:ext cx="361950" cy="8286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54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3399"/>
                    </a:gs>
                  </a:gsLst>
                  <a:lin ang="5400000" scaled="1"/>
                </a:gra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?</a:t>
            </a:r>
          </a:p>
        </p:txBody>
      </p:sp>
      <p:pic>
        <p:nvPicPr>
          <p:cNvPr id="3133" name="Picture 61" descr="нотки">
            <a:hlinkClick r:id="rId12" action="ppaction://hlinksldjump"/>
          </p:cNvPr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6227763" y="5084763"/>
            <a:ext cx="1584325" cy="1296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31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31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" dur="1000"/>
                                        <p:tgtEl>
                                          <p:spTgt spid="310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1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1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6" dur="1000"/>
                                        <p:tgtEl>
                                          <p:spTgt spid="31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/>
                                        <p:tgtEl>
                                          <p:spTgt spid="31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8" dur="1000"/>
                                        <p:tgtEl>
                                          <p:spTgt spid="310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"/>
                            </p:stCondLst>
                            <p:childTnLst>
                              <p:par>
                                <p:cTn id="31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1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1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8" dur="1000"/>
                                        <p:tgtEl>
                                          <p:spTgt spid="31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/>
                                        <p:tgtEl>
                                          <p:spTgt spid="31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0" dur="1000"/>
                                        <p:tgtEl>
                                          <p:spTgt spid="31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000"/>
                            </p:stCondLst>
                            <p:childTnLst>
                              <p:par>
                                <p:cTn id="43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31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31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5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0" dur="1000"/>
                                        <p:tgtEl>
                                          <p:spTgt spid="31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/>
                                        <p:tgtEl>
                                          <p:spTgt spid="31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2" dur="1000"/>
                                        <p:tgtEl>
                                          <p:spTgt spid="310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000"/>
                            </p:stCondLst>
                            <p:childTnLst>
                              <p:par>
                                <p:cTn id="55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31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31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2" dur="1000"/>
                                        <p:tgtEl>
                                          <p:spTgt spid="31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/>
                                        <p:tgtEl>
                                          <p:spTgt spid="31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4" dur="1000"/>
                                        <p:tgtEl>
                                          <p:spTgt spid="31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1000"/>
                            </p:stCondLst>
                            <p:childTnLst>
                              <p:par>
                                <p:cTn id="67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31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31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5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4" dur="1000"/>
                                        <p:tgtEl>
                                          <p:spTgt spid="31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/>
                                        <p:tgtEl>
                                          <p:spTgt spid="31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6" dur="1000"/>
                                        <p:tgtEl>
                                          <p:spTgt spid="310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1000"/>
                            </p:stCondLst>
                            <p:childTnLst>
                              <p:par>
                                <p:cTn id="79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31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31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5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6" dur="1000"/>
                                        <p:tgtEl>
                                          <p:spTgt spid="31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/>
                                        <p:tgtEl>
                                          <p:spTgt spid="31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8" dur="1000"/>
                                        <p:tgtEl>
                                          <p:spTgt spid="31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1000"/>
                            </p:stCondLst>
                            <p:childTnLst>
                              <p:par>
                                <p:cTn id="91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31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31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5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8" dur="1000"/>
                                        <p:tgtEl>
                                          <p:spTgt spid="31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/>
                                        <p:tgtEl>
                                          <p:spTgt spid="31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0" dur="1000"/>
                                        <p:tgtEl>
                                          <p:spTgt spid="310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1000"/>
                            </p:stCondLst>
                            <p:childTnLst>
                              <p:par>
                                <p:cTn id="103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31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31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5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0" dur="1000"/>
                                        <p:tgtEl>
                                          <p:spTgt spid="31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1000"/>
                                        <p:tgtEl>
                                          <p:spTgt spid="31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2" dur="1000"/>
                                        <p:tgtEl>
                                          <p:spTgt spid="310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15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31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500" fill="hold"/>
                                        <p:tgtEl>
                                          <p:spTgt spid="31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5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2" dur="1000"/>
                                        <p:tgtEl>
                                          <p:spTgt spid="31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1000"/>
                                        <p:tgtEl>
                                          <p:spTgt spid="31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4" dur="1000"/>
                                        <p:tgtEl>
                                          <p:spTgt spid="310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6" fill="hold">
                            <p:stCondLst>
                              <p:cond delay="1000"/>
                            </p:stCondLst>
                            <p:childTnLst>
                              <p:par>
                                <p:cTn id="127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9" dur="500" fill="hold"/>
                                        <p:tgtEl>
                                          <p:spTgt spid="31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500" fill="hold"/>
                                        <p:tgtEl>
                                          <p:spTgt spid="31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5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4" dur="1000"/>
                                        <p:tgtEl>
                                          <p:spTgt spid="31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1000"/>
                                        <p:tgtEl>
                                          <p:spTgt spid="31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6" dur="1000"/>
                                        <p:tgtEl>
                                          <p:spTgt spid="310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8" fill="hold">
                            <p:stCondLst>
                              <p:cond delay="1000"/>
                            </p:stCondLst>
                            <p:childTnLst>
                              <p:par>
                                <p:cTn id="139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1" dur="500" fill="hold"/>
                                        <p:tgtEl>
                                          <p:spTgt spid="31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500" fill="hold"/>
                                        <p:tgtEl>
                                          <p:spTgt spid="31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5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6" dur="1000"/>
                                        <p:tgtEl>
                                          <p:spTgt spid="31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1000"/>
                                        <p:tgtEl>
                                          <p:spTgt spid="31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8" dur="1000"/>
                                        <p:tgtEl>
                                          <p:spTgt spid="31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0" fill="hold">
                            <p:stCondLst>
                              <p:cond delay="1000"/>
                            </p:stCondLst>
                            <p:childTnLst>
                              <p:par>
                                <p:cTn id="151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3" dur="500" fill="hold"/>
                                        <p:tgtEl>
                                          <p:spTgt spid="31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500" fill="hold"/>
                                        <p:tgtEl>
                                          <p:spTgt spid="31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5" grpId="0" animBg="1"/>
      <p:bldP spid="3102" grpId="0" animBg="1"/>
      <p:bldP spid="3103" grpId="0" animBg="1"/>
      <p:bldP spid="3104" grpId="0" animBg="1"/>
      <p:bldP spid="3105" grpId="0" animBg="1"/>
      <p:bldP spid="3106" grpId="0" animBg="1"/>
      <p:bldP spid="3107" grpId="0" animBg="1"/>
      <p:bldP spid="3108" grpId="0" animBg="1"/>
      <p:bldP spid="3109" grpId="0" animBg="1"/>
      <p:bldP spid="3110" grpId="0" animBg="1"/>
      <p:bldP spid="3111" grpId="0" animBg="1"/>
      <p:bldP spid="3112" grpId="0" animBg="1"/>
      <p:bldP spid="3113" grpId="0" animBg="1"/>
      <p:bldP spid="3117" grpId="0" animBg="1"/>
      <p:bldP spid="3118" grpId="0" animBg="1"/>
      <p:bldP spid="3119" grpId="0" animBg="1"/>
      <p:bldP spid="3120" grpId="0" animBg="1"/>
      <p:bldP spid="3124" grpId="0" animBg="1"/>
      <p:bldP spid="3125" grpId="0" animBg="1"/>
      <p:bldP spid="3126" grpId="0" animBg="1"/>
      <p:bldP spid="3127" grpId="0" animBg="1"/>
      <p:bldP spid="3128" grpId="0" animBg="1"/>
      <p:bldP spid="3129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12" descr="20007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</p:pic>
      <p:sp>
        <p:nvSpPr>
          <p:cNvPr id="27651" name="Text Box 4"/>
          <p:cNvSpPr txBox="1">
            <a:spLocks noChangeArrowheads="1"/>
          </p:cNvSpPr>
          <p:nvPr/>
        </p:nvSpPr>
        <p:spPr bwMode="auto">
          <a:xfrm>
            <a:off x="1311275" y="1379538"/>
            <a:ext cx="184150" cy="3113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endParaRPr lang="ru-RU">
              <a:latin typeface="Lucida Calligraphy"/>
            </a:endParaRPr>
          </a:p>
          <a:p>
            <a:pPr eaLnBrk="0" hangingPunct="0"/>
            <a:endParaRPr lang="ru-RU">
              <a:latin typeface="Lucida Calligraphy"/>
            </a:endParaRPr>
          </a:p>
          <a:p>
            <a:pPr eaLnBrk="0" hangingPunct="0"/>
            <a:endParaRPr lang="ru-RU">
              <a:latin typeface="Lucida Calligraphy"/>
            </a:endParaRPr>
          </a:p>
          <a:p>
            <a:pPr eaLnBrk="0" hangingPunct="0"/>
            <a:endParaRPr lang="ru-RU">
              <a:latin typeface="Lucida Calligraphy"/>
            </a:endParaRPr>
          </a:p>
          <a:p>
            <a:pPr eaLnBrk="0" hangingPunct="0"/>
            <a:endParaRPr lang="ru-RU">
              <a:latin typeface="Lucida Calligraphy"/>
            </a:endParaRPr>
          </a:p>
          <a:p>
            <a:pPr eaLnBrk="0" hangingPunct="0"/>
            <a:endParaRPr lang="ru-RU">
              <a:latin typeface="Lucida Calligraphy"/>
            </a:endParaRPr>
          </a:p>
          <a:p>
            <a:pPr eaLnBrk="0" hangingPunct="0"/>
            <a:endParaRPr lang="ru-RU">
              <a:latin typeface="Lucida Calligraphy"/>
            </a:endParaRPr>
          </a:p>
          <a:p>
            <a:pPr eaLnBrk="0" hangingPunct="0"/>
            <a:endParaRPr lang="ru-RU">
              <a:latin typeface="Lucida Calligraphy"/>
            </a:endParaRPr>
          </a:p>
          <a:p>
            <a:pPr eaLnBrk="0" hangingPunct="0"/>
            <a:endParaRPr lang="ru-RU">
              <a:latin typeface="Lucida Calligraphy"/>
            </a:endParaRPr>
          </a:p>
          <a:p>
            <a:pPr eaLnBrk="0" hangingPunct="0"/>
            <a:endParaRPr lang="ru-RU">
              <a:latin typeface="Lucida Calligraphy"/>
            </a:endParaRPr>
          </a:p>
          <a:p>
            <a:pPr eaLnBrk="0" hangingPunct="0"/>
            <a:endParaRPr lang="ru-RU">
              <a:latin typeface="Lucida Calligraphy"/>
            </a:endParaRPr>
          </a:p>
        </p:txBody>
      </p:sp>
      <p:sp>
        <p:nvSpPr>
          <p:cNvPr id="14341" name="Text Box 5"/>
          <p:cNvSpPr txBox="1">
            <a:spLocks noChangeArrowheads="1"/>
          </p:cNvSpPr>
          <p:nvPr/>
        </p:nvSpPr>
        <p:spPr bwMode="auto">
          <a:xfrm>
            <a:off x="1285875" y="0"/>
            <a:ext cx="7486650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ru-RU" sz="2800" b="1">
                <a:solidFill>
                  <a:schemeClr val="bg1"/>
                </a:solidFill>
                <a:latin typeface="Monotype Corsiva" pitchFamily="66" charset="0"/>
              </a:rPr>
              <a:t>В Антарктиде живут всем нам известные </a:t>
            </a:r>
          </a:p>
          <a:p>
            <a:pPr eaLnBrk="0" hangingPunct="0"/>
            <a:r>
              <a:rPr lang="ru-RU" sz="2800" b="1">
                <a:solidFill>
                  <a:schemeClr val="bg1"/>
                </a:solidFill>
                <a:latin typeface="Monotype Corsiva" pitchFamily="66" charset="0"/>
              </a:rPr>
              <a:t>птицы - пингвины. Они, как и все другие </a:t>
            </a:r>
          </a:p>
          <a:p>
            <a:pPr eaLnBrk="0" hangingPunct="0"/>
            <a:r>
              <a:rPr lang="ru-RU" sz="2800" b="1">
                <a:solidFill>
                  <a:schemeClr val="bg1"/>
                </a:solidFill>
                <a:latin typeface="Monotype Corsiva" pitchFamily="66" charset="0"/>
              </a:rPr>
              <a:t>птицы, имеют крылья, но в отличии </a:t>
            </a:r>
          </a:p>
          <a:p>
            <a:pPr eaLnBrk="0" hangingPunct="0"/>
            <a:r>
              <a:rPr lang="ru-RU" sz="2800" b="1">
                <a:solidFill>
                  <a:schemeClr val="bg1"/>
                </a:solidFill>
                <a:latin typeface="Monotype Corsiva" pitchFamily="66" charset="0"/>
              </a:rPr>
              <a:t>от них, не летают.</a:t>
            </a:r>
          </a:p>
        </p:txBody>
      </p:sp>
      <p:sp>
        <p:nvSpPr>
          <p:cNvPr id="14343" name="WordArt 7"/>
          <p:cNvSpPr>
            <a:spLocks noChangeArrowheads="1" noChangeShapeType="1" noTextEdit="1"/>
          </p:cNvSpPr>
          <p:nvPr/>
        </p:nvSpPr>
        <p:spPr bwMode="auto">
          <a:xfrm>
            <a:off x="2627313" y="5373688"/>
            <a:ext cx="5978525" cy="122396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2800" b="1" i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chemeClr val="bg1"/>
                </a:solidFill>
                <a:latin typeface="Arial"/>
                <a:cs typeface="Arial"/>
              </a:rPr>
              <a:t>Подумайте, для чего тогда</a:t>
            </a:r>
          </a:p>
          <a:p>
            <a:pPr algn="ctr"/>
            <a:r>
              <a:rPr lang="ru-RU" sz="2800" b="1" i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chemeClr val="bg1"/>
                </a:solidFill>
                <a:latin typeface="Arial"/>
                <a:cs typeface="Arial"/>
              </a:rPr>
              <a:t>пингвинам крылья?</a:t>
            </a:r>
          </a:p>
        </p:txBody>
      </p:sp>
      <p:pic>
        <p:nvPicPr>
          <p:cNvPr id="27654" name="Picture 10" descr="08-animals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55650" y="3573463"/>
            <a:ext cx="2808288" cy="1785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655" name="AutoShape 15">
            <a:hlinkClick r:id="rId4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532813" y="6500813"/>
            <a:ext cx="468312" cy="357187"/>
          </a:xfrm>
          <a:prstGeom prst="actionButtonHome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ru-RU"/>
          </a:p>
        </p:txBody>
      </p:sp>
      <p:sp>
        <p:nvSpPr>
          <p:cNvPr id="8" name="AutoShape 15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285750" y="214313"/>
            <a:ext cx="576263" cy="503237"/>
          </a:xfrm>
          <a:prstGeom prst="actionButtonBlank">
            <a:avLst/>
          </a:prstGeom>
          <a:solidFill>
            <a:schemeClr val="accent1"/>
          </a:solidFill>
          <a:ln w="1905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 algn="ctr" eaLnBrk="0" hangingPunct="0">
              <a:defRPr/>
            </a:pPr>
            <a:r>
              <a:rPr lang="ru-RU" sz="32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  <a:sym typeface="Wingdings" pitchFamily="2" charset="2"/>
              </a:rPr>
              <a:t></a:t>
            </a:r>
          </a:p>
        </p:txBody>
      </p:sp>
      <p:sp>
        <p:nvSpPr>
          <p:cNvPr id="9" name="Text Box 4"/>
          <p:cNvSpPr txBox="1">
            <a:spLocks noChangeArrowheads="1"/>
          </p:cNvSpPr>
          <p:nvPr/>
        </p:nvSpPr>
        <p:spPr bwMode="auto">
          <a:xfrm>
            <a:off x="1214438" y="214313"/>
            <a:ext cx="7000875" cy="1570037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marL="457200" indent="-457200" algn="ctr" eaLnBrk="0" hangingPunct="0">
              <a:spcBef>
                <a:spcPct val="50000"/>
              </a:spcBef>
            </a:pPr>
            <a:r>
              <a:rPr lang="ru-RU" sz="3200" b="1">
                <a:solidFill>
                  <a:schemeClr val="bg1"/>
                </a:solidFill>
                <a:latin typeface="Monotype Corsiva" pitchFamily="66" charset="0"/>
              </a:rPr>
              <a:t>Пингвины  живут на севере и добывают себе  пищу в море, с помощью крыльев они хорошо плавают.</a:t>
            </a:r>
          </a:p>
        </p:txBody>
      </p:sp>
    </p:spTree>
  </p:cSld>
  <p:clrMapOvr>
    <a:masterClrMapping/>
  </p:clrMapOvr>
  <p:transition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1434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1434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1434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13" dur="1000"/>
                                        <p:tgtEl>
                                          <p:spTgt spid="143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143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" dur="1000"/>
                                        <p:tgtEl>
                                          <p:spTgt spid="143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5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" dur="1000"/>
                                        <p:tgtEl>
                                          <p:spTgt spid="143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/>
                                        <p:tgtEl>
                                          <p:spTgt spid="143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9" dur="1000"/>
                                        <p:tgtEl>
                                          <p:spTgt spid="143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  <p:bldLst>
      <p:bldP spid="14341" grpId="0"/>
      <p:bldP spid="14341" grpId="1"/>
      <p:bldP spid="14343" grpId="0" animBg="1"/>
      <p:bldP spid="14343" grpId="1" animBg="1"/>
      <p:bldP spid="9" grpId="0" autoUpdateAnimBg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7" descr="земляника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6" name="WordArt 4"/>
          <p:cNvSpPr>
            <a:spLocks noChangeArrowheads="1" noChangeShapeType="1" noTextEdit="1"/>
          </p:cNvSpPr>
          <p:nvPr/>
        </p:nvSpPr>
        <p:spPr bwMode="auto">
          <a:xfrm>
            <a:off x="900113" y="4797425"/>
            <a:ext cx="7418387" cy="15843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2800" b="1" i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Arial"/>
                <a:cs typeface="Arial"/>
              </a:rPr>
              <a:t>Почему земляника чаще </a:t>
            </a:r>
          </a:p>
          <a:p>
            <a:pPr algn="ctr"/>
            <a:r>
              <a:rPr lang="ru-RU" sz="2800" b="1" i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Arial"/>
                <a:cs typeface="Arial"/>
              </a:rPr>
              <a:t>встречается в берёзовом </a:t>
            </a:r>
          </a:p>
          <a:p>
            <a:pPr algn="ctr"/>
            <a:r>
              <a:rPr lang="ru-RU" sz="2800" b="1" i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Arial"/>
                <a:cs typeface="Arial"/>
              </a:rPr>
              <a:t>перелеске, а не в дремучем лесу?</a:t>
            </a:r>
          </a:p>
        </p:txBody>
      </p:sp>
      <p:sp>
        <p:nvSpPr>
          <p:cNvPr id="28676" name="Text Box 5"/>
          <p:cNvSpPr txBox="1">
            <a:spLocks noChangeArrowheads="1"/>
          </p:cNvSpPr>
          <p:nvPr/>
        </p:nvSpPr>
        <p:spPr bwMode="auto">
          <a:xfrm>
            <a:off x="1095375" y="639763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endParaRPr lang="ru-RU"/>
          </a:p>
        </p:txBody>
      </p:sp>
      <p:sp>
        <p:nvSpPr>
          <p:cNvPr id="13318" name="Text Box 6"/>
          <p:cNvSpPr txBox="1">
            <a:spLocks noChangeArrowheads="1"/>
          </p:cNvSpPr>
          <p:nvPr/>
        </p:nvSpPr>
        <p:spPr bwMode="auto">
          <a:xfrm>
            <a:off x="855663" y="214313"/>
            <a:ext cx="8288337" cy="2678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ru-RU" sz="2800" b="1">
                <a:solidFill>
                  <a:srgbClr val="FFFF00"/>
                </a:solidFill>
                <a:latin typeface="Monotype Corsiva" pitchFamily="66" charset="0"/>
              </a:rPr>
              <a:t>В тёмных дремучих лесах земляника встречается редко. </a:t>
            </a:r>
          </a:p>
          <a:p>
            <a:pPr eaLnBrk="0" hangingPunct="0"/>
            <a:r>
              <a:rPr lang="ru-RU" sz="2800" b="1">
                <a:solidFill>
                  <a:srgbClr val="FFFF00"/>
                </a:solidFill>
                <a:latin typeface="Monotype Corsiva" pitchFamily="66" charset="0"/>
              </a:rPr>
              <a:t>Зато    в    берёзовых  перелесках  -   на    каждом    шагу. </a:t>
            </a:r>
          </a:p>
          <a:p>
            <a:pPr eaLnBrk="0" hangingPunct="0"/>
            <a:r>
              <a:rPr lang="ru-RU" sz="2800" b="1">
                <a:solidFill>
                  <a:srgbClr val="FFFF00"/>
                </a:solidFill>
                <a:latin typeface="Monotype Corsiva" pitchFamily="66" charset="0"/>
              </a:rPr>
              <a:t>Низкие  кустики  с  тройчатыми  листьями  и   длинными </a:t>
            </a:r>
          </a:p>
          <a:p>
            <a:pPr eaLnBrk="0" hangingPunct="0"/>
            <a:r>
              <a:rPr lang="ru-RU" sz="2800" b="1">
                <a:solidFill>
                  <a:srgbClr val="FFFF00"/>
                </a:solidFill>
                <a:latin typeface="Monotype Corsiva" pitchFamily="66" charset="0"/>
              </a:rPr>
              <a:t>стелющимися по земле побегами «усами». От этих «усов» </a:t>
            </a:r>
          </a:p>
          <a:p>
            <a:pPr eaLnBrk="0" hangingPunct="0"/>
            <a:r>
              <a:rPr lang="ru-RU" sz="2800" b="1">
                <a:solidFill>
                  <a:srgbClr val="FFFF00"/>
                </a:solidFill>
                <a:latin typeface="Monotype Corsiva" pitchFamily="66" charset="0"/>
              </a:rPr>
              <a:t>вырастают   новые   растения,   а   стелющиеся   плети </a:t>
            </a:r>
          </a:p>
          <a:p>
            <a:pPr eaLnBrk="0" hangingPunct="0"/>
            <a:r>
              <a:rPr lang="ru-RU" sz="2800" b="1">
                <a:solidFill>
                  <a:srgbClr val="FFFF00"/>
                </a:solidFill>
                <a:latin typeface="Monotype Corsiva" pitchFamily="66" charset="0"/>
              </a:rPr>
              <a:t>отсыхают.</a:t>
            </a:r>
          </a:p>
        </p:txBody>
      </p:sp>
      <p:sp>
        <p:nvSpPr>
          <p:cNvPr id="28678" name="AutoShape 8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675688" y="6500813"/>
            <a:ext cx="468312" cy="357187"/>
          </a:xfrm>
          <a:prstGeom prst="actionButtonHome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ru-RU"/>
          </a:p>
        </p:txBody>
      </p:sp>
      <p:sp>
        <p:nvSpPr>
          <p:cNvPr id="7" name="AutoShape 15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142875" y="142875"/>
            <a:ext cx="576263" cy="503238"/>
          </a:xfrm>
          <a:prstGeom prst="actionButtonBlank">
            <a:avLst/>
          </a:prstGeom>
          <a:solidFill>
            <a:schemeClr val="accent1"/>
          </a:solidFill>
          <a:ln w="1905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 algn="ctr" eaLnBrk="0" hangingPunct="0">
              <a:defRPr/>
            </a:pPr>
            <a:r>
              <a:rPr lang="ru-RU" sz="32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  <a:sym typeface="Wingdings" pitchFamily="2" charset="2"/>
              </a:rPr>
              <a:t></a:t>
            </a:r>
          </a:p>
        </p:txBody>
      </p:sp>
      <p:sp>
        <p:nvSpPr>
          <p:cNvPr id="9" name="Text Box 4"/>
          <p:cNvSpPr txBox="1">
            <a:spLocks noChangeArrowheads="1"/>
          </p:cNvSpPr>
          <p:nvPr/>
        </p:nvSpPr>
        <p:spPr bwMode="auto">
          <a:xfrm>
            <a:off x="857250" y="214313"/>
            <a:ext cx="8572500" cy="1754187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marL="457200" indent="-457200" eaLnBrk="0" hangingPunct="0"/>
            <a:r>
              <a:rPr lang="ru-RU" sz="3600" b="1">
                <a:solidFill>
                  <a:srgbClr val="FFFF00"/>
                </a:solidFill>
                <a:latin typeface="Monotype Corsiva" pitchFamily="66" charset="0"/>
              </a:rPr>
              <a:t>Земляника – светолюбивое  растение.</a:t>
            </a:r>
          </a:p>
          <a:p>
            <a:pPr marL="457200" indent="-457200" eaLnBrk="0" hangingPunct="0"/>
            <a:r>
              <a:rPr lang="ru-RU" sz="3600" b="1">
                <a:solidFill>
                  <a:srgbClr val="FFFF00"/>
                </a:solidFill>
                <a:latin typeface="Monotype Corsiva" pitchFamily="66" charset="0"/>
              </a:rPr>
              <a:t>В берёзовых  перелесках  света  намного </a:t>
            </a:r>
          </a:p>
          <a:p>
            <a:pPr marL="457200" indent="-457200" eaLnBrk="0" hangingPunct="0"/>
            <a:r>
              <a:rPr lang="ru-RU" sz="3600" b="1">
                <a:solidFill>
                  <a:srgbClr val="FFFF00"/>
                </a:solidFill>
                <a:latin typeface="Monotype Corsiva" pitchFamily="66" charset="0"/>
              </a:rPr>
              <a:t>больше , чем в дремучих  еловых  лесах. </a:t>
            </a:r>
          </a:p>
        </p:txBody>
      </p:sp>
    </p:spTree>
  </p:cSld>
  <p:clrMapOvr>
    <a:masterClrMapping/>
  </p:clrMapOvr>
  <p:transition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1331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133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133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13" dur="1000"/>
                                        <p:tgtEl>
                                          <p:spTgt spid="133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133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" dur="1000"/>
                                        <p:tgtEl>
                                          <p:spTgt spid="133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5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" dur="1000"/>
                                        <p:tgtEl>
                                          <p:spTgt spid="133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/>
                                        <p:tgtEl>
                                          <p:spTgt spid="133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9" dur="1000"/>
                                        <p:tgtEl>
                                          <p:spTgt spid="133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13316" grpId="0" animBg="1"/>
      <p:bldP spid="13316" grpId="1" animBg="1"/>
      <p:bldP spid="13318" grpId="0"/>
      <p:bldP spid="13318" grpId="1"/>
      <p:bldP spid="9" grpId="0" autoUpdateAnimBg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7" descr="подорожник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399573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699" name="Picture 6" descr="подорожник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924300" y="0"/>
            <a:ext cx="52197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4" name="WordArt 4"/>
          <p:cNvSpPr>
            <a:spLocks noChangeArrowheads="1" noChangeShapeType="1" noTextEdit="1"/>
          </p:cNvSpPr>
          <p:nvPr/>
        </p:nvSpPr>
        <p:spPr bwMode="auto">
          <a:xfrm>
            <a:off x="827088" y="5445125"/>
            <a:ext cx="6986587" cy="12239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2800" b="1" i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Arial"/>
                <a:cs typeface="Arial"/>
              </a:rPr>
              <a:t>Почему он облюбовал себе</a:t>
            </a:r>
          </a:p>
          <a:p>
            <a:pPr algn="ctr"/>
            <a:r>
              <a:rPr lang="ru-RU" sz="2800" b="1" i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Arial"/>
                <a:cs typeface="Arial"/>
              </a:rPr>
              <a:t>такие многолюдные места?</a:t>
            </a:r>
          </a:p>
        </p:txBody>
      </p:sp>
      <p:sp>
        <p:nvSpPr>
          <p:cNvPr id="15365" name="Text Box 5"/>
          <p:cNvSpPr txBox="1">
            <a:spLocks noChangeArrowheads="1"/>
          </p:cNvSpPr>
          <p:nvPr/>
        </p:nvSpPr>
        <p:spPr bwMode="auto">
          <a:xfrm>
            <a:off x="928688" y="285750"/>
            <a:ext cx="7734300" cy="1373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ru-RU" sz="2800" b="1">
                <a:solidFill>
                  <a:srgbClr val="FFFF00"/>
                </a:solidFill>
              </a:rPr>
              <a:t>Подорожник получил своё название за то,</a:t>
            </a:r>
          </a:p>
          <a:p>
            <a:pPr eaLnBrk="0" hangingPunct="0"/>
            <a:r>
              <a:rPr lang="ru-RU" sz="2800" b="1">
                <a:solidFill>
                  <a:srgbClr val="FFFF00"/>
                </a:solidFill>
              </a:rPr>
              <a:t>что он растёт вдоль дорог или прямо на </a:t>
            </a:r>
          </a:p>
          <a:p>
            <a:pPr eaLnBrk="0" hangingPunct="0"/>
            <a:r>
              <a:rPr lang="ru-RU" sz="2800" b="1">
                <a:solidFill>
                  <a:srgbClr val="FFFF00"/>
                </a:solidFill>
              </a:rPr>
              <a:t>дорожках.</a:t>
            </a:r>
          </a:p>
        </p:txBody>
      </p:sp>
      <p:sp>
        <p:nvSpPr>
          <p:cNvPr id="29702" name="AutoShape 9">
            <a:hlinkClick r:id="rId4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675688" y="6500813"/>
            <a:ext cx="468312" cy="357187"/>
          </a:xfrm>
          <a:prstGeom prst="actionButtonHome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ru-RU"/>
          </a:p>
        </p:txBody>
      </p:sp>
      <p:sp>
        <p:nvSpPr>
          <p:cNvPr id="7" name="AutoShape 15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142875" y="142875"/>
            <a:ext cx="576263" cy="503238"/>
          </a:xfrm>
          <a:prstGeom prst="actionButtonBlank">
            <a:avLst/>
          </a:prstGeom>
          <a:solidFill>
            <a:schemeClr val="accent1"/>
          </a:solidFill>
          <a:ln w="1905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 algn="ctr" eaLnBrk="0" hangingPunct="0">
              <a:defRPr/>
            </a:pPr>
            <a:r>
              <a:rPr lang="ru-RU" sz="32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  <a:sym typeface="Wingdings" pitchFamily="2" charset="2"/>
              </a:rPr>
              <a:t></a:t>
            </a:r>
          </a:p>
        </p:txBody>
      </p:sp>
      <p:sp>
        <p:nvSpPr>
          <p:cNvPr id="8" name="Text Box 4"/>
          <p:cNvSpPr txBox="1">
            <a:spLocks noChangeArrowheads="1"/>
          </p:cNvSpPr>
          <p:nvPr/>
        </p:nvSpPr>
        <p:spPr bwMode="auto">
          <a:xfrm>
            <a:off x="1000125" y="285750"/>
            <a:ext cx="7429500" cy="1570038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marL="457200" indent="-457200" eaLnBrk="0" hangingPunct="0">
              <a:spcBef>
                <a:spcPct val="50000"/>
              </a:spcBef>
            </a:pPr>
            <a:r>
              <a:rPr lang="ru-RU" sz="3200" b="1">
                <a:solidFill>
                  <a:srgbClr val="FFFF00"/>
                </a:solidFill>
              </a:rPr>
              <a:t>    Подорожник распространяется семенами, которые переносятся, прилипнув к обуви человека.</a:t>
            </a:r>
          </a:p>
        </p:txBody>
      </p:sp>
    </p:spTree>
  </p:cSld>
  <p:clrMapOvr>
    <a:masterClrMapping/>
  </p:clrMapOvr>
  <p:transition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1536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1536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1536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13" dur="1000"/>
                                        <p:tgtEl>
                                          <p:spTgt spid="153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153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" dur="1000"/>
                                        <p:tgtEl>
                                          <p:spTgt spid="153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3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5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27" dur="1000"/>
                                        <p:tgtEl>
                                          <p:spTgt spid="153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/>
                                        <p:tgtEl>
                                          <p:spTgt spid="153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9" dur="1000"/>
                                        <p:tgtEl>
                                          <p:spTgt spid="153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15364" grpId="0" animBg="1"/>
      <p:bldP spid="15364" grpId="1" animBg="1"/>
      <p:bldP spid="15365" grpId="0"/>
      <p:bldP spid="15365" grpId="1"/>
      <p:bldP spid="8" grpId="0" autoUpdateAnimBg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7" descr="боярышник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88" name="WordArt 4"/>
          <p:cNvSpPr>
            <a:spLocks noChangeArrowheads="1" noChangeShapeType="1" noTextEdit="1"/>
          </p:cNvSpPr>
          <p:nvPr/>
        </p:nvSpPr>
        <p:spPr bwMode="auto">
          <a:xfrm>
            <a:off x="468313" y="5876925"/>
            <a:ext cx="8066087" cy="64928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2800" b="1" i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Arial"/>
                <a:cs typeface="Arial"/>
              </a:rPr>
              <a:t>Чем боярышник привлекает птиц?</a:t>
            </a:r>
          </a:p>
        </p:txBody>
      </p:sp>
      <p:sp>
        <p:nvSpPr>
          <p:cNvPr id="16390" name="Text Box 6"/>
          <p:cNvSpPr txBox="1">
            <a:spLocks noChangeArrowheads="1"/>
          </p:cNvSpPr>
          <p:nvPr/>
        </p:nvSpPr>
        <p:spPr bwMode="auto">
          <a:xfrm>
            <a:off x="928688" y="285750"/>
            <a:ext cx="7508875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ru-RU" sz="2800" b="1">
                <a:solidFill>
                  <a:srgbClr val="FFFF00"/>
                </a:solidFill>
              </a:rPr>
              <a:t>Боярышник</a:t>
            </a:r>
            <a:r>
              <a:rPr lang="ru-RU" sz="2800">
                <a:solidFill>
                  <a:srgbClr val="FFFF00"/>
                </a:solidFill>
              </a:rPr>
              <a:t> -</a:t>
            </a:r>
            <a:r>
              <a:rPr lang="ru-RU" sz="2800" b="1">
                <a:solidFill>
                  <a:srgbClr val="FFFF00"/>
                </a:solidFill>
              </a:rPr>
              <a:t> это кустарник или деревце.</a:t>
            </a:r>
          </a:p>
          <a:p>
            <a:pPr eaLnBrk="0" hangingPunct="0"/>
            <a:r>
              <a:rPr lang="ru-RU" sz="2800" b="1">
                <a:solidFill>
                  <a:srgbClr val="FFFF00"/>
                </a:solidFill>
              </a:rPr>
              <a:t>Он не примечателен и всё-таки много </a:t>
            </a:r>
          </a:p>
          <a:p>
            <a:pPr eaLnBrk="0" hangingPunct="0"/>
            <a:r>
              <a:rPr lang="ru-RU" sz="2800" b="1">
                <a:solidFill>
                  <a:srgbClr val="FFFF00"/>
                </a:solidFill>
              </a:rPr>
              <a:t>маленьких птичек вьют гнёзда среди </a:t>
            </a:r>
          </a:p>
          <a:p>
            <a:pPr eaLnBrk="0" hangingPunct="0"/>
            <a:r>
              <a:rPr lang="ru-RU" sz="2800" b="1">
                <a:solidFill>
                  <a:srgbClr val="FFFF00"/>
                </a:solidFill>
              </a:rPr>
              <a:t>ветвей боярышника.</a:t>
            </a:r>
            <a:endParaRPr lang="ru-RU" sz="2800">
              <a:solidFill>
                <a:srgbClr val="FFFF00"/>
              </a:solidFill>
            </a:endParaRPr>
          </a:p>
        </p:txBody>
      </p:sp>
      <p:sp>
        <p:nvSpPr>
          <p:cNvPr id="30725" name="AutoShape 8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675688" y="6500813"/>
            <a:ext cx="468312" cy="357187"/>
          </a:xfrm>
          <a:prstGeom prst="actionButtonHome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ru-RU"/>
          </a:p>
        </p:txBody>
      </p:sp>
      <p:sp>
        <p:nvSpPr>
          <p:cNvPr id="6" name="AutoShape 15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142875" y="142875"/>
            <a:ext cx="576263" cy="503238"/>
          </a:xfrm>
          <a:prstGeom prst="actionButtonBlank">
            <a:avLst/>
          </a:prstGeom>
          <a:solidFill>
            <a:schemeClr val="accent1"/>
          </a:solidFill>
          <a:ln w="1905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 algn="ctr" eaLnBrk="0" hangingPunct="0">
              <a:defRPr/>
            </a:pPr>
            <a:r>
              <a:rPr lang="ru-RU" sz="32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  <a:sym typeface="Wingdings" pitchFamily="2" charset="2"/>
              </a:rPr>
              <a:t></a:t>
            </a:r>
          </a:p>
        </p:txBody>
      </p:sp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714375" y="142875"/>
            <a:ext cx="8143875" cy="2554288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marL="457200" indent="-457200" eaLnBrk="0" hangingPunct="0"/>
            <a:r>
              <a:rPr lang="ru-RU" sz="3200" b="1">
                <a:solidFill>
                  <a:srgbClr val="FFFF00"/>
                </a:solidFill>
              </a:rPr>
              <a:t>    Привлекают их туда, как ни странно, колючки. Ветки боярышника усеяны шипами,  это его защита. </a:t>
            </a:r>
          </a:p>
          <a:p>
            <a:pPr marL="457200" indent="-457200" eaLnBrk="0" hangingPunct="0"/>
            <a:r>
              <a:rPr lang="ru-RU" sz="3200" b="1">
                <a:solidFill>
                  <a:srgbClr val="FFFF00"/>
                </a:solidFill>
              </a:rPr>
              <a:t>    Но защищая себя, растение и тех, кто прячется в его ветвях защищает.</a:t>
            </a:r>
          </a:p>
        </p:txBody>
      </p:sp>
    </p:spTree>
  </p:cSld>
  <p:clrMapOvr>
    <a:masterClrMapping/>
  </p:clrMapOvr>
  <p:transition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1639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1639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1639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13" dur="1000"/>
                                        <p:tgtEl>
                                          <p:spTgt spid="163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163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" dur="1000"/>
                                        <p:tgtEl>
                                          <p:spTgt spid="163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5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" dur="1000"/>
                                        <p:tgtEl>
                                          <p:spTgt spid="163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/>
                                        <p:tgtEl>
                                          <p:spTgt spid="163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9" dur="1000"/>
                                        <p:tgtEl>
                                          <p:spTgt spid="1638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16388" grpId="0" animBg="1"/>
      <p:bldP spid="16388" grpId="1" animBg="1"/>
      <p:bldP spid="16390" grpId="0"/>
      <p:bldP spid="16390" grpId="1"/>
      <p:bldP spid="7" grpId="0" autoUpdateAnimBg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7" descr="3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588"/>
            <a:ext cx="9144000" cy="6859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47" name="Picture 9" descr="брусника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857375" y="2000250"/>
            <a:ext cx="5500688" cy="302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31" name="WordArt 11"/>
          <p:cNvSpPr>
            <a:spLocks noChangeArrowheads="1" noChangeShapeType="1" noTextEdit="1"/>
          </p:cNvSpPr>
          <p:nvPr/>
        </p:nvSpPr>
        <p:spPr bwMode="auto">
          <a:xfrm>
            <a:off x="1071563" y="4857750"/>
            <a:ext cx="6769100" cy="18002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dist"/>
            <a:r>
              <a:rPr lang="ru-RU" sz="2800" b="1" i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CC00"/>
                </a:solidFill>
                <a:latin typeface="+mn-lt"/>
                <a:ea typeface="+mn-lt"/>
                <a:cs typeface="+mn-lt"/>
              </a:rPr>
              <a:t>Что это за ягода?</a:t>
            </a:r>
          </a:p>
          <a:p>
            <a:pPr algn="dist"/>
            <a:r>
              <a:rPr lang="ru-RU" sz="2800" b="1" i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CC00"/>
                </a:solidFill>
                <a:latin typeface="+mn-lt"/>
                <a:ea typeface="+mn-lt"/>
                <a:cs typeface="+mn-lt"/>
              </a:rPr>
              <a:t>Почему под снегом листья </a:t>
            </a:r>
          </a:p>
          <a:p>
            <a:pPr algn="dist"/>
            <a:r>
              <a:rPr lang="ru-RU" sz="2800" b="1" i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CC00"/>
                </a:solidFill>
                <a:latin typeface="+mn-lt"/>
                <a:ea typeface="+mn-lt"/>
                <a:cs typeface="+mn-lt"/>
              </a:rPr>
              <a:t>остаются зелёными </a:t>
            </a:r>
          </a:p>
          <a:p>
            <a:pPr algn="dist"/>
            <a:r>
              <a:rPr lang="ru-RU" sz="2800" b="1" i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CC00"/>
                </a:solidFill>
                <a:latin typeface="+mn-lt"/>
                <a:ea typeface="+mn-lt"/>
                <a:cs typeface="+mn-lt"/>
              </a:rPr>
              <a:t>и сохраняется ягода?</a:t>
            </a:r>
          </a:p>
        </p:txBody>
      </p:sp>
      <p:sp>
        <p:nvSpPr>
          <p:cNvPr id="31749" name="AutoShape 12">
            <a:hlinkClick r:id="rId4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675688" y="6500813"/>
            <a:ext cx="468312" cy="357187"/>
          </a:xfrm>
          <a:prstGeom prst="actionButtonHome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ru-RU"/>
          </a:p>
        </p:txBody>
      </p:sp>
      <p:sp>
        <p:nvSpPr>
          <p:cNvPr id="10246" name="Rectangle 6"/>
          <p:cNvSpPr>
            <a:spLocks noChangeArrowheads="1"/>
          </p:cNvSpPr>
          <p:nvPr/>
        </p:nvSpPr>
        <p:spPr bwMode="auto">
          <a:xfrm>
            <a:off x="500063" y="142875"/>
            <a:ext cx="8497887" cy="209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indent="342900" algn="just" eaLnBrk="0" hangingPunct="0"/>
            <a:r>
              <a:rPr lang="ru-RU" sz="2600" b="1">
                <a:solidFill>
                  <a:srgbClr val="00CC00"/>
                </a:solidFill>
                <a:cs typeface="Times New Roman" pitchFamily="18" charset="0"/>
              </a:rPr>
              <a:t>В одной сказке злая женщина посылает в лес</a:t>
            </a:r>
          </a:p>
          <a:p>
            <a:pPr indent="342900" algn="just" eaLnBrk="0" hangingPunct="0"/>
            <a:r>
              <a:rPr lang="ru-RU" sz="2600" b="1">
                <a:solidFill>
                  <a:srgbClr val="00CC00"/>
                </a:solidFill>
                <a:cs typeface="Times New Roman" pitchFamily="18" charset="0"/>
              </a:rPr>
              <a:t>маленькую девочку и приказывает ей принести</a:t>
            </a:r>
          </a:p>
          <a:p>
            <a:pPr indent="342900" algn="just" eaLnBrk="0" hangingPunct="0"/>
            <a:r>
              <a:rPr lang="ru-RU" sz="2600" b="1">
                <a:solidFill>
                  <a:srgbClr val="00CC00"/>
                </a:solidFill>
                <a:cs typeface="Times New Roman" pitchFamily="18" charset="0"/>
              </a:rPr>
              <a:t>свежих ягод. Добрый волшебник помогает</a:t>
            </a:r>
          </a:p>
          <a:p>
            <a:pPr indent="342900" algn="just" eaLnBrk="0" hangingPunct="0"/>
            <a:r>
              <a:rPr lang="ru-RU" sz="2600" b="1">
                <a:solidFill>
                  <a:srgbClr val="00CC00"/>
                </a:solidFill>
                <a:cs typeface="Times New Roman" pitchFamily="18" charset="0"/>
              </a:rPr>
              <a:t>девочке. Он совершает чудо, и девочка из-под </a:t>
            </a:r>
          </a:p>
          <a:p>
            <a:pPr indent="342900" algn="just" eaLnBrk="0" hangingPunct="0"/>
            <a:r>
              <a:rPr lang="ru-RU" sz="2600" b="1">
                <a:solidFill>
                  <a:srgbClr val="00CC00"/>
                </a:solidFill>
                <a:cs typeface="Times New Roman" pitchFamily="18" charset="0"/>
              </a:rPr>
              <a:t>снега достаёт свежие красные ягоды.</a:t>
            </a:r>
            <a:endParaRPr lang="ru-RU" sz="2600" b="1">
              <a:solidFill>
                <a:srgbClr val="00CC00"/>
              </a:solidFill>
            </a:endParaRPr>
          </a:p>
        </p:txBody>
      </p:sp>
      <p:sp>
        <p:nvSpPr>
          <p:cNvPr id="7" name="AutoShape 15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142875" y="142875"/>
            <a:ext cx="576263" cy="503238"/>
          </a:xfrm>
          <a:prstGeom prst="actionButtonBlank">
            <a:avLst/>
          </a:prstGeom>
          <a:solidFill>
            <a:schemeClr val="accent1"/>
          </a:solidFill>
          <a:ln w="1905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 algn="ctr" eaLnBrk="0" hangingPunct="0">
              <a:defRPr/>
            </a:pPr>
            <a:r>
              <a:rPr lang="ru-RU" sz="32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  <a:sym typeface="Wingdings" pitchFamily="2" charset="2"/>
              </a:rPr>
              <a:t></a:t>
            </a:r>
          </a:p>
        </p:txBody>
      </p:sp>
      <p:sp>
        <p:nvSpPr>
          <p:cNvPr id="8" name="Text Box 4"/>
          <p:cNvSpPr txBox="1">
            <a:spLocks noChangeArrowheads="1"/>
          </p:cNvSpPr>
          <p:nvPr/>
        </p:nvSpPr>
        <p:spPr bwMode="auto">
          <a:xfrm>
            <a:off x="428625" y="0"/>
            <a:ext cx="8858250" cy="230822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marL="457200" indent="-457200" eaLnBrk="0" hangingPunct="0"/>
            <a:r>
              <a:rPr lang="ru-RU" sz="2800" b="1">
                <a:solidFill>
                  <a:srgbClr val="00CC00"/>
                </a:solidFill>
              </a:rPr>
              <a:t>    </a:t>
            </a:r>
            <a:r>
              <a:rPr lang="ru-RU" sz="2800" b="1">
                <a:solidFill>
                  <a:srgbClr val="008000"/>
                </a:solidFill>
              </a:rPr>
              <a:t>Это  брусника.  Брусника  –  вечнозелёное растение</a:t>
            </a:r>
            <a:r>
              <a:rPr lang="ru-RU" sz="3200" b="1">
                <a:solidFill>
                  <a:srgbClr val="008000"/>
                </a:solidFill>
              </a:rPr>
              <a:t>. </a:t>
            </a:r>
            <a:r>
              <a:rPr lang="ru-RU" sz="2800" b="1">
                <a:solidFill>
                  <a:srgbClr val="008000"/>
                </a:solidFill>
              </a:rPr>
              <a:t>Оно осенью не сбрасывает лис- тья и зимой под снегом остаётся зелёной. </a:t>
            </a:r>
          </a:p>
          <a:p>
            <a:pPr marL="457200" indent="-457200" eaLnBrk="0" hangingPunct="0"/>
            <a:r>
              <a:rPr lang="ru-RU" sz="2800" b="1">
                <a:solidFill>
                  <a:srgbClr val="008000"/>
                </a:solidFill>
              </a:rPr>
              <a:t>     Ягодам  мороз  не  страшен, они становятся даже слаще.</a:t>
            </a:r>
          </a:p>
        </p:txBody>
      </p:sp>
    </p:spTree>
  </p:cSld>
  <p:clrMapOvr>
    <a:masterClrMapping/>
  </p:clrMapOvr>
  <p:transition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1024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1024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1024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13" dur="1000"/>
                                        <p:tgtEl>
                                          <p:spTgt spid="102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102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" dur="1000"/>
                                        <p:tgtEl>
                                          <p:spTgt spid="102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5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" dur="1000"/>
                                        <p:tgtEl>
                                          <p:spTgt spid="307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/>
                                        <p:tgtEl>
                                          <p:spTgt spid="307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9" dur="1000"/>
                                        <p:tgtEl>
                                          <p:spTgt spid="307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7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30731" grpId="0" autoUpdateAnimBg="0"/>
      <p:bldP spid="30731" grpId="1"/>
      <p:bldP spid="10246" grpId="0"/>
      <p:bldP spid="10246" grpId="1"/>
      <p:bldP spid="8" grpId="0" autoUpdateAnimBg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100000">
              <a:srgbClr val="CC0099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5" descr="ежик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3357563"/>
            <a:ext cx="4643438" cy="3500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60" name="WordArt 4"/>
          <p:cNvSpPr>
            <a:spLocks noChangeArrowheads="1" noChangeShapeType="1" noTextEdit="1"/>
          </p:cNvSpPr>
          <p:nvPr/>
        </p:nvSpPr>
        <p:spPr bwMode="auto">
          <a:xfrm>
            <a:off x="4714875" y="4357688"/>
            <a:ext cx="4248150" cy="15113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2800" b="1" i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9900CC"/>
                </a:solidFill>
                <a:latin typeface="Arial"/>
                <a:cs typeface="Arial"/>
              </a:rPr>
              <a:t>Почему рябчик и ёж</a:t>
            </a:r>
          </a:p>
          <a:p>
            <a:pPr algn="ctr"/>
            <a:r>
              <a:rPr lang="ru-RU" sz="2800" b="1" i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9900CC"/>
                </a:solidFill>
                <a:latin typeface="Arial"/>
                <a:cs typeface="Arial"/>
              </a:rPr>
              <a:t> разошлись во мнении?</a:t>
            </a:r>
          </a:p>
        </p:txBody>
      </p:sp>
      <p:pic>
        <p:nvPicPr>
          <p:cNvPr id="32772" name="Picture 7" descr="рябчик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43438" y="0"/>
            <a:ext cx="4500562" cy="3376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773" name="AutoShape 8">
            <a:hlinkClick r:id="rId4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675688" y="6429375"/>
            <a:ext cx="468312" cy="428625"/>
          </a:xfrm>
          <a:prstGeom prst="actionButtonHome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ru-RU"/>
          </a:p>
        </p:txBody>
      </p:sp>
      <p:sp>
        <p:nvSpPr>
          <p:cNvPr id="19465" name="Rectangle 9"/>
          <p:cNvSpPr>
            <a:spLocks noChangeArrowheads="1"/>
          </p:cNvSpPr>
          <p:nvPr/>
        </p:nvSpPr>
        <p:spPr bwMode="auto">
          <a:xfrm>
            <a:off x="0" y="142875"/>
            <a:ext cx="4786313" cy="3170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eaLnBrk="0" hangingPunct="0">
              <a:defRPr/>
            </a:pPr>
            <a:r>
              <a:rPr lang="ru-RU" sz="2000" dirty="0">
                <a:solidFill>
                  <a:srgbClr val="80008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- Люблю я, ёж, весенние цветы!</a:t>
            </a:r>
          </a:p>
          <a:p>
            <a:pPr eaLnBrk="0" hangingPunct="0">
              <a:buFontTx/>
              <a:buChar char="-"/>
              <a:defRPr/>
            </a:pPr>
            <a:r>
              <a:rPr lang="ru-RU" sz="2000" dirty="0">
                <a:solidFill>
                  <a:srgbClr val="80008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И я, рябчик, люблю: такие они яркие </a:t>
            </a:r>
          </a:p>
          <a:p>
            <a:pPr eaLnBrk="0" hangingPunct="0">
              <a:defRPr/>
            </a:pPr>
            <a:r>
              <a:rPr lang="ru-RU" sz="2000" dirty="0">
                <a:solidFill>
                  <a:srgbClr val="80008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да пёстрые!</a:t>
            </a:r>
          </a:p>
          <a:p>
            <a:pPr eaLnBrk="0" hangingPunct="0">
              <a:defRPr/>
            </a:pPr>
            <a:r>
              <a:rPr lang="ru-RU" sz="2000" dirty="0">
                <a:solidFill>
                  <a:srgbClr val="80008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- Да нет, ёж, совсем не то!</a:t>
            </a:r>
          </a:p>
          <a:p>
            <a:pPr eaLnBrk="0" hangingPunct="0">
              <a:defRPr/>
            </a:pPr>
            <a:r>
              <a:rPr lang="ru-RU" sz="2000" dirty="0">
                <a:solidFill>
                  <a:srgbClr val="80008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- Такие они нежные и пахучие!</a:t>
            </a:r>
          </a:p>
          <a:p>
            <a:pPr eaLnBrk="0" hangingPunct="0">
              <a:defRPr/>
            </a:pPr>
            <a:r>
              <a:rPr lang="ru-RU" sz="2000" dirty="0">
                <a:solidFill>
                  <a:srgbClr val="80008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- Опять, ёж, не то! Совсем не то!</a:t>
            </a:r>
          </a:p>
          <a:p>
            <a:pPr eaLnBrk="0" hangingPunct="0">
              <a:defRPr/>
            </a:pPr>
            <a:r>
              <a:rPr lang="ru-RU" sz="2000" dirty="0">
                <a:solidFill>
                  <a:srgbClr val="80008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- А что же тогда то?</a:t>
            </a:r>
          </a:p>
          <a:p>
            <a:pPr eaLnBrk="0" hangingPunct="0">
              <a:buFontTx/>
              <a:buChar char="-"/>
              <a:defRPr/>
            </a:pPr>
            <a:r>
              <a:rPr lang="ru-RU" sz="2000" dirty="0">
                <a:solidFill>
                  <a:srgbClr val="80008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Такие они вкусные! Особенно </a:t>
            </a:r>
          </a:p>
          <a:p>
            <a:pPr eaLnBrk="0" hangingPunct="0">
              <a:defRPr/>
            </a:pPr>
            <a:r>
              <a:rPr lang="ru-RU" sz="2000" dirty="0">
                <a:solidFill>
                  <a:srgbClr val="80008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незабудки, так в клюве и тают. </a:t>
            </a:r>
          </a:p>
          <a:p>
            <a:pPr eaLnBrk="0" hangingPunct="0">
              <a:defRPr/>
            </a:pPr>
            <a:r>
              <a:rPr lang="ru-RU" sz="2000" dirty="0">
                <a:solidFill>
                  <a:srgbClr val="80008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Не забываемый вкус!</a:t>
            </a:r>
          </a:p>
        </p:txBody>
      </p:sp>
      <p:sp>
        <p:nvSpPr>
          <p:cNvPr id="7" name="AutoShape 15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4357688" y="3071813"/>
            <a:ext cx="576262" cy="503237"/>
          </a:xfrm>
          <a:prstGeom prst="actionButtonBlank">
            <a:avLst/>
          </a:prstGeom>
          <a:solidFill>
            <a:schemeClr val="accent1"/>
          </a:solidFill>
          <a:ln w="1905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 algn="ctr" eaLnBrk="0" hangingPunct="0">
              <a:defRPr/>
            </a:pPr>
            <a:r>
              <a:rPr lang="ru-RU" sz="32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  <a:sym typeface="Wingdings" pitchFamily="2" charset="2"/>
              </a:rPr>
              <a:t></a:t>
            </a:r>
          </a:p>
        </p:txBody>
      </p:sp>
      <p:sp>
        <p:nvSpPr>
          <p:cNvPr id="8" name="Text Box 4"/>
          <p:cNvSpPr txBox="1">
            <a:spLocks noChangeArrowheads="1"/>
          </p:cNvSpPr>
          <p:nvPr/>
        </p:nvSpPr>
        <p:spPr bwMode="auto">
          <a:xfrm>
            <a:off x="-357188" y="142875"/>
            <a:ext cx="5786438" cy="310832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marL="457200" indent="-457200" eaLnBrk="0" hangingPunct="0"/>
            <a:r>
              <a:rPr lang="ru-RU" sz="2800" b="1"/>
              <a:t>    </a:t>
            </a:r>
            <a:r>
              <a:rPr lang="ru-RU" sz="2400" b="1">
                <a:solidFill>
                  <a:srgbClr val="800080"/>
                </a:solidFill>
              </a:rPr>
              <a:t> В отличие от рябчика ёж на-               секомоядное животное. </a:t>
            </a:r>
          </a:p>
          <a:p>
            <a:pPr marL="457200" indent="-457200" eaLnBrk="0" hangingPunct="0"/>
            <a:r>
              <a:rPr lang="ru-RU" sz="2400" b="1">
                <a:solidFill>
                  <a:srgbClr val="800080"/>
                </a:solidFill>
              </a:rPr>
              <a:t>      В свой рацион ёж может включать также лягушек, </a:t>
            </a:r>
          </a:p>
          <a:p>
            <a:pPr marL="457200" indent="-457200" eaLnBrk="0" hangingPunct="0"/>
            <a:r>
              <a:rPr lang="ru-RU" sz="2400" b="1">
                <a:solidFill>
                  <a:srgbClr val="800080"/>
                </a:solidFill>
              </a:rPr>
              <a:t>      змей, мелких млекопитаю-     щих, яйца птиц и птенцов  </a:t>
            </a:r>
          </a:p>
          <a:p>
            <a:pPr marL="457200" indent="-457200" eaLnBrk="0" hangingPunct="0"/>
            <a:r>
              <a:rPr lang="ru-RU" sz="2400" b="1">
                <a:solidFill>
                  <a:srgbClr val="800080"/>
                </a:solidFill>
              </a:rPr>
              <a:t>      птиц, гнездующихся на зем-     ле, а иногда ягоды.</a:t>
            </a:r>
          </a:p>
        </p:txBody>
      </p:sp>
    </p:spTree>
  </p:cSld>
  <p:clrMapOvr>
    <a:masterClrMapping/>
  </p:clrMapOvr>
  <p:transition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1946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1946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1946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94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94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94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2" presetClass="exit" presetSubtype="4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slide(fromBottom)">
                                      <p:cBhvr>
                                        <p:cTn id="24" dur="500"/>
                                        <p:tgtEl>
                                          <p:spTgt spid="194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4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19460" grpId="0" animBg="1"/>
      <p:bldP spid="19465" grpId="0"/>
      <p:bldP spid="19465" grpId="1"/>
      <p:bldP spid="8" grpId="0" autoUpdateAnimBg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100000">
              <a:srgbClr val="CC0099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4" name="WordArt 4"/>
          <p:cNvSpPr>
            <a:spLocks noChangeArrowheads="1" noChangeShapeType="1" noTextEdit="1"/>
          </p:cNvSpPr>
          <p:nvPr/>
        </p:nvSpPr>
        <p:spPr bwMode="auto">
          <a:xfrm>
            <a:off x="928688" y="476250"/>
            <a:ext cx="7677150" cy="647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2800" b="1" i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9900CC"/>
                </a:solidFill>
                <a:latin typeface="Arial"/>
                <a:cs typeface="Arial"/>
              </a:rPr>
              <a:t>Что же происходит?</a:t>
            </a:r>
          </a:p>
        </p:txBody>
      </p:sp>
      <p:pic>
        <p:nvPicPr>
          <p:cNvPr id="20485" name="Picture 5" descr="пчела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932363" y="4005263"/>
            <a:ext cx="2736850" cy="2447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6" name="Picture 6" descr="шмель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9388" y="1268413"/>
            <a:ext cx="2736850" cy="2432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7" name="Picture 7" descr="муха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619250" y="4005263"/>
            <a:ext cx="2736850" cy="2447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8" name="Picture 8" descr="оса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987675" y="1557338"/>
            <a:ext cx="3097213" cy="1855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9" name="Picture 9" descr="комар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156325" y="1268413"/>
            <a:ext cx="2806700" cy="2376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800" name="AutoShape 10">
            <a:hlinkClick r:id="rId7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675688" y="6429375"/>
            <a:ext cx="468312" cy="428625"/>
          </a:xfrm>
          <a:prstGeom prst="actionButtonHome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ru-RU"/>
          </a:p>
        </p:txBody>
      </p:sp>
      <p:sp>
        <p:nvSpPr>
          <p:cNvPr id="9" name="AutoShape 15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142875" y="142875"/>
            <a:ext cx="576263" cy="503238"/>
          </a:xfrm>
          <a:prstGeom prst="actionButtonBlank">
            <a:avLst/>
          </a:prstGeom>
          <a:solidFill>
            <a:schemeClr val="accent1"/>
          </a:solidFill>
          <a:ln w="1905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 algn="ctr" eaLnBrk="0" hangingPunct="0">
              <a:defRPr/>
            </a:pPr>
            <a:r>
              <a:rPr lang="ru-RU" sz="32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  <a:sym typeface="Wingdings" pitchFamily="2" charset="2"/>
              </a:rPr>
              <a:t></a:t>
            </a:r>
          </a:p>
        </p:txBody>
      </p:sp>
      <p:sp>
        <p:nvSpPr>
          <p:cNvPr id="10" name="Text Box 4"/>
          <p:cNvSpPr txBox="1">
            <a:spLocks noChangeArrowheads="1"/>
          </p:cNvSpPr>
          <p:nvPr/>
        </p:nvSpPr>
        <p:spPr bwMode="auto">
          <a:xfrm>
            <a:off x="2857500" y="1143000"/>
            <a:ext cx="3786188" cy="34163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eaLnBrk="0" hangingPunct="0"/>
            <a:r>
              <a:rPr lang="ru-RU" b="1">
                <a:solidFill>
                  <a:srgbClr val="800080"/>
                </a:solidFill>
              </a:rPr>
              <a:t>А ничего особенного: у на-секомых при полёте очень быстро трепещут крылья. </a:t>
            </a:r>
          </a:p>
          <a:p>
            <a:pPr eaLnBrk="0" hangingPunct="0"/>
            <a:endParaRPr lang="ru-RU" b="1">
              <a:solidFill>
                <a:srgbClr val="800080"/>
              </a:solidFill>
            </a:endParaRPr>
          </a:p>
          <a:p>
            <a:pPr eaLnBrk="0" hangingPunct="0"/>
            <a:r>
              <a:rPr lang="ru-RU" b="1">
                <a:solidFill>
                  <a:srgbClr val="800080"/>
                </a:solidFill>
              </a:rPr>
              <a:t>Муха делает 330 взмахов в минуту, шмель – 220, пчела, летящая с мёдом 300, а ненагруженная – 440. </a:t>
            </a:r>
          </a:p>
          <a:p>
            <a:pPr eaLnBrk="0" hangingPunct="0"/>
            <a:endParaRPr lang="ru-RU" b="1">
              <a:solidFill>
                <a:srgbClr val="800080"/>
              </a:solidFill>
            </a:endParaRPr>
          </a:p>
          <a:p>
            <a:pPr eaLnBrk="0" hangingPunct="0"/>
            <a:r>
              <a:rPr lang="ru-RU" b="1">
                <a:solidFill>
                  <a:srgbClr val="800080"/>
                </a:solidFill>
              </a:rPr>
              <a:t>Вот почему по звуку можно определить,куда летит пче-   ла  в улей или за добычей.</a:t>
            </a:r>
          </a:p>
        </p:txBody>
      </p:sp>
    </p:spTree>
  </p:cSld>
  <p:clrMapOvr>
    <a:masterClrMapping/>
  </p:clrMapOvr>
  <p:transition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04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204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204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204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204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048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04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04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-4.6346E-6 L -0.15747 -4.6346E-6 " pathEditMode="relative" rAng="0" ptsTypes="AA">
                                      <p:cBhvr>
                                        <p:cTn id="38" dur="2000" fill="hold"/>
                                        <p:tgtEl>
                                          <p:spTgt spid="2048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9" y="0"/>
                                    </p:animMotion>
                                  </p:childTnLst>
                                </p:cTn>
                              </p:par>
                              <p:par>
                                <p:cTn id="39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4.6346E-6 L 0.14167 -4.6346E-6 " pathEditMode="relative" rAng="0" ptsTypes="AA">
                                      <p:cBhvr>
                                        <p:cTn id="40" dur="2000" fill="hold"/>
                                        <p:tgtEl>
                                          <p:spTgt spid="2048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1" y="0"/>
                                    </p:animMotion>
                                  </p:childTnLst>
                                </p:cTn>
                              </p:par>
                              <p:par>
                                <p:cTn id="41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-3.395E-6 L 0.00399 0.44172 " pathEditMode="relative" rAng="0" ptsTypes="AA">
                                      <p:cBhvr>
                                        <p:cTn id="42" dur="2000" fill="hold"/>
                                        <p:tgtEl>
                                          <p:spTgt spid="2048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" y="22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20484" grpId="0" animBg="1"/>
      <p:bldP spid="10" grpId="0" autoUpdateAnimBg="0"/>
    </p:bldLst>
  </p:timing>
</p:sld>
</file>

<file path=ppt/theme/theme1.xml><?xml version="1.0" encoding="utf-8"?>
<a:theme xmlns:a="http://schemas.openxmlformats.org/drawingml/2006/main" name="Палитра">
  <a:themeElements>
    <a:clrScheme name="Палитра 3">
      <a:dk1>
        <a:srgbClr val="000000"/>
      </a:dk1>
      <a:lt1>
        <a:srgbClr val="FFFFFF"/>
      </a:lt1>
      <a:dk2>
        <a:srgbClr val="333399"/>
      </a:dk2>
      <a:lt2>
        <a:srgbClr val="1C1C1C"/>
      </a:lt2>
      <a:accent1>
        <a:srgbClr val="00E4A8"/>
      </a:accent1>
      <a:accent2>
        <a:srgbClr val="FFCF01"/>
      </a:accent2>
      <a:accent3>
        <a:srgbClr val="FFFFFF"/>
      </a:accent3>
      <a:accent4>
        <a:srgbClr val="000000"/>
      </a:accent4>
      <a:accent5>
        <a:srgbClr val="AAEFD1"/>
      </a:accent5>
      <a:accent6>
        <a:srgbClr val="E7BB01"/>
      </a:accent6>
      <a:hlink>
        <a:srgbClr val="FF0000"/>
      </a:hlink>
      <a:folHlink>
        <a:srgbClr val="3333CC"/>
      </a:folHlink>
    </a:clrScheme>
    <a:fontScheme name="Палитра">
      <a:majorFont>
        <a:latin typeface="Tahoma"/>
        <a:ea typeface=""/>
        <a:cs typeface="Arial"/>
      </a:majorFont>
      <a:minorFont>
        <a:latin typeface="Tahoma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lnDef>
  </a:objectDefaults>
  <a:extraClrSchemeLst>
    <a:extraClrScheme>
      <a:clrScheme name="Палитра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алитра 2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алитра 3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алитра 4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алитра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алитра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lnDef>
  </a:objectDefaults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955</TotalTime>
  <Words>432</Words>
  <Application>Microsoft Office PowerPoint</Application>
  <PresentationFormat>Экран (4:3)</PresentationFormat>
  <Paragraphs>82</Paragraphs>
  <Slides>13</Slides>
  <Notes>0</Notes>
  <HiddenSlides>0</HiddenSlides>
  <MMClips>1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Шаблон оформления</vt:lpstr>
      </vt:variant>
      <vt:variant>
        <vt:i4>3</vt:i4>
      </vt:variant>
      <vt:variant>
        <vt:lpstr>Заголовки слайдов</vt:lpstr>
      </vt:variant>
      <vt:variant>
        <vt:i4>13</vt:i4>
      </vt:variant>
    </vt:vector>
  </HeadingPairs>
  <TitlesOfParts>
    <vt:vector size="24" baseType="lpstr">
      <vt:lpstr>Arial</vt:lpstr>
      <vt:lpstr>Tahoma</vt:lpstr>
      <vt:lpstr>Wingdings</vt:lpstr>
      <vt:lpstr>Calibri</vt:lpstr>
      <vt:lpstr>Lucida Calligraphy</vt:lpstr>
      <vt:lpstr>Monotype Corsiva</vt:lpstr>
      <vt:lpstr>Comic Sans MS</vt:lpstr>
      <vt:lpstr>Times New Roman</vt:lpstr>
      <vt:lpstr>Палитра</vt:lpstr>
      <vt:lpstr>Оформление по умолчанию</vt:lpstr>
      <vt:lpstr>Палитра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Максим</dc:creator>
  <cp:lastModifiedBy>User</cp:lastModifiedBy>
  <cp:revision>59</cp:revision>
  <dcterms:created xsi:type="dcterms:W3CDTF">2009-04-30T17:29:00Z</dcterms:created>
  <dcterms:modified xsi:type="dcterms:W3CDTF">2010-07-04T15:02:34Z</dcterms:modified>
</cp:coreProperties>
</file>