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6" r:id="rId9"/>
    <p:sldId id="262" r:id="rId10"/>
    <p:sldId id="261" r:id="rId11"/>
    <p:sldId id="264" r:id="rId12"/>
    <p:sldId id="263" r:id="rId13"/>
    <p:sldId id="265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26" autoAdjust="0"/>
  </p:normalViewPr>
  <p:slideViewPr>
    <p:cSldViewPr>
      <p:cViewPr varScale="1">
        <p:scale>
          <a:sx n="107" d="100"/>
          <a:sy n="107" d="100"/>
        </p:scale>
        <p:origin x="-6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6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06F9EE-B6DA-4074-B0D7-841BD6F11C5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A5CB63B-B386-418C-AF37-AFE75E0B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User\&#1052;&#1086;&#1080;%20&#1076;&#1086;&#1082;&#1091;&#1084;&#1077;&#1085;&#1090;&#1099;\&#1052;&#1086;&#1080;%20&#1088;&#1080;&#1089;&#1091;&#1085;&#1082;&#1080;\book.jpg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5728"/>
            <a:ext cx="7854696" cy="50006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7851648" cy="392909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Monotype Corsiva" pitchFamily="66" charset="0"/>
              </a:rPr>
              <a:t>Живут волшебники </a:t>
            </a:r>
            <a:br>
              <a:rPr lang="ru-RU" sz="8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8800" dirty="0" smtClean="0">
                <a:solidFill>
                  <a:srgbClr val="FF0000"/>
                </a:solidFill>
                <a:latin typeface="Monotype Corsiva" pitchFamily="66" charset="0"/>
              </a:rPr>
              <a:t>на свете</a:t>
            </a:r>
            <a:endParaRPr lang="ru-RU" sz="8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thumbmusical_note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5214950"/>
            <a:ext cx="3429024" cy="1357322"/>
          </a:xfrm>
          <a:prstGeom prst="rect">
            <a:avLst/>
          </a:prstGeom>
        </p:spPr>
      </p:pic>
      <p:pic>
        <p:nvPicPr>
          <p:cNvPr id="5" name="Рисунок 4" descr="medium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571480"/>
            <a:ext cx="2143140" cy="1852620"/>
          </a:xfrm>
          <a:prstGeom prst="rect">
            <a:avLst/>
          </a:prstGeom>
        </p:spPr>
      </p:pic>
      <p:pic>
        <p:nvPicPr>
          <p:cNvPr id="6" name="Рисунок 5" descr="pal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872721">
            <a:off x="6858016" y="428604"/>
            <a:ext cx="1714512" cy="23574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053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«Поэтические картины»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Соч.3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1863г.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         Фортепианные миниатюры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МИНИАТЮРА – 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НЕБОЛЬШОЕ ПРОИЗВЕДЕНИЕ ИСКУССТВА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Э.Григ</a:t>
            </a:r>
            <a:endParaRPr lang="ru-RU" sz="6600" b="1" dirty="0">
              <a:solidFill>
                <a:schemeClr val="tx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1214938998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249"/>
          <a:stretch>
            <a:fillRect/>
          </a:stretch>
        </p:blipFill>
        <p:spPr>
          <a:xfrm>
            <a:off x="5143504" y="2285992"/>
            <a:ext cx="3810000" cy="28575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7683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1.Название миниатюры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( одним словом)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2.Какая  музыка?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 ( двумя словами)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3.Характерные действия музыки.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(тремя словами)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4.Ваше отношение к произведению?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( одним предложением)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5 .С чем её можно сравнить?</a:t>
            </a:r>
          </a:p>
          <a:p>
            <a:pPr>
              <a:buNone/>
            </a:pPr>
            <a:r>
              <a:rPr lang="ru-RU" i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( одним словом)</a:t>
            </a:r>
            <a:endParaRPr lang="ru-RU" i="1" dirty="0">
              <a:solidFill>
                <a:schemeClr val="bg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синквейны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book.jpg" descr="C:\Documents and Settings\User\Мои документы\Мои рисунки\book.jpg"/>
          <p:cNvPicPr>
            <a:picLocks noChangeAspect="1"/>
          </p:cNvPicPr>
          <p:nvPr/>
        </p:nvPicPr>
        <p:blipFill>
          <a:blip r:embed="rId2" r:link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57950" y="3714752"/>
            <a:ext cx="2500330" cy="257176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8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Живут волшебники на свете,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Они проносят радость нам.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Их  в гости ждут с восторгом дети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и знают всех  по именам                   Припев: И где-то рядом сказки бродят,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Когда звучат их голоса.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Волшебники приходят,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Приходят и уходят,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                     Но остаются чудеса.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Живут волшебники земные,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Тепло своих сердец даря.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У них улыбки озорные,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И люди любят их не зря.                     Припев.</a:t>
            </a:r>
          </a:p>
          <a:p>
            <a:pPr>
              <a:buNone/>
            </a:pPr>
            <a:endParaRPr lang="ru-RU" sz="1600" dirty="0" smtClean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Живут волшебники- и  верят,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Что детство праздник без конца.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Что правде все открыты двери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И все распахнуты сердца.                    Припев.</a:t>
            </a:r>
            <a:endParaRPr lang="ru-RU" sz="1600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Живут волшебники на свете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слова </a:t>
            </a:r>
            <a:r>
              <a:rPr lang="ru-RU" dirty="0" smtClean="0"/>
              <a:t>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М </a:t>
            </a:r>
            <a:r>
              <a:rPr lang="ru-RU" sz="3600" dirty="0" err="1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Пляцковского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            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музыка 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Б.Савельева.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skazka_o_cheloveke_volshebnike_i_mudrece_ris_4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929066"/>
            <a:ext cx="3429024" cy="257176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ae6c417689f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42852"/>
            <a:ext cx="8715436" cy="671514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ventgetphoto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4643446"/>
            <a:ext cx="1785940" cy="17859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59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Волшебная сила </a:t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искусства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82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2428868"/>
            <a:ext cx="1857388" cy="1571636"/>
          </a:xfrm>
          <a:prstGeom prst="rect">
            <a:avLst/>
          </a:prstGeom>
        </p:spPr>
      </p:pic>
      <p:pic>
        <p:nvPicPr>
          <p:cNvPr id="6" name="Рисунок 5" descr="180px-Isaak_Brodsky_by_Kustodie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4286256"/>
            <a:ext cx="2143140" cy="2439986"/>
          </a:xfrm>
          <a:prstGeom prst="rect">
            <a:avLst/>
          </a:prstGeom>
        </p:spPr>
      </p:pic>
      <p:pic>
        <p:nvPicPr>
          <p:cNvPr id="7" name="Рисунок 6" descr="2262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4810" y="2357430"/>
            <a:ext cx="1905000" cy="1571625"/>
          </a:xfrm>
          <a:prstGeom prst="rect">
            <a:avLst/>
          </a:prstGeom>
        </p:spPr>
      </p:pic>
      <p:pic>
        <p:nvPicPr>
          <p:cNvPr id="8" name="Рисунок 7" descr="Bajo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768" y="285728"/>
            <a:ext cx="1500198" cy="1919289"/>
          </a:xfrm>
          <a:prstGeom prst="rect">
            <a:avLst/>
          </a:prstGeom>
        </p:spPr>
      </p:pic>
      <p:pic>
        <p:nvPicPr>
          <p:cNvPr id="9" name="Рисунок 8" descr="28239_1250322452_390093_mid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282" y="4500570"/>
            <a:ext cx="1785950" cy="2000240"/>
          </a:xfrm>
          <a:prstGeom prst="rect">
            <a:avLst/>
          </a:prstGeom>
        </p:spPr>
      </p:pic>
      <p:pic>
        <p:nvPicPr>
          <p:cNvPr id="10" name="Рисунок 9" descr="cb128838270a7de4dd5639d6967cd0ce66c93dea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214290"/>
            <a:ext cx="2181228" cy="1643064"/>
          </a:xfrm>
          <a:prstGeom prst="rect">
            <a:avLst/>
          </a:prstGeom>
        </p:spPr>
      </p:pic>
      <p:pic>
        <p:nvPicPr>
          <p:cNvPr id="11" name="Рисунок 10" descr="p18_risunok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43438" y="4714884"/>
            <a:ext cx="1785950" cy="1778796"/>
          </a:xfrm>
          <a:prstGeom prst="rect">
            <a:avLst/>
          </a:prstGeom>
        </p:spPr>
      </p:pic>
      <p:pic>
        <p:nvPicPr>
          <p:cNvPr id="12" name="Рисунок 11" descr="114051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500826" y="2357430"/>
            <a:ext cx="2286000" cy="1600200"/>
          </a:xfrm>
          <a:prstGeom prst="rect">
            <a:avLst/>
          </a:prstGeom>
        </p:spPr>
      </p:pic>
      <p:pic>
        <p:nvPicPr>
          <p:cNvPr id="13" name="Рисунок 12" descr="thumb_803285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4282" y="2071678"/>
            <a:ext cx="1638302" cy="2119314"/>
          </a:xfrm>
          <a:prstGeom prst="rect">
            <a:avLst/>
          </a:prstGeom>
        </p:spPr>
      </p:pic>
      <p:pic>
        <p:nvPicPr>
          <p:cNvPr id="14" name="Рисунок 13" descr="0012e539e1ee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1289" b="7692"/>
          <a:stretch>
            <a:fillRect/>
          </a:stretch>
        </p:blipFill>
        <p:spPr>
          <a:xfrm rot="21413241">
            <a:off x="3464527" y="3547925"/>
            <a:ext cx="1785950" cy="135732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35d072b2aa4b347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8358246" cy="6215106"/>
          </a:xfrm>
          <a:effectLst>
            <a:softEdge rad="317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428736"/>
            <a:ext cx="378621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90000"/>
                  </a:schemeClr>
                </a:solidFill>
                <a:latin typeface="Monotype Corsiva" pitchFamily="66" charset="0"/>
              </a:rPr>
              <a:t>Э .Григ  «Утро»</a:t>
            </a:r>
          </a:p>
          <a:p>
            <a:r>
              <a:rPr lang="ru-RU" sz="3600" dirty="0" smtClean="0">
                <a:solidFill>
                  <a:schemeClr val="tx2">
                    <a:lumMod val="90000"/>
                  </a:schemeClr>
                </a:solidFill>
                <a:latin typeface="Monotype Corsiva" pitchFamily="66" charset="0"/>
              </a:rPr>
              <a:t> Солнышко всходит,</a:t>
            </a:r>
          </a:p>
          <a:p>
            <a:endParaRPr lang="ru-RU" sz="3600" dirty="0" smtClean="0">
              <a:solidFill>
                <a:schemeClr val="tx2">
                  <a:lumMod val="90000"/>
                </a:schemeClr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chemeClr val="tx2">
                    <a:lumMod val="90000"/>
                  </a:schemeClr>
                </a:solidFill>
                <a:latin typeface="Monotype Corsiva" pitchFamily="66" charset="0"/>
              </a:rPr>
              <a:t>И небо светлеет</a:t>
            </a:r>
          </a:p>
          <a:p>
            <a:endParaRPr lang="ru-RU" sz="3600" dirty="0" smtClean="0">
              <a:solidFill>
                <a:schemeClr val="tx2">
                  <a:lumMod val="90000"/>
                </a:schemeClr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chemeClr val="tx2">
                    <a:lumMod val="90000"/>
                  </a:schemeClr>
                </a:solidFill>
                <a:latin typeface="Monotype Corsiva" pitchFamily="66" charset="0"/>
              </a:rPr>
              <a:t>Природа проснулась</a:t>
            </a:r>
          </a:p>
          <a:p>
            <a:endParaRPr lang="ru-RU" sz="3600" dirty="0" smtClean="0">
              <a:solidFill>
                <a:schemeClr val="tx2">
                  <a:lumMod val="90000"/>
                </a:schemeClr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chemeClr val="tx2">
                    <a:lumMod val="90000"/>
                  </a:schemeClr>
                </a:solidFill>
                <a:latin typeface="Monotype Corsiva" pitchFamily="66" charset="0"/>
              </a:rPr>
              <a:t>И утро пришло</a:t>
            </a:r>
            <a:endParaRPr lang="ru-RU" sz="3600" dirty="0">
              <a:solidFill>
                <a:schemeClr val="tx2">
                  <a:lumMod val="9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01808-1808_101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3286124"/>
            <a:ext cx="2214578" cy="278608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Эдвард Григ</a:t>
            </a:r>
            <a:r>
              <a:rPr lang="ru-RU" sz="6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6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53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1845-1907</a:t>
            </a:r>
            <a:endParaRPr lang="ru-RU" sz="6600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ef6c64ffef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214554"/>
            <a:ext cx="3429024" cy="4214842"/>
          </a:xfrm>
          <a:prstGeom prst="rect">
            <a:avLst/>
          </a:prstGeom>
        </p:spPr>
      </p:pic>
      <p:pic>
        <p:nvPicPr>
          <p:cNvPr id="6" name="Рисунок 5" descr="norway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785794"/>
            <a:ext cx="2286016" cy="214314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071462228233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3071811"/>
            <a:ext cx="2786082" cy="34290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Ганс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Христиан Андерсен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542185_45.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143380"/>
            <a:ext cx="2857520" cy="2571768"/>
          </a:xfrm>
          <a:prstGeom prst="rect">
            <a:avLst/>
          </a:prstGeom>
        </p:spPr>
      </p:pic>
      <p:pic>
        <p:nvPicPr>
          <p:cNvPr id="6" name="Рисунок 5" descr="1253892751_dania-karta-200x245-custo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78" y="428604"/>
            <a:ext cx="1905000" cy="2333625"/>
          </a:xfrm>
          <a:prstGeom prst="rect">
            <a:avLst/>
          </a:prstGeom>
        </p:spPr>
      </p:pic>
      <p:pic>
        <p:nvPicPr>
          <p:cNvPr id="7" name="Рисунок 6" descr="47607215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164305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Гордая мысль моя мощной скалой</a:t>
            </a:r>
          </a:p>
          <a:p>
            <a:pPr>
              <a:buNone/>
            </a:pPr>
            <a:r>
              <a:rPr lang="ru-RU" sz="2400" dirty="0" smtClean="0"/>
              <a:t>К синему небу стремиться,</a:t>
            </a:r>
          </a:p>
          <a:p>
            <a:pPr>
              <a:buNone/>
            </a:pPr>
            <a:r>
              <a:rPr lang="ru-RU" sz="2400" dirty="0" smtClean="0"/>
              <a:t>В сердце ж поэта волна за волной,</a:t>
            </a:r>
          </a:p>
          <a:p>
            <a:pPr>
              <a:buNone/>
            </a:pPr>
            <a:r>
              <a:rPr lang="ru-RU" sz="2400" dirty="0" smtClean="0"/>
              <a:t>Словно как в </a:t>
            </a:r>
            <a:r>
              <a:rPr lang="ru-RU" sz="2400" dirty="0" err="1" smtClean="0"/>
              <a:t>море,клубится</a:t>
            </a:r>
            <a:r>
              <a:rPr lang="ru-RU" sz="2400" dirty="0" smtClean="0"/>
              <a:t>!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Образ твой к небу подъемлет скала</a:t>
            </a:r>
          </a:p>
          <a:p>
            <a:pPr>
              <a:buNone/>
            </a:pPr>
            <a:r>
              <a:rPr lang="ru-RU" sz="2400" dirty="0" smtClean="0"/>
              <a:t>Там он царит на просторе!</a:t>
            </a:r>
          </a:p>
          <a:p>
            <a:pPr>
              <a:buNone/>
            </a:pPr>
            <a:r>
              <a:rPr lang="ru-RU" sz="2400" dirty="0" smtClean="0"/>
              <a:t>Ты же сама свой приют обрела</a:t>
            </a:r>
          </a:p>
          <a:p>
            <a:pPr>
              <a:buNone/>
            </a:pPr>
            <a:r>
              <a:rPr lang="ru-RU" sz="2400" dirty="0" smtClean="0"/>
              <a:t>В сердце глубоком, как море!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2"/>
                </a:solidFill>
              </a:rPr>
              <a:t>Сердце поэта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музыка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Э.Грига                                               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слова  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Г.Х.Андерсена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C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2066" y="1714488"/>
            <a:ext cx="3357586" cy="45005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/>
              <a:t>                                 </a:t>
            </a:r>
            <a:r>
              <a:rPr lang="en-US" sz="1600" dirty="0" smtClean="0"/>
              <a:t>I</a:t>
            </a:r>
          </a:p>
          <a:p>
            <a:pPr>
              <a:buNone/>
            </a:pPr>
            <a:r>
              <a:rPr lang="ru-RU" sz="1600" dirty="0" smtClean="0"/>
              <a:t>Тёмно-карих очей взгляд мне в душу запал,</a:t>
            </a:r>
          </a:p>
          <a:p>
            <a:pPr>
              <a:buNone/>
            </a:pPr>
            <a:r>
              <a:rPr lang="ru-RU" sz="1600" dirty="0" smtClean="0"/>
              <a:t>Он  умом и спокойствием детским сиял;</a:t>
            </a:r>
          </a:p>
          <a:p>
            <a:pPr>
              <a:buNone/>
            </a:pPr>
            <a:r>
              <a:rPr lang="ru-RU" sz="1600" dirty="0" smtClean="0"/>
              <a:t>В нём зажглась для меня новой жизни звезда,</a:t>
            </a:r>
          </a:p>
          <a:p>
            <a:pPr>
              <a:buNone/>
            </a:pPr>
            <a:r>
              <a:rPr lang="ru-RU" sz="1600" dirty="0" smtClean="0"/>
              <a:t>Не забыть мне её никогда. никогда.</a:t>
            </a:r>
            <a:endParaRPr lang="en-US" sz="1600" dirty="0" smtClean="0"/>
          </a:p>
          <a:p>
            <a:pPr algn="ctr">
              <a:buNone/>
            </a:pPr>
            <a:r>
              <a:rPr lang="en-US" sz="1600" dirty="0" smtClean="0"/>
              <a:t>II</a:t>
            </a: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Тебе непонятны ни волн рокотанье,</a:t>
            </a:r>
          </a:p>
          <a:p>
            <a:pPr algn="ctr">
              <a:buNone/>
            </a:pPr>
            <a:r>
              <a:rPr lang="ru-RU" sz="1600" dirty="0" smtClean="0"/>
              <a:t>          Ни звучных аккордов, ни песен рыданье,</a:t>
            </a:r>
          </a:p>
          <a:p>
            <a:pPr algn="ctr">
              <a:buNone/>
            </a:pPr>
            <a:r>
              <a:rPr lang="ru-RU" sz="1600" dirty="0" smtClean="0"/>
              <a:t>    Ни запах душистых весенних цветов.</a:t>
            </a:r>
          </a:p>
          <a:p>
            <a:pPr algn="ctr">
              <a:buNone/>
            </a:pPr>
            <a:r>
              <a:rPr lang="ru-RU" sz="1600" dirty="0" smtClean="0"/>
              <a:t>   Ни пламя сверкающих в небе миров,</a:t>
            </a:r>
          </a:p>
          <a:p>
            <a:pPr algn="ctr">
              <a:buNone/>
            </a:pPr>
            <a:r>
              <a:rPr lang="ru-RU" sz="1600" dirty="0" smtClean="0"/>
              <a:t>    Ни пение </a:t>
            </a:r>
            <a:r>
              <a:rPr lang="ru-RU" sz="1600" dirty="0" err="1" smtClean="0"/>
              <a:t>пташек,встречающих</a:t>
            </a:r>
            <a:r>
              <a:rPr lang="ru-RU" sz="1600" dirty="0" smtClean="0"/>
              <a:t> лето,</a:t>
            </a:r>
          </a:p>
          <a:p>
            <a:pPr algn="ctr">
              <a:buNone/>
            </a:pPr>
            <a:r>
              <a:rPr lang="ru-RU" sz="1600" dirty="0" smtClean="0"/>
              <a:t>Так где же понять тебе душу поэта?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                                                                            III                             </a:t>
            </a: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 </a:t>
            </a:r>
            <a:r>
              <a:rPr lang="en-US" sz="1600" dirty="0" smtClean="0"/>
              <a:t>                                                                                                              </a:t>
            </a:r>
            <a:r>
              <a:rPr lang="ru-RU" sz="1600" dirty="0" smtClean="0"/>
              <a:t>Увял букет, тобой мне данный</a:t>
            </a:r>
          </a:p>
          <a:p>
            <a:pPr algn="r">
              <a:buNone/>
            </a:pPr>
            <a:r>
              <a:rPr lang="en-US" sz="1600" dirty="0" smtClean="0"/>
              <a:t>     </a:t>
            </a:r>
            <a:r>
              <a:rPr lang="ru-RU" sz="1600" dirty="0" smtClean="0"/>
              <a:t>Но верю, вновь – благоуханный</a:t>
            </a:r>
          </a:p>
          <a:p>
            <a:pPr algn="r">
              <a:buNone/>
            </a:pPr>
            <a:r>
              <a:rPr lang="en-US" sz="1600" dirty="0" smtClean="0"/>
              <a:t>       </a:t>
            </a:r>
            <a:r>
              <a:rPr lang="ru-RU" sz="1600" dirty="0" smtClean="0"/>
              <a:t>Воскреснет в песнях он моих.</a:t>
            </a:r>
          </a:p>
          <a:p>
            <a:pPr algn="r">
              <a:buNone/>
            </a:pPr>
            <a:r>
              <a:rPr lang="ru-RU" sz="1600" dirty="0" smtClean="0"/>
              <a:t>Узнай и встреть приветом их!</a:t>
            </a:r>
            <a:endParaRPr lang="en-US" sz="1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716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  </a:t>
            </a:r>
            <a:b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Г.Х.Андерсен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Мелодии сердца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Рисунок 3" descr="97e7a6272f3c54b2cd9f78d29437c45d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 rot="21075375">
            <a:off x="0" y="3571876"/>
            <a:ext cx="2857488" cy="328612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 descr="0_86b8_5a9f5899_XL_bi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071546"/>
            <a:ext cx="2809868" cy="228601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Картинная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галерея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solidFill>
                  <a:srgbClr val="92D050"/>
                </a:solidFill>
                <a:latin typeface="Monotype Corsiva" pitchFamily="66" charset="0"/>
              </a:rPr>
              <a:t>сказочного 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кроссворда</a:t>
            </a:r>
            <a:endParaRPr lang="ru-RU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429256" y="2285992"/>
            <a:ext cx="428628" cy="500066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857884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86512" y="2285992"/>
            <a:ext cx="428628" cy="50006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715140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43768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72396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001024" y="228599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001024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572396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143768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715140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286512" y="2786058"/>
            <a:ext cx="428628" cy="50006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57884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429256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000628" y="2786058"/>
            <a:ext cx="428628" cy="500066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572000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714744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6116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857488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428860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000232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29652" y="2786058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857884" y="3286124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429256" y="3286124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000628" y="3286124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572000" y="3286124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286512" y="3286124"/>
            <a:ext cx="428628" cy="50006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715140" y="3286124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143768" y="3286124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572396" y="3286124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572000" y="378619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00628" y="378619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429256" y="378619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857884" y="378619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286512" y="3786190"/>
            <a:ext cx="428628" cy="50006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715140" y="378619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7143768" y="378619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7572396" y="378619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8001024" y="378619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8001024" y="4286256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572396" y="4286256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7143768" y="4286256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715140" y="4286256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6286512" y="4286256"/>
            <a:ext cx="428628" cy="50006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5857884" y="4286256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429256" y="4286256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5429256" y="478632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5857884" y="478632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000628" y="478632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6286512" y="4786322"/>
            <a:ext cx="428628" cy="50006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715140" y="478632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143768" y="4786322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8" name="Рисунок 67" descr="32a218d07a4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571744"/>
            <a:ext cx="1857388" cy="2071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9" name="Рисунок 68" descr="_g-2118-shestv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214290"/>
            <a:ext cx="1928826" cy="19478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0" name="Рисунок 69" descr="36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142852"/>
            <a:ext cx="2071702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1" name="Рисунок 70" descr="th_Reflections_by_Barbiedoll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5286388"/>
            <a:ext cx="2214578" cy="15716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2" name="Рисунок 71" descr="Ognivo_Small.jpg"/>
          <p:cNvPicPr>
            <a:picLocks noChangeAspect="1"/>
          </p:cNvPicPr>
          <p:nvPr/>
        </p:nvPicPr>
        <p:blipFill>
          <a:blip r:embed="rId6" cstate="print"/>
          <a:srcRect b="6249"/>
          <a:stretch>
            <a:fillRect/>
          </a:stretch>
        </p:blipFill>
        <p:spPr>
          <a:xfrm>
            <a:off x="2928926" y="4357694"/>
            <a:ext cx="2071670" cy="25003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3" name="Рисунок 72" descr="af4355e66d66bba7b718c8e466e85eb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44" y="5117529"/>
            <a:ext cx="2214546" cy="17404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2149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Л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Л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И</a:t>
            </a:r>
          </a:p>
          <a:p>
            <a:pPr>
              <a:buNone/>
            </a:pP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343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785794"/>
            <a:ext cx="1857388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post-16-1257691022_thum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785794"/>
            <a:ext cx="3643338" cy="4929222"/>
          </a:xfrm>
          <a:prstGeom prst="rect">
            <a:avLst/>
          </a:prstGeom>
        </p:spPr>
      </p:pic>
      <p:pic>
        <p:nvPicPr>
          <p:cNvPr id="6" name="Рисунок 5" descr="Norway-child-9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3643338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19bc317ae4a495222fa07dc81ae7eab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3504" y="785794"/>
            <a:ext cx="1643074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357298"/>
            <a:ext cx="854395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Жили- были трое троллей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На вершинах дальних гор.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Жили тролли не скучали.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Хоть молчали с давних пор.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Как-то раз – никто не знает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От каких таких причин,-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В той стране раздался грохот.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- Что за шум? – спросил один.     Н о затих ужасный грохот,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И   опять настал покой.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Двести лет прошло в молчанье…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- Это мышь! – сказал другой.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А   когда ещё столетье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Протекло над краем снов,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 Третий тролль сказал :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                -Прощайте, ненавижу болтунов!</a:t>
            </a:r>
            <a:endParaRPr lang="ru-RU" sz="1600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Песенка про троллей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слова. </a:t>
            </a:r>
            <a:r>
              <a:rPr lang="ru-RU" sz="27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Из норвежской поэзии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            </a:t>
            </a:r>
            <a:r>
              <a:rPr lang="ru-RU" sz="27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музыка.</a:t>
            </a:r>
            <a:r>
              <a:rPr lang="ru-RU" sz="27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Гр. Гладкова - Юдина</a:t>
            </a:r>
            <a:endParaRPr lang="ru-RU" sz="2700" dirty="0">
              <a:solidFill>
                <a:schemeClr val="tx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0_e807_4af8412b_-1-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928802"/>
            <a:ext cx="3571900" cy="350046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400</TotalTime>
  <Words>459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Живут волшебники  на свете</vt:lpstr>
      <vt:lpstr>Слайд 2</vt:lpstr>
      <vt:lpstr>Эдвард Григ 1845-1907</vt:lpstr>
      <vt:lpstr>Ганс  Христиан Андерсен</vt:lpstr>
      <vt:lpstr>Сердце поэта музыка   Э.Грига                                                слова    Г.Х.Андерсена</vt:lpstr>
      <vt:lpstr>                      Г.Х.Андерсен Мелодии сердца </vt:lpstr>
      <vt:lpstr>Картинная галерея сказочного кроссворда</vt:lpstr>
      <vt:lpstr>Слайд 8</vt:lpstr>
      <vt:lpstr>Песенка про троллей слова. Из норвежской поэзии             музыка. Гр. Гладкова - Юдина</vt:lpstr>
      <vt:lpstr>Э.Григ</vt:lpstr>
      <vt:lpstr>синквейны</vt:lpstr>
      <vt:lpstr>Живут волшебники на свете слова  М Пляцковского              музыка  Б.Савельева.</vt:lpstr>
      <vt:lpstr>Слайд 13</vt:lpstr>
      <vt:lpstr>Волшебная сила  искусства</vt:lpstr>
    </vt:vector>
  </TitlesOfParts>
  <Company>__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Живут волшебники  на свете</dc:title>
  <dc:creator>_</dc:creator>
  <cp:lastModifiedBy>_</cp:lastModifiedBy>
  <cp:revision>42</cp:revision>
  <dcterms:created xsi:type="dcterms:W3CDTF">2010-01-25T14:28:58Z</dcterms:created>
  <dcterms:modified xsi:type="dcterms:W3CDTF">2010-01-26T00:39:44Z</dcterms:modified>
</cp:coreProperties>
</file>