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18" r:id="rId3"/>
    <p:sldId id="319" r:id="rId4"/>
    <p:sldId id="257" r:id="rId5"/>
    <p:sldId id="300" r:id="rId6"/>
    <p:sldId id="320" r:id="rId7"/>
    <p:sldId id="330" r:id="rId8"/>
    <p:sldId id="321" r:id="rId9"/>
    <p:sldId id="305" r:id="rId10"/>
    <p:sldId id="323" r:id="rId11"/>
    <p:sldId id="306" r:id="rId12"/>
    <p:sldId id="324" r:id="rId13"/>
    <p:sldId id="325" r:id="rId14"/>
    <p:sldId id="326" r:id="rId15"/>
    <p:sldId id="327" r:id="rId16"/>
    <p:sldId id="259" r:id="rId17"/>
    <p:sldId id="302" r:id="rId18"/>
    <p:sldId id="331" r:id="rId19"/>
    <p:sldId id="289" r:id="rId20"/>
    <p:sldId id="309" r:id="rId21"/>
    <p:sldId id="311" r:id="rId22"/>
    <p:sldId id="312" r:id="rId23"/>
    <p:sldId id="313" r:id="rId24"/>
    <p:sldId id="32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969"/>
    <a:srgbClr val="D8E7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72F44A-958A-4C26-9001-590EDB537FF4}" type="datetimeFigureOut">
              <a:rPr lang="ru-RU"/>
              <a:pPr>
                <a:defRPr/>
              </a:pPr>
              <a:t>16.07.2010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4A4F17-67F2-4DF9-862B-AEBACF578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CEDD35-C2D0-4833-82DB-F1F7D33F2153}" type="datetimeFigureOut">
              <a:rPr lang="ru-RU"/>
              <a:pPr>
                <a:defRPr/>
              </a:pPr>
              <a:t>16.07.2010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620A2A-6C97-48FD-ADD3-65092A057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2C0A1D-3156-449B-8A2E-4D60D2CFF553}" type="datetimeFigureOut">
              <a:rPr lang="ru-RU"/>
              <a:pPr>
                <a:defRPr/>
              </a:pPr>
              <a:t>16.07.2010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C530F-1F3A-4ED9-8D30-0E0BEC5F3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059BC7-3BD1-4BED-86A9-DBAD976163DD}" type="datetimeFigureOut">
              <a:rPr lang="ru-RU"/>
              <a:pPr>
                <a:defRPr/>
              </a:pPr>
              <a:t>16.07.2010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E8985C-247D-4B4E-AB08-BF4B060A7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B2D1E1-9348-4EE9-9F38-51286DE8519F}" type="datetimeFigureOut">
              <a:rPr lang="ru-RU"/>
              <a:pPr>
                <a:defRPr/>
              </a:pPr>
              <a:t>16.07.2010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474C00-7232-4EDA-99F2-CCD89951A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7AE7E9-BAA7-4A5B-9A94-91117DBC1C53}" type="datetimeFigureOut">
              <a:rPr lang="ru-RU"/>
              <a:pPr>
                <a:defRPr/>
              </a:pPr>
              <a:t>16.07.2010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29C7DE-1442-4C9A-ACC0-30B2910D0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162B98-7E44-4CDD-B8D7-EE4FDE767BC0}" type="datetimeFigureOut">
              <a:rPr lang="ru-RU"/>
              <a:pPr>
                <a:defRPr/>
              </a:pPr>
              <a:t>16.07.2010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E22ED6-CACA-40DB-AD81-7A7E56368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5E37BA-7910-43F0-92CE-67973E19854C}" type="datetimeFigureOut">
              <a:rPr lang="ru-RU"/>
              <a:pPr>
                <a:defRPr/>
              </a:pPr>
              <a:t>16.07.2010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5FC5A8-652F-43F3-B6B1-8EEBA9C48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206331-BFC0-414E-B158-2DF16A363BAF}" type="datetimeFigureOut">
              <a:rPr lang="ru-RU"/>
              <a:pPr>
                <a:defRPr/>
              </a:pPr>
              <a:t>16.07.2010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24F175-8FD1-4939-9B6C-29E8E31FF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51A4F5-36DD-443A-A689-9896B070F04C}" type="datetimeFigureOut">
              <a:rPr lang="ru-RU"/>
              <a:pPr>
                <a:defRPr/>
              </a:pPr>
              <a:t>16.07.2010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78B196-DFF7-4419-BF59-D7EA90FEC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121020-E9DD-48B5-A759-EADFA3955DDB}" type="datetimeFigureOut">
              <a:rPr lang="ru-RU"/>
              <a:pPr>
                <a:defRPr/>
              </a:pPr>
              <a:t>16.07.2010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4C939B-BD50-424B-B724-161684DE7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00B0F0">
                <a:alpha val="41000"/>
              </a:srgbClr>
            </a:gs>
            <a:gs pos="45000">
              <a:srgbClr val="73F969">
                <a:alpha val="83137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CA44142-C86D-40DF-AD16-04CA4167E61B}" type="datetimeFigureOut">
              <a:rPr lang="ru-RU"/>
              <a:pPr>
                <a:defRPr/>
              </a:pPr>
              <a:t>16.07.2010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C952EC5-282F-4C22-8836-D37F61452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oto-video.ru/images/Lyskin%209/13-tone-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tapiola-tour.ru/images/images/photo/tropa/dsc00559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hyperlink" Target="http://i018.radikal.ru/0803/df/e234aa1095de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etopisi.ru/images/4/4a/%D0%9F%D0%BE%D0%BC%D0%BE%D1%80%D1%8B-%D0%BB%D0%BE%D0%B4%D0%BA%D0%B0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.free-lance.ru/users/mishanya/upload/f_497472381db9e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stkrvo.km.ua/storinki/vydavnycha_files/013.gi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hyperlink" Target="http://china.kulichki.com/pictures/albums/city/Tibeth0001/19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hyperlink" Target="http://www.arhcity.ru/data/0/pomor_ng_b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2004.murman.ru/society/culture/huttunen/str6-51.s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2004.murman.ru/society/culture/huttunen/str28-29.shtml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2004.murman.ru/society/culture/huttunen/str8-49.s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murmanout.ru/files/image/17300-17400/17320/na-reke-umba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hyperlink" Target="http://letopisi.ru/images/c/c8/Morozov1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letopisi.ru/images/6/6b/Sergienko1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letopisi.ru/images/a/ad/Kirin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hyperlink" Target="http://letopisi.ru/images/3/36/Kirin3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img1.liveinternet.ru/images/attach/b/3/18/927/18927270_4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hyperlink" Target="http://img1.liveinternet.ru/images/attach/b/3/18/927/18927363_7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upload.wikimedia.org/wikipedia/commons/c/cf/%D0%A3%D0%BC%D0%B1%D0%B0.jpg" TargetMode="External"/><Relationship Id="rId2" Type="http://schemas.openxmlformats.org/officeDocument/2006/relationships/hyperlink" Target="http://fotki.yandex.ru/users/vla28185454/view/71377/?page=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://www.talikov.ru/fotos/custom/images/IM000743_big.jpg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karelia.ru/gov/Karelia/877/img/15-1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letopisi.ru/images/2/26/Museum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://foto.geocaching.su/albums/userpics/10011/normal_IMG_148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7143750" cy="47148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6700" i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«ПРЕДАНЬЯ     СТАРИНЫ ГЛУБОКОЙ…»</a:t>
            </a:r>
            <a:r>
              <a:rPr lang="ru-RU" sz="6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6000" dirty="0" smtClean="0">
                <a:solidFill>
                  <a:srgbClr val="FF0000"/>
                </a:solidFill>
                <a:effectLst/>
              </a:rPr>
            </a:br>
            <a:r>
              <a:rPr lang="ru-RU" sz="6000" i="1" dirty="0" smtClean="0">
                <a:solidFill>
                  <a:srgbClr val="FF0000"/>
                </a:solidFill>
                <a:effectLst/>
              </a:rPr>
              <a:t> </a:t>
            </a:r>
            <a:r>
              <a:rPr lang="ru-RU" sz="6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6000" dirty="0" smtClean="0">
                <a:solidFill>
                  <a:srgbClr val="FF0000"/>
                </a:solidFill>
                <a:effectLst/>
              </a:rPr>
            </a:br>
            <a:endParaRPr lang="ru-RU" sz="6000" dirty="0">
              <a:solidFill>
                <a:srgbClr val="FF0000"/>
              </a:solidFill>
              <a:effectLst/>
            </a:endParaRPr>
          </a:p>
        </p:txBody>
      </p:sp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928813" y="3929063"/>
            <a:ext cx="6786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onotype Corsiva" pitchFamily="66" charset="0"/>
              </a:rPr>
              <a:t>Учитель начальных классов </a:t>
            </a:r>
          </a:p>
          <a:p>
            <a:pPr algn="ctr"/>
            <a:r>
              <a:rPr lang="ru-RU" sz="3600" b="1">
                <a:latin typeface="Monotype Corsiva" pitchFamily="66" charset="0"/>
              </a:rPr>
              <a:t>МОУ СО школы №9 г. Кандалакши</a:t>
            </a:r>
          </a:p>
          <a:p>
            <a:pPr algn="ctr"/>
            <a:r>
              <a:rPr lang="ru-RU" sz="3600" b="1">
                <a:latin typeface="Monotype Corsiva" pitchFamily="66" charset="0"/>
              </a:rPr>
              <a:t>Мурманской области</a:t>
            </a:r>
          </a:p>
          <a:p>
            <a:pPr algn="ctr"/>
            <a:r>
              <a:rPr lang="ru-RU" sz="3600" b="1">
                <a:latin typeface="Monotype Corsiva" pitchFamily="66" charset="0"/>
              </a:rPr>
              <a:t> Вдовина Татьяна Михайловна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-142875"/>
            <a:ext cx="8183562" cy="25511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i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Терский берег скалистый, горы древни, горы чёрны, как медведи лежат. А по берегам стоят небольшие избушки – тони.</a:t>
            </a:r>
            <a:br>
              <a:rPr lang="ru-RU" i="1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endParaRPr lang="ru-RU" i="1" smtClean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30" name="Picture 6" descr="Картинка 4 из 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857375"/>
            <a:ext cx="39338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img-fotki.yandex.ru/get/3308/dimonmmk.a/0_b6d7_e666627f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857375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elygorod.ru/book_images/N00104010388-1.jpg"/>
          <p:cNvPicPr>
            <a:picLocks noChangeAspect="1" noChangeArrowheads="1"/>
          </p:cNvPicPr>
          <p:nvPr/>
        </p:nvPicPr>
        <p:blipFill>
          <a:blip r:embed="rId5"/>
          <a:srcRect l="24657" t="5217" r="55009" b="74074"/>
          <a:stretch>
            <a:fillRect/>
          </a:stretch>
        </p:blipFill>
        <p:spPr bwMode="auto">
          <a:xfrm>
            <a:off x="2928938" y="4500563"/>
            <a:ext cx="3286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Картинка 11 из 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00313"/>
            <a:ext cx="5286375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 descr="Картинка 24 из 5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452688"/>
            <a:ext cx="30003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FF0000"/>
                </a:solidFill>
                <a:latin typeface="Monotype Corsiva" pitchFamily="66" charset="0"/>
              </a:rPr>
              <a:t>     «Явился гость на порог, хоть пой, хоть тужи, но приют окажи, крепким чаем напои…»</a:t>
            </a:r>
            <a:endParaRPr lang="ru-RU" sz="4800" b="1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785813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6600" smtClean="0">
                <a:solidFill>
                  <a:srgbClr val="FF0000"/>
                </a:solidFill>
                <a:effectLst/>
                <a:latin typeface="Monotype Corsiva" pitchFamily="66" charset="0"/>
              </a:rPr>
              <a:t>Что это?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 rot="-1060011">
            <a:off x="863600" y="2106613"/>
            <a:ext cx="3214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шаньга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 rot="878533">
            <a:off x="5072063" y="2428875"/>
            <a:ext cx="3355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кулебяка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00188" y="3786188"/>
            <a:ext cx="30622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вьюшка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429125" y="4929188"/>
            <a:ext cx="3443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старицок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106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71813" y="714375"/>
            <a:ext cx="4857750" cy="8366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6000" smtClean="0">
                <a:solidFill>
                  <a:srgbClr val="FF0000"/>
                </a:solidFill>
                <a:effectLst/>
                <a:latin typeface="Monotype Corsiva" pitchFamily="66" charset="0"/>
              </a:rPr>
              <a:t>Угадай-ка…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4375" y="1357313"/>
            <a:ext cx="2386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latin typeface="Times New Roman" pitchFamily="18" charset="0"/>
                <a:cs typeface="Times New Roman" pitchFamily="18" charset="0"/>
              </a:rPr>
              <a:t>байна</a:t>
            </a:r>
            <a:r>
              <a:rPr lang="ru-RU" sz="60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86375" y="3000375"/>
            <a:ext cx="2435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latin typeface="Times New Roman" pitchFamily="18" charset="0"/>
                <a:cs typeface="Times New Roman" pitchFamily="18" charset="0"/>
              </a:rPr>
              <a:t>карбас</a:t>
            </a:r>
            <a:endParaRPr lang="ru-RU" sz="6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belygorod.ru/book_images/N00104010388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571750"/>
            <a:ext cx="2500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ртинка 2 из 2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72000"/>
            <a:ext cx="40719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Угадай-ка…</a:t>
            </a:r>
            <a:endParaRPr lang="ru-RU" sz="6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Рисунок 4" descr="C:\Users\Деревня\Desktop\Фото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86063"/>
            <a:ext cx="2428875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2938" y="1571625"/>
            <a:ext cx="21574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latin typeface="Times New Roman" pitchFamily="18" charset="0"/>
                <a:cs typeface="Times New Roman" pitchFamily="18" charset="0"/>
              </a:rPr>
              <a:t>зыбка</a:t>
            </a:r>
            <a:endParaRPr lang="ru-RU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929313" y="2643188"/>
            <a:ext cx="13287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latin typeface="Times New Roman" pitchFamily="18" charset="0"/>
                <a:cs typeface="Times New Roman" pitchFamily="18" charset="0"/>
              </a:rPr>
              <a:t>буй</a:t>
            </a:r>
            <a:endParaRPr lang="ru-RU" sz="6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Картинка 9 из 4776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3929063"/>
            <a:ext cx="481488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Угадай-ка…</a:t>
            </a:r>
            <a:endParaRPr lang="ru-RU" sz="6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4375" y="1785938"/>
            <a:ext cx="2490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latin typeface="Times New Roman" pitchFamily="18" charset="0"/>
                <a:cs typeface="Times New Roman" pitchFamily="18" charset="0"/>
              </a:rPr>
              <a:t>лесина</a:t>
            </a:r>
            <a:endParaRPr lang="ru-RU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928688" y="4214813"/>
            <a:ext cx="3762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643563" y="1857375"/>
            <a:ext cx="24812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latin typeface="Times New Roman" pitchFamily="18" charset="0"/>
                <a:cs typeface="Times New Roman" pitchFamily="18" charset="0"/>
              </a:rPr>
              <a:t>варава</a:t>
            </a:r>
            <a:r>
              <a:rPr lang="ru-RU" i="1">
                <a:latin typeface="Verdana" pitchFamily="34" charset="0"/>
              </a:rPr>
              <a:t> </a:t>
            </a:r>
            <a:endParaRPr lang="ru-RU">
              <a:latin typeface="Verdana" pitchFamily="34" charset="0"/>
            </a:endParaRPr>
          </a:p>
        </p:txBody>
      </p:sp>
      <p:pic>
        <p:nvPicPr>
          <p:cNvPr id="48130" name="Picture 2" descr="Картинка 8 из 90571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000375"/>
            <a:ext cx="2647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Картинка 2 из 81271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214688"/>
            <a:ext cx="3619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142875"/>
            <a:ext cx="8429625" cy="714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i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«Морем живем, ему и песни поем»…</a:t>
            </a:r>
            <a:endParaRPr lang="ru-RU" sz="4400" smtClean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6" name="Picture 6" descr="Картинка 18 из 4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714750"/>
            <a:ext cx="37147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elygorod.ru/book_images/N00104010388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857250"/>
            <a:ext cx="170973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ф8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3000375" y="857250"/>
            <a:ext cx="38671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ф1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357188" y="857250"/>
            <a:ext cx="250031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C:\Users\Деревня\Documents\Папка мамы\поморы\фото кружка\Image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3714750"/>
            <a:ext cx="335756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etno.clow.ru/imgsm/29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857375"/>
            <a:ext cx="2825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2004.murman.ru/society/culture/folkarts/grandmoth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000500"/>
            <a:ext cx="39655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sati.archaeology.nsc.ru/library/fursova/traditional.files/image04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071563"/>
            <a:ext cx="20478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derbenevka.com/images/album/big/podb_k/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4786313"/>
            <a:ext cx="27146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28625" y="142875"/>
            <a:ext cx="8358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Иные сказки долгие были – на два, на три вечера хватало…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5813" y="2214563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720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Поморские  загадки…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43063" y="428625"/>
            <a:ext cx="561498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600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Виталий Бубенцов</a:t>
            </a:r>
          </a:p>
        </p:txBody>
      </p:sp>
      <p:pic>
        <p:nvPicPr>
          <p:cNvPr id="46082" name="Picture 2" descr="Баба Кат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357438"/>
            <a:ext cx="300037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Осенние соп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428875"/>
            <a:ext cx="4500562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88" y="103188"/>
            <a:ext cx="4565650" cy="657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57375" y="214313"/>
            <a:ext cx="622935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600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Арви Хуттунен</a:t>
            </a:r>
          </a:p>
        </p:txBody>
      </p:sp>
      <p:pic>
        <p:nvPicPr>
          <p:cNvPr id="5" name="Рисунок 4" descr="http://2004.murman.ru/society/culture/huttunen/str6-51-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4071938"/>
            <a:ext cx="2643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2004.murman.ru/society/culture/huttunen/str8-49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785938"/>
            <a:ext cx="2786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2004.murman.ru/society/culture/huttunen/str28-29-small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1500188"/>
            <a:ext cx="2786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0" y="500063"/>
            <a:ext cx="6900863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600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Николай Морозов</a:t>
            </a:r>
          </a:p>
        </p:txBody>
      </p:sp>
      <p:pic>
        <p:nvPicPr>
          <p:cNvPr id="39938" name="Picture 2" descr="Картинка 8 из 15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000500"/>
            <a:ext cx="3602038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Изображение:Morozov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071688"/>
            <a:ext cx="4643437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357188"/>
            <a:ext cx="8586788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600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Анатолий Сергиенко</a:t>
            </a:r>
          </a:p>
        </p:txBody>
      </p:sp>
      <p:pic>
        <p:nvPicPr>
          <p:cNvPr id="40962" name="Picture 2" descr="Картинка 1 из 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286000"/>
            <a:ext cx="4371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35718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600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Михаил Кирин</a:t>
            </a:r>
          </a:p>
        </p:txBody>
      </p:sp>
      <p:pic>
        <p:nvPicPr>
          <p:cNvPr id="41990" name="Picture 6" descr="Изображение:Kirin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798888"/>
            <a:ext cx="412115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Изображение:Kirin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928813"/>
            <a:ext cx="433863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1 из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6550" y="3048000"/>
            <a:ext cx="2457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929687" cy="55006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«Дом не стоит без фундамента; </a:t>
            </a:r>
            <a:b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дерево не растёт с подрубленным корнем,</a:t>
            </a:r>
            <a:b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человек не может жить без основы…. </a:t>
            </a:r>
            <a:b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Сердцевинка</a:t>
            </a:r>
            <a: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должна быть в нём…</a:t>
            </a:r>
            <a:b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А это – прошлое наше и светлая память о нём; </a:t>
            </a:r>
            <a:b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народные обычаи и устои семейные; </a:t>
            </a:r>
            <a:b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родной дом». 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4" descr="Картинка 2 из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3643313"/>
            <a:ext cx="3657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6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39 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500188"/>
            <a:ext cx="52149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75" y="142875"/>
            <a:ext cx="8786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Морская карта (</a:t>
            </a:r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XIII 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век) </a:t>
            </a:r>
          </a:p>
          <a:p>
            <a:pPr algn="ctr"/>
            <a:r>
              <a:rPr lang="ru-RU">
                <a:latin typeface="Verdana" pitchFamily="34" charset="0"/>
              </a:rPr>
              <a:t>Первое изображение Кольского полуострова (Biarmia). </a:t>
            </a:r>
          </a:p>
          <a:p>
            <a:pPr algn="ctr"/>
            <a:r>
              <a:rPr lang="ru-RU">
                <a:latin typeface="Verdana" pitchFamily="34" charset="0"/>
              </a:rPr>
              <a:t>Кандалакшский залив Белого моря (Lavcus Albus) 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643563" y="142875"/>
            <a:ext cx="2357437" cy="6429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80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Варзуга</a:t>
            </a:r>
          </a:p>
        </p:txBody>
      </p:sp>
      <p:pic>
        <p:nvPicPr>
          <p:cNvPr id="10252" name="Picture 12" descr="http://img-fotki.yandex.ru/get/3604/vla28185454.1/0_116a4_f0a43bad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786188"/>
            <a:ext cx="28622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4714875"/>
            <a:ext cx="29289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43000" y="0"/>
            <a:ext cx="1504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Умба</a:t>
            </a:r>
          </a:p>
        </p:txBody>
      </p:sp>
      <p:pic>
        <p:nvPicPr>
          <p:cNvPr id="28674" name="Picture 2" descr="Картинка 6 из 11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643313"/>
            <a:ext cx="29289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Файл:Умба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857250"/>
            <a:ext cx="378618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0" y="857250"/>
            <a:ext cx="4643438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500063" y="142875"/>
            <a:ext cx="8183562" cy="14081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smtClean="0">
                <a:solidFill>
                  <a:srgbClr val="FF0000"/>
                </a:solidFill>
                <a:effectLst/>
                <a:latin typeface="Monotype Corsiva" pitchFamily="66" charset="0"/>
              </a:rPr>
              <a:t>«У моря живём, морем кормимся, море – наша кормилица»</a:t>
            </a:r>
          </a:p>
        </p:txBody>
      </p:sp>
      <p:pic>
        <p:nvPicPr>
          <p:cNvPr id="3" name="Picture 2" descr="http://pomorland.narod.ru/img/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14500"/>
            <a:ext cx="4500562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omorland.narod.ru/img/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500563"/>
            <a:ext cx="4175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1050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 Поморские поговорки и пословицы …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78593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 «И радость, и горе помору – все от моря…»</a:t>
            </a:r>
            <a:endParaRPr lang="ru-RU" sz="40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71462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70C0"/>
                </a:solidFill>
                <a:latin typeface="Monotype Corsiva" pitchFamily="66" charset="0"/>
              </a:rPr>
              <a:t>         «Улов то уловом, а все и красота морская тянет…»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3576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70C0"/>
                </a:solidFill>
                <a:latin typeface="Monotype Corsiva" pitchFamily="66" charset="0"/>
              </a:rPr>
              <a:t>        «Море закалку дает и телу, и сердцу…»</a:t>
            </a:r>
            <a:endParaRPr lang="ru-RU" sz="40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54292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     «Помор наукой отцовской, дружками да своим трудом силен…»</a:t>
            </a:r>
            <a:endParaRPr lang="ru-RU" sz="4000" b="1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009" grpId="0"/>
      <p:bldP spid="4" grpId="0"/>
      <p:bldP spid="6" grpId="0"/>
      <p:bldP spid="430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71500" y="2143125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660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Поморские  приметы…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285750"/>
            <a:ext cx="8183562" cy="13366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400" i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С 9 - 10 лет вместе с отцами уходили на рыбный промысел и сыновья…</a:t>
            </a:r>
          </a:p>
        </p:txBody>
      </p:sp>
      <p:pic>
        <p:nvPicPr>
          <p:cNvPr id="3" name="Рисунок 2" descr="http://belygorod.ru/book_images/N00104010388-1.jpg"/>
          <p:cNvPicPr>
            <a:picLocks noChangeAspect="1" noChangeArrowheads="1"/>
          </p:cNvPicPr>
          <p:nvPr/>
        </p:nvPicPr>
        <p:blipFill>
          <a:blip r:embed="rId2"/>
          <a:srcRect l="54951" t="6667" r="21979" b="69878"/>
          <a:stretch>
            <a:fillRect/>
          </a:stretch>
        </p:blipFill>
        <p:spPr bwMode="auto">
          <a:xfrm>
            <a:off x="142875" y="2214563"/>
            <a:ext cx="4143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Картинка 1 из 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357563"/>
            <a:ext cx="4327525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2 из 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7145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188" y="142875"/>
            <a:ext cx="8572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latin typeface="Monotype Corsiva" pitchFamily="66" charset="0"/>
              </a:rPr>
              <a:t>    Поморы тщательно готовили снасти к рыбному промыслу…</a:t>
            </a:r>
          </a:p>
        </p:txBody>
      </p:sp>
      <p:pic>
        <p:nvPicPr>
          <p:cNvPr id="9" name="Picture 4" descr="Картинка 3 из 2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3714750"/>
            <a:ext cx="421481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212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24</vt:i4>
      </vt:variant>
    </vt:vector>
  </HeadingPairs>
  <TitlesOfParts>
    <vt:vector size="42" baseType="lpstr">
      <vt:lpstr>Verdana</vt:lpstr>
      <vt:lpstr>Arial</vt:lpstr>
      <vt:lpstr>Wingdings 2</vt:lpstr>
      <vt:lpstr>Calibri</vt:lpstr>
      <vt:lpstr>Monotype Corsiva</vt:lpstr>
      <vt:lpstr>Times New Roman</vt:lpstr>
      <vt:lpstr>Аспект</vt:lpstr>
      <vt:lpstr>Аспект</vt:lpstr>
      <vt:lpstr>Аспект</vt:lpstr>
      <vt:lpstr>Аспект</vt:lpstr>
      <vt:lpstr>Аспект</vt:lpstr>
      <vt:lpstr>Аспект</vt:lpstr>
      <vt:lpstr>Аспект</vt:lpstr>
      <vt:lpstr>Аспект</vt:lpstr>
      <vt:lpstr>Аспект</vt:lpstr>
      <vt:lpstr>Аспект</vt:lpstr>
      <vt:lpstr>Аспект</vt:lpstr>
      <vt:lpstr>Аспект</vt:lpstr>
      <vt:lpstr>     «ПРЕДАНЬЯ     СТАРИНЫ ГЛУБОКОЙ…»   </vt:lpstr>
      <vt:lpstr>Слайд 2</vt:lpstr>
      <vt:lpstr>Слайд 3</vt:lpstr>
      <vt:lpstr>Варзуга</vt:lpstr>
      <vt:lpstr>«У моря живём, морем кормимся, море – наша кормилица»</vt:lpstr>
      <vt:lpstr>  Поморские поговорки и пословицы … </vt:lpstr>
      <vt:lpstr>Поморские  приметы…</vt:lpstr>
      <vt:lpstr>С 9 - 10 лет вместе с отцами уходили на рыбный промысел и сыновья…</vt:lpstr>
      <vt:lpstr>Слайд 9</vt:lpstr>
      <vt:lpstr>Терский берег скалистый, горы древни, горы чёрны, как медведи лежат. А по берегам стоят небольшие избушки – тони. </vt:lpstr>
      <vt:lpstr>Слайд 11</vt:lpstr>
      <vt:lpstr>Что это?</vt:lpstr>
      <vt:lpstr>Угадай-ка…</vt:lpstr>
      <vt:lpstr>Угадай-ка…</vt:lpstr>
      <vt:lpstr>Угадай-ка…</vt:lpstr>
      <vt:lpstr>«Морем живем, ему и песни поем»…</vt:lpstr>
      <vt:lpstr>Слайд 17</vt:lpstr>
      <vt:lpstr>Поморские  загадки… </vt:lpstr>
      <vt:lpstr>Виталий Бубенцов</vt:lpstr>
      <vt:lpstr>Арви Хуттунен</vt:lpstr>
      <vt:lpstr>Николай Морозов</vt:lpstr>
      <vt:lpstr>Анатолий Сергиенко</vt:lpstr>
      <vt:lpstr>Михаил Кирин</vt:lpstr>
      <vt:lpstr>«Дом не стоит без фундамента;  дерево не растёт с подрубленным корнем,  человек не может жить без основы….  Сердцевинка должна быть в нём…  А это – прошлое наше и светлая память о нём;  народные обычаи и устои семейные;  родной дом».   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Варзуга</dc:title>
  <dc:creator>User</dc:creator>
  <cp:lastModifiedBy>User</cp:lastModifiedBy>
  <cp:revision>120</cp:revision>
  <dcterms:created xsi:type="dcterms:W3CDTF">2009-12-07T11:23:33Z</dcterms:created>
  <dcterms:modified xsi:type="dcterms:W3CDTF">2010-07-16T18:26:10Z</dcterms:modified>
</cp:coreProperties>
</file>