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949975">
            <a:off x="1841638" y="1130487"/>
            <a:ext cx="5912773" cy="175432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Логические задачи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6" name="Picture 2" descr="Логическая задача -поиск закономерност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214314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Занимательные задач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6568" y="0"/>
            <a:ext cx="237743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786050" y="3357562"/>
            <a:ext cx="6172200" cy="3086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/>
                </a:solidFill>
              </a:rPr>
              <a:t>Задачи нашли и оформили </a:t>
            </a:r>
          </a:p>
          <a:p>
            <a:r>
              <a:rPr lang="ru-RU" sz="2400" dirty="0" smtClean="0">
                <a:solidFill>
                  <a:schemeClr val="accent3"/>
                </a:solidFill>
              </a:rPr>
              <a:t>Ученицы 6а класса МОУ СОШ №2:</a:t>
            </a:r>
          </a:p>
          <a:p>
            <a:r>
              <a:rPr lang="ru-RU" sz="2400" dirty="0" smtClean="0">
                <a:solidFill>
                  <a:schemeClr val="accent3"/>
                </a:solidFill>
              </a:rPr>
              <a:t> Кучер В., </a:t>
            </a:r>
          </a:p>
          <a:p>
            <a:r>
              <a:rPr lang="ru-RU" sz="2400" dirty="0" err="1" smtClean="0">
                <a:solidFill>
                  <a:schemeClr val="accent3"/>
                </a:solidFill>
              </a:rPr>
              <a:t>Облавацкая</a:t>
            </a:r>
            <a:r>
              <a:rPr lang="ru-RU" sz="2400" dirty="0" smtClean="0">
                <a:solidFill>
                  <a:schemeClr val="accent3"/>
                </a:solidFill>
              </a:rPr>
              <a:t> Д.,</a:t>
            </a:r>
          </a:p>
          <a:p>
            <a:r>
              <a:rPr lang="ru-RU" sz="2400" dirty="0" smtClean="0">
                <a:solidFill>
                  <a:schemeClr val="accent3"/>
                </a:solidFill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</a:rPr>
              <a:t>Сотолюк</a:t>
            </a:r>
            <a:r>
              <a:rPr lang="ru-RU" sz="2400" dirty="0" smtClean="0">
                <a:solidFill>
                  <a:schemeClr val="accent3"/>
                </a:solidFill>
              </a:rPr>
              <a:t> Т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300" b="1" i="1" u="sng" dirty="0" smtClean="0">
                <a:solidFill>
                  <a:srgbClr val="FF0000"/>
                </a:solidFill>
              </a:rPr>
              <a:t> Один мальчик и одна девочка ответили правильно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28794" y="1428736"/>
            <a:ext cx="6758006" cy="5429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Четверо ребят обсуждали ответ к задаче. </a:t>
            </a:r>
          </a:p>
          <a:p>
            <a:pPr>
              <a:buNone/>
            </a:pPr>
            <a:r>
              <a:rPr lang="ru-RU" sz="3200" dirty="0" smtClean="0"/>
              <a:t>Коля сказал: "Это число 9</a:t>
            </a:r>
            <a:r>
              <a:rPr lang="ru-RU" sz="3200" dirty="0" smtClean="0"/>
              <a:t>".</a:t>
            </a:r>
          </a:p>
          <a:p>
            <a:pPr>
              <a:buNone/>
            </a:pPr>
            <a:r>
              <a:rPr lang="ru-RU" sz="3200" dirty="0" smtClean="0"/>
              <a:t>Роман</a:t>
            </a:r>
            <a:r>
              <a:rPr lang="ru-RU" sz="3200" dirty="0" smtClean="0"/>
              <a:t>: "Это простое число". </a:t>
            </a:r>
          </a:p>
          <a:p>
            <a:pPr>
              <a:buNone/>
            </a:pPr>
            <a:r>
              <a:rPr lang="ru-RU" sz="3200" dirty="0" smtClean="0"/>
              <a:t>Катя: "Это четное число</a:t>
            </a:r>
            <a:r>
              <a:rPr lang="ru-RU" sz="3200" dirty="0" smtClean="0"/>
              <a:t>".</a:t>
            </a:r>
          </a:p>
          <a:p>
            <a:pPr>
              <a:buNone/>
            </a:pPr>
            <a:r>
              <a:rPr lang="ru-RU" sz="3200" dirty="0" smtClean="0"/>
              <a:t>А </a:t>
            </a:r>
            <a:r>
              <a:rPr lang="ru-RU" sz="3200" dirty="0" smtClean="0"/>
              <a:t>Наташа сказала, что это число -15. </a:t>
            </a:r>
          </a:p>
          <a:p>
            <a:pPr>
              <a:buNone/>
            </a:pPr>
            <a:r>
              <a:rPr lang="ru-RU" sz="3200" i="1" dirty="0" smtClean="0"/>
              <a:t>Назовите это число, если и девочки, и мальчики ошиблись ровно по одному разу.</a:t>
            </a:r>
          </a:p>
          <a:p>
            <a:pPr>
              <a:buNone/>
            </a:pPr>
            <a:r>
              <a:rPr lang="ru-RU" sz="3200" b="1" dirty="0" smtClean="0"/>
              <a:t>( A )</a:t>
            </a:r>
            <a:r>
              <a:rPr lang="ru-RU" sz="3200" dirty="0" smtClean="0"/>
              <a:t>1;   </a:t>
            </a:r>
            <a:r>
              <a:rPr lang="ru-RU" sz="3200" b="1" dirty="0" smtClean="0"/>
              <a:t>(B) </a:t>
            </a:r>
            <a:r>
              <a:rPr lang="ru-RU" sz="3200" dirty="0" smtClean="0"/>
              <a:t>2;   </a:t>
            </a:r>
            <a:r>
              <a:rPr lang="ru-RU" sz="3200" b="1" dirty="0" smtClean="0"/>
              <a:t>(C)</a:t>
            </a:r>
            <a:r>
              <a:rPr lang="ru-RU" sz="3200" dirty="0" smtClean="0"/>
              <a:t> 3;    </a:t>
            </a:r>
            <a:r>
              <a:rPr lang="ru-RU" sz="3200" b="1" dirty="0" smtClean="0"/>
              <a:t>( D ) </a:t>
            </a:r>
            <a:r>
              <a:rPr lang="ru-RU" sz="3200" dirty="0" smtClean="0"/>
              <a:t>9;   </a:t>
            </a:r>
            <a:r>
              <a:rPr lang="ru-RU" sz="3200" b="1" dirty="0" smtClean="0"/>
              <a:t>( E )</a:t>
            </a:r>
            <a:r>
              <a:rPr lang="ru-RU" sz="3200" dirty="0" smtClean="0"/>
              <a:t> 15;     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Решение.</a:t>
            </a:r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	Предположим</a:t>
            </a:r>
            <a:r>
              <a:rPr lang="ru-RU" sz="3200" dirty="0" smtClean="0">
                <a:solidFill>
                  <a:srgbClr val="002060"/>
                </a:solidFill>
              </a:rPr>
              <a:t>, что Коля прав. Тогда обе девочки неправы, так как 9 не равно 15 и 9 - нечетное число, а это противоречит условию задачи. </a:t>
            </a: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	Остается</a:t>
            </a:r>
            <a:r>
              <a:rPr lang="ru-RU" sz="3200" dirty="0" smtClean="0">
                <a:solidFill>
                  <a:srgbClr val="002060"/>
                </a:solidFill>
              </a:rPr>
              <a:t>, что прав Роман и тогда не права Наташа, так как 15 не простое число. 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Остается предположить, что искомое число простое и четно (так как Катя права), а это только 2. Проверка подтверждает, что условие соблюдено.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Итак верно (В). 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098" name="Picture 2" descr="zadacha-kenguru-56-log-5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928794" cy="147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zadacha-kenguru-56-log-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18"/>
            <a:ext cx="1928826" cy="243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400" b="1" i="1" u="sng" dirty="0" smtClean="0">
                <a:solidFill>
                  <a:srgbClr val="0070C0"/>
                </a:solidFill>
              </a:rPr>
              <a:t>Правильно ли посчитали ?</a:t>
            </a:r>
            <a:br>
              <a:rPr lang="ru-RU" sz="3400" b="1" i="1" u="sng" dirty="0" smtClean="0">
                <a:solidFill>
                  <a:srgbClr val="0070C0"/>
                </a:solidFill>
              </a:rPr>
            </a:br>
            <a:endParaRPr lang="ru-RU" sz="3400" b="1" i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7467600" cy="614364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200" dirty="0" smtClean="0"/>
              <a:t>Было </a:t>
            </a:r>
            <a:r>
              <a:rPr lang="ru-RU" sz="2200" dirty="0" smtClean="0"/>
              <a:t>взято 10 листов бумаги. </a:t>
            </a:r>
          </a:p>
          <a:p>
            <a:pPr>
              <a:buNone/>
            </a:pPr>
            <a:r>
              <a:rPr lang="ru-RU" sz="2200" dirty="0" smtClean="0"/>
              <a:t>Некоторые листы разрезали на 10 частей, </a:t>
            </a:r>
          </a:p>
          <a:p>
            <a:pPr>
              <a:buNone/>
            </a:pPr>
            <a:r>
              <a:rPr lang="ru-RU" sz="2200" dirty="0" smtClean="0"/>
              <a:t>затем некоторые из получившихся кусков </a:t>
            </a:r>
            <a:r>
              <a:rPr lang="ru-RU" sz="2200" dirty="0" smtClean="0"/>
              <a:t>вновь разрезали </a:t>
            </a:r>
            <a:r>
              <a:rPr lang="ru-RU" sz="2200" dirty="0" smtClean="0"/>
              <a:t>на 10 частей и т.д. </a:t>
            </a:r>
          </a:p>
          <a:p>
            <a:pPr>
              <a:buNone/>
            </a:pPr>
            <a:r>
              <a:rPr lang="ru-RU" sz="2200" dirty="0" smtClean="0"/>
              <a:t>На каком -то этапе подсчитали общее количество получившихся листов бумаги. </a:t>
            </a:r>
          </a:p>
          <a:p>
            <a:pPr>
              <a:buNone/>
            </a:pPr>
            <a:r>
              <a:rPr lang="ru-RU" sz="2200" dirty="0" smtClean="0"/>
              <a:t>Оказалось их всего 1386 листов бумаги. </a:t>
            </a:r>
          </a:p>
          <a:p>
            <a:pPr>
              <a:buNone/>
            </a:pPr>
            <a:r>
              <a:rPr lang="ru-RU" sz="2200" dirty="0" smtClean="0"/>
              <a:t>Правильно ли подсчитали количество листов ? 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Ответ: В результате разрезания одного листа общее количество листов увеличивается на 9. 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Поэтому конечное число листов, за вычетом 10-ти исходных, должно быть кратным 9; следовательно подсчет выполнен неверно.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  <p:pic>
        <p:nvPicPr>
          <p:cNvPr id="3074" name="Picture 2" descr="Ищем закономер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8604"/>
            <a:ext cx="16430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rgbClr val="00B050"/>
                </a:solidFill>
              </a:rPr>
              <a:t>Грузовик в тоннеле.</a:t>
            </a:r>
            <a:endParaRPr lang="ru-RU" sz="3200" b="1" i="1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14488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Грузовик, который принимаем за материальную точку, весит 5 тонн и двигается со скоростью 60 километров в час. Он начинает въезжать в туннель длиной 2 километра. На сколько километров он въедет в туннель?</a:t>
            </a:r>
            <a:br>
              <a:rPr lang="ru-RU" dirty="0" smtClean="0"/>
            </a:br>
            <a:r>
              <a:rPr lang="ru-RU" dirty="0" smtClean="0"/>
              <a:t>Туннель свободный, незакрытый, автомобильных пробок нет, бензина хватит и т.д.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Ответ: На 1 километр, а дальше он будет выезжать из туннеля.</a:t>
            </a:r>
          </a:p>
          <a:p>
            <a:endParaRPr lang="ru-RU" dirty="0"/>
          </a:p>
        </p:txBody>
      </p:sp>
      <p:pic>
        <p:nvPicPr>
          <p:cNvPr id="5122" name="Picture 2" descr="C:\Documents and Settings\Даша\Рабочий стол\Разное\FIL17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1928794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467600" cy="1143000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rgbClr val="7030A0"/>
                </a:solidFill>
              </a:rPr>
              <a:t>Почему наказали часового?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Как-то утром, солдат, который перед этим был в ночном карауле, подошел к центуриону и сказал, что этой ночью он видел во сне как варвары сегодня вечером будут атаковать крепость с севера. Центурион не очень поверил в этот сон, но меры все-таки принял. Тем же вечером варвары действительно напали на крепость, но благодаря принятым мерам их атака была отбита. После боя центурион поблагодарил солдата за предупреждение, а затем приказал взять его под стражу. Почему?</a:t>
            </a:r>
          </a:p>
          <a:p>
            <a:pPr>
              <a:buNone/>
            </a:pPr>
            <a:endParaRPr lang="ru-RU" sz="2000" dirty="0" smtClean="0"/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Ответ: Потому что часовой спал на посту.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Documents and Settings\Даша\Рабочий стол\Разное\FIL28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1643074" cy="2053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38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   Один мальчик и одна девочка ответили правильно </vt:lpstr>
      <vt:lpstr>Правильно ли посчитали ? </vt:lpstr>
      <vt:lpstr>Грузовик в тоннеле.</vt:lpstr>
      <vt:lpstr>Почему наказали часового?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2010-01-10T05:19:07Z</dcterms:modified>
</cp:coreProperties>
</file>