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1" r:id="rId5"/>
    <p:sldId id="260" r:id="rId6"/>
    <p:sldId id="262" r:id="rId7"/>
    <p:sldId id="263" r:id="rId8"/>
    <p:sldId id="264" r:id="rId9"/>
    <p:sldId id="259" r:id="rId10"/>
    <p:sldId id="266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005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30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1F497F8-DA67-4272-98E5-CBBECF866C1E}" type="datetimeFigureOut">
              <a:rPr lang="ru-RU" smtClean="0"/>
              <a:pPr/>
              <a:t>25.01.2010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F2D385B-C3EB-4233-9B71-FC2B098BAA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ig1.mirtesen.ru/images/upload/20512520001/big.jpeg&amp;imgrefurl=http://s30737027926.mirtesen.ru/photos/20512520001&amp;usg=__yG1PJqHJdcKjrMBo4sfCoAg1UvE=&amp;h=640&amp;w=259&amp;sz=62&amp;hl=ru&amp;start=231&amp;um=1&amp;tbnid=Uz77FQGtlYA9BM:&amp;tbnh=137&amp;tbnw=55&amp;prev=/images?q=%D0%A0%D1%83%D1%81%D1%81%D0%BA%D0%B8%D0%B9+%D0%BD%D0%B0%D1%80%D0%BE%D0%B4%D0%BD%D1%8B%D0%B9+%D0%BA%D0%BE%D1%81%D1%82%D1%8E%D0%BC&amp;gbv=2&amp;ndsp=18&amp;hl=ru&amp;client=opera&amp;rls=ru&amp;sa=N&amp;start=216&amp;um=1" TargetMode="External"/><Relationship Id="rId13" Type="http://schemas.openxmlformats.org/officeDocument/2006/relationships/image" Target="../media/image38.jpeg"/><Relationship Id="rId18" Type="http://schemas.openxmlformats.org/officeDocument/2006/relationships/hyperlink" Target="http://images.google.com/imgres?imgurl=http://www.ethnomuseum.ru/imgi/2652.jpg&amp;imgrefurl=http://www.ethnomuseum.ru/section660/669/2807/2071.htm&amp;usg=__5wXw-_MJgAlEG7DV2lzUt_DA8ds=&amp;h=278&amp;w=200&amp;sz=11&amp;hl=ru&amp;start=103&amp;um=1&amp;tbnid=JUEWoaHOOyqoBM:&amp;tbnh=114&amp;tbnw=82&amp;prev=/images?q=%D0%A0%D1%83%D1%81%D1%81%D0%BA%D0%B8%D0%B9+%D0%BD%D0%B0%D1%80%D0%BE%D0%B4%D0%BD%D1%8B%D0%B9+%D0%BA%D0%BE%D1%81%D1%82%D1%8E%D0%BC&amp;gbv=2&amp;ndsp=20&amp;hl=ru&amp;client=opera&amp;rls=ru&amp;sa=N&amp;start=100&amp;um=1" TargetMode="External"/><Relationship Id="rId3" Type="http://schemas.openxmlformats.org/officeDocument/2006/relationships/image" Target="../media/image33.jpeg"/><Relationship Id="rId7" Type="http://schemas.openxmlformats.org/officeDocument/2006/relationships/image" Target="../media/image35.jpeg"/><Relationship Id="rId12" Type="http://schemas.openxmlformats.org/officeDocument/2006/relationships/hyperlink" Target="http://images.google.com/imgres?imgurl=http://www.booksite.ru/enciklopedia/clothes/157.jpg&amp;imgrefurl=http://www.booksite.ru/enciklopedia/clothes/6.htm&amp;usg=__MhRariRXFG2LDfBrbOaVlg-OnVM=&amp;h=1200&amp;w=879&amp;sz=238&amp;hl=ru&amp;start=131&amp;um=1&amp;tbnid=3Q_Ym-y23xs3OM:&amp;tbnh=150&amp;tbnw=110&amp;prev=/images?q=%D0%A0%D1%83%D1%81%D1%81%D0%BA%D0%B8%D0%B9+%D0%BD%D0%B0%D1%80%D0%BE%D0%B4%D0%BD%D1%8B%D0%B9+%D0%BA%D0%BE%D1%81%D1%82%D1%8E%D0%BC&amp;gbv=2&amp;ndsp=20&amp;hl=ru&amp;client=opera&amp;rls=ru&amp;sa=N&amp;start=120&amp;um=1" TargetMode="External"/><Relationship Id="rId17" Type="http://schemas.openxmlformats.org/officeDocument/2006/relationships/image" Target="../media/image40.jpeg"/><Relationship Id="rId2" Type="http://schemas.openxmlformats.org/officeDocument/2006/relationships/hyperlink" Target="http://images.google.com/imgres?imgurl=http://ig1.mirtesen.ru/images/upload/20172494017/big.jpeg&amp;imgrefurl=http://s30737027926.mirtesen.ru/photos/20172494017&amp;usg=__hiAwJEfCSXBmJHPLRfYEcNGgNc4=&amp;h=640&amp;w=264&amp;sz=51&amp;hl=ru&amp;start=228&amp;um=1&amp;tbnid=o16ceh9iPssfjM:&amp;tbnh=137&amp;tbnw=57&amp;prev=/images?q=%D0%A0%D1%83%D1%81%D1%81%D0%BA%D0%B8%D0%B9+%D0%BD%D0%B0%D1%80%D0%BE%D0%B4%D0%BD%D1%8B%D0%B9+%D0%BA%D0%BE%D1%81%D1%82%D1%8E%D0%BC&amp;gbv=2&amp;ndsp=18&amp;hl=ru&amp;client=opera&amp;rls=ru&amp;sa=N&amp;start=216&amp;um=1" TargetMode="External"/><Relationship Id="rId16" Type="http://schemas.openxmlformats.org/officeDocument/2006/relationships/hyperlink" Target="http://images.google.com/imgres?imgurl=http://family-history.ru/pic/history/kostum/01/rubacha05.jpg&amp;imgrefurl=http://family-history.ru/material/history/kostum/kostum_1.html&amp;usg=__bw0T_0mC2S0j7YcLRCoMYVaBfUs=&amp;h=700&amp;w=505&amp;sz=98&amp;hl=ru&amp;start=303&amp;um=1&amp;tbnid=tJcdjMqE_VefyM:&amp;tbnh=140&amp;tbnw=101&amp;prev=/images?q=%D0%A0%D1%83%D1%81%D1%81%D0%BA%D0%B8%D0%B9+%D0%BD%D0%B0%D1%80%D0%BE%D0%B4%D0%BD%D1%8B%D0%B9+%D0%BA%D0%BE%D1%81%D1%82%D1%8E%D0%BC&amp;gbv=2&amp;ndsp=18&amp;hl=ru&amp;client=opera&amp;rls=ru&amp;sa=N&amp;start=288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ig2.mirtesen.ru/images/upload/20487434558/big.jpeg&amp;imgrefurl=http://s30737027926.mirtesen.ru/photos/20487434558&amp;usg=__jouSxaObUojrOJ4T2jYbQ_4RWQ4=&amp;h=640&amp;w=427&amp;sz=84&amp;hl=ru&amp;start=195&amp;um=1&amp;tbnid=0VkX6PXIToR8_M:&amp;tbnh=137&amp;tbnw=91&amp;prev=/images?q=%D0%A0%D1%83%D1%81%D1%81%D0%BA%D0%B8%D0%B9+%D0%BD%D0%B0%D1%80%D0%BE%D0%B4%D0%BD%D1%8B%D0%B9+%D0%BA%D0%BE%D1%81%D1%82%D1%8E%D0%BC&amp;gbv=2&amp;ndsp=18&amp;hl=ru&amp;client=opera&amp;rls=ru&amp;sa=N&amp;start=180&amp;um=1" TargetMode="External"/><Relationship Id="rId11" Type="http://schemas.openxmlformats.org/officeDocument/2006/relationships/image" Target="../media/image37.jpeg"/><Relationship Id="rId5" Type="http://schemas.openxmlformats.org/officeDocument/2006/relationships/image" Target="../media/image34.jpeg"/><Relationship Id="rId15" Type="http://schemas.openxmlformats.org/officeDocument/2006/relationships/image" Target="../media/image39.jpeg"/><Relationship Id="rId10" Type="http://schemas.openxmlformats.org/officeDocument/2006/relationships/hyperlink" Target="http://images.google.com/imgres?imgurl=http://oliorosti.com/images/belts_history/305.jpg&amp;imgrefurl=http://oliorosti.com/about_belts/history/part.php?id=russianTradBelts&amp;usg=__5n3Ezb7o6ml7d0wZvETYX8AivRs=&amp;h=347&amp;w=170&amp;sz=39&amp;hl=ru&amp;start=129&amp;um=1&amp;tbnid=2y7IsKURyYx-AM:&amp;tbnh=120&amp;tbnw=59&amp;prev=/images?q=%D0%A0%D1%83%D1%81%D1%81%D0%BA%D0%B8%D0%B9+%D0%BD%D0%B0%D1%80%D0%BE%D0%B4%D0%BD%D1%8B%D0%B9+%D0%BA%D0%BE%D1%81%D1%82%D1%8E%D0%BC&amp;gbv=2&amp;ndsp=20&amp;hl=ru&amp;client=opera&amp;rls=ru&amp;sa=N&amp;start=120&amp;um=1" TargetMode="External"/><Relationship Id="rId19" Type="http://schemas.openxmlformats.org/officeDocument/2006/relationships/image" Target="../media/image41.jpeg"/><Relationship Id="rId4" Type="http://schemas.openxmlformats.org/officeDocument/2006/relationships/hyperlink" Target="http://images.google.com/imgres?imgurl=http://folkler.ru/images/132.jpg&amp;imgrefurl=http://folkler.ru/kostyum/genskiy_kostuam_na_rusi&amp;usg=__gzbw4roaavkdYgXsWociKkgS26s=&amp;h=408&amp;w=290&amp;sz=40&amp;hl=ru&amp;start=201&amp;um=1&amp;tbnid=qDbkv3bARHJ_OM:&amp;tbnh=125&amp;tbnw=89&amp;prev=/images?q=%D0%A0%D1%83%D1%81%D1%81%D0%BA%D0%B8%D0%B9+%D0%BD%D0%B0%D1%80%D0%BE%D0%B4%D0%BD%D1%8B%D0%B9+%D0%BA%D0%BE%D1%81%D1%82%D1%8E%D0%BC&amp;gbv=2&amp;ndsp=18&amp;hl=ru&amp;client=opera&amp;rls=ru&amp;sa=N&amp;start=198&amp;um=1" TargetMode="External"/><Relationship Id="rId9" Type="http://schemas.openxmlformats.org/officeDocument/2006/relationships/image" Target="../media/image36.jpeg"/><Relationship Id="rId14" Type="http://schemas.openxmlformats.org/officeDocument/2006/relationships/hyperlink" Target="http://images.google.com/imgres?imgurl=http://www.glebushkin.ru/images/gl112.jpg&amp;imgrefurl=http://www.glebushkin.ru/&amp;usg=__C-UYKi1UfGTyKeG225lhs2-Cwu0=&amp;h=330&amp;w=235&amp;sz=38&amp;hl=ru&amp;start=134&amp;um=1&amp;tbnid=FujsRu9TztHaLM:&amp;tbnh=119&amp;tbnw=85&amp;prev=/images?q=%D0%A0%D1%83%D1%81%D1%81%D0%BA%D0%B8%D0%B9+%D0%BD%D0%B0%D1%80%D0%BE%D0%B4%D0%BD%D1%8B%D0%B9+%D0%BA%D0%BE%D1%81%D1%82%D1%8E%D0%BC&amp;gbv=2&amp;ndsp=20&amp;hl=ru&amp;client=opera&amp;rls=ru&amp;sa=N&amp;start=120&amp;um=1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jpeg"/><Relationship Id="rId13" Type="http://schemas.openxmlformats.org/officeDocument/2006/relationships/image" Target="../media/image48.jpeg"/><Relationship Id="rId3" Type="http://schemas.openxmlformats.org/officeDocument/2006/relationships/hyperlink" Target="http://images.google.com/imgres?imgurl=http://festival.1september.ru/articles/313010/image14.jpg&amp;imgrefurl=http://festival.1september.ru/articles/313010/&amp;usg=__rAWz_pRMAV9nFknxvosLYoHYRfw=&amp;h=518&amp;w=397&amp;sz=30&amp;hl=ru&amp;start=122&amp;um=1&amp;tbnid=LIke2uSCK-H8MM:&amp;tbnh=131&amp;tbnw=100&amp;prev=/images?q=%D0%A0%D1%83%D1%81%D1%81%D0%BA%D0%B8%D0%B9+%D0%BD%D0%B0%D1%80%D0%BE%D0%B4%D0%BD%D1%8B%D0%B9+%D0%BA%D0%BE%D1%81%D1%82%D1%8E%D0%BC&amp;gbv=2&amp;ndsp=20&amp;hl=ru&amp;client=opera&amp;rls=ru&amp;sa=N&amp;start=120&amp;um=1" TargetMode="External"/><Relationship Id="rId7" Type="http://schemas.openxmlformats.org/officeDocument/2006/relationships/hyperlink" Target="http://images.google.com/imgres?imgurl=http://b0.imgsrc.ru/k/kometa_blue/2/10222142mKC.jpg&amp;imgrefurl=http://irensmiren.livejournal.com/82433.html&amp;usg=__V9FDnensUIpsK1rLtIlt11rWVkI=&amp;h=600&amp;w=452&amp;sz=30&amp;hl=ru&amp;start=253&amp;um=1&amp;tbnid=wwhw-rZXo9qnfM:&amp;tbnh=135&amp;tbnw=102&amp;prev=/images?q=%D0%A0%D1%83%D1%81%D1%81%D0%BA%D0%B8%D0%B9+%D0%BD%D0%B0%D1%80%D0%BE%D0%B4%D0%BD%D1%8B%D0%B9+%D0%BA%D0%BE%D1%81%D1%82%D1%8E%D0%BC&amp;gbv=2&amp;ndsp=18&amp;hl=ru&amp;client=opera&amp;rls=ru&amp;sa=N&amp;start=252&amp;um=1" TargetMode="External"/><Relationship Id="rId12" Type="http://schemas.openxmlformats.org/officeDocument/2006/relationships/image" Target="../media/image47.jpeg"/><Relationship Id="rId2" Type="http://schemas.openxmlformats.org/officeDocument/2006/relationships/image" Target="../media/image42.jpeg"/><Relationship Id="rId16" Type="http://schemas.openxmlformats.org/officeDocument/2006/relationships/image" Target="../media/image51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44.jpeg"/><Relationship Id="rId11" Type="http://schemas.openxmlformats.org/officeDocument/2006/relationships/hyperlink" Target="http://images.google.com/imgres?imgurl=http://raduga.edusite.ru/html/koroluk/images/kaptinki/XVIIIBEK/fedotov.jpg&amp;imgrefurl=http://raduga.edusite.ru/html/koroluk/html/XIX_vek.htm&amp;usg=__pUgecSN5NIFIxLCkmPW_zeu_EWA=&amp;h=253&amp;w=350&amp;sz=20&amp;hl=ru&amp;start=575&amp;um=1&amp;tbnid=mCO3lZ5esXkBkM:&amp;tbnh=87&amp;tbnw=120&amp;prev=/images?q=%D0%A0%D1%83%D1%81%D1%81%D0%BA%D0%B8%D0%B9+%D0%BD%D0%B0%D1%80%D0%BE%D0%B4%D0%BD%D1%8B%D0%B9+%D0%BA%D0%BE%D1%81%D1%82%D1%8E%D0%BC&amp;gbv=2&amp;ndsp=18&amp;hl=ru&amp;client=opera&amp;rls=ru&amp;sa=N&amp;start=558&amp;um=1" TargetMode="External"/><Relationship Id="rId5" Type="http://schemas.openxmlformats.org/officeDocument/2006/relationships/hyperlink" Target="http://images.google.com/imgres?imgurl=http://www.paneuro.ru/pics/pic_2005629_20mn40s8mls722.jpg&amp;imgrefurl=http://forum.dpni.org/forum/showthread.php?t=3191&amp;page=11&amp;usg=__EOJf7OHaPfoRqFZmc0f2JnUpN-4=&amp;h=483&amp;w=350&amp;sz=18&amp;hl=ru&amp;start=236&amp;um=1&amp;tbnid=B-yGf-ZEGNV-AM:&amp;tbnh=129&amp;tbnw=93&amp;prev=/images?q=%D0%A0%D1%83%D1%81%D1%81%D0%BA%D0%B8%D0%B9+%D0%BD%D0%B0%D1%80%D0%BE%D0%B4%D0%BD%D1%8B%D0%B9+%D0%BA%D0%BE%D1%81%D1%82%D1%8E%D0%BC&amp;gbv=2&amp;ndsp=18&amp;hl=ru&amp;client=opera&amp;rls=ru&amp;sa=N&amp;start=234&amp;um=1" TargetMode="External"/><Relationship Id="rId15" Type="http://schemas.openxmlformats.org/officeDocument/2006/relationships/image" Target="../media/image50.jpeg"/><Relationship Id="rId10" Type="http://schemas.openxmlformats.org/officeDocument/2006/relationships/image" Target="../media/image46.jpeg"/><Relationship Id="rId4" Type="http://schemas.openxmlformats.org/officeDocument/2006/relationships/image" Target="../media/image43.jpeg"/><Relationship Id="rId9" Type="http://schemas.openxmlformats.org/officeDocument/2006/relationships/hyperlink" Target="http://images.google.com/imgres?imgurl=http://img-fotki.yandex.ru/get/22/balovannaya.4/0_a388_4f4ee0d5_L.jpg&amp;imgrefurl=http://www.liveinternet.ru/showjournal.php?journalid=3358488&amp;keywordid=1204553&amp;usg=__yzgs3aHWxUVDnLmS5rgd3RmMPNY=&amp;h=500&amp;w=408&amp;sz=71&amp;hl=ru&amp;start=797&amp;um=1&amp;tbnid=9Jr96AjbbCBsiM:&amp;tbnh=130&amp;tbnw=106&amp;prev=/images?q=%D0%A0%D1%83%D1%81%D1%81%D0%BA%D0%B8%D0%B9+%D0%BD%D0%B0%D1%80%D0%BE%D0%B4%D0%BD%D1%8B%D0%B9+%D0%BA%D0%BE%D1%81%D1%82%D1%8E%D0%BC&amp;gbv=2&amp;ndsp=18&amp;hl=ru&amp;client=opera&amp;rls=ru&amp;sa=N&amp;start=792&amp;um=1" TargetMode="External"/><Relationship Id="rId14" Type="http://schemas.openxmlformats.org/officeDocument/2006/relationships/image" Target="../media/image49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2.jpe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g.blogonline.ru/bl/posts/31/1170501731_rus2.jpg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pribaikal.ru/fileadmin/Images/Unions/FolkMasters/Russian-Costume/russian-native-costume-0023.jpg&amp;imgrefurl=http://www.pribaikal.ru/folk-masters-image/gallery/0/230/3622.html&amp;usg=__uXCJ82j676jj-CMMPP3vFAlxl6c=&amp;h=533&amp;w=800&amp;sz=104&amp;hl=ru&amp;start=90&amp;um=1&amp;tbnid=ffQtKSJ1O6ZIDM:&amp;tbnh=95&amp;tbnw=143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13" Type="http://schemas.openxmlformats.org/officeDocument/2006/relationships/image" Target="../media/image8.jpe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12" Type="http://schemas.openxmlformats.org/officeDocument/2006/relationships/hyperlink" Target="http://images.google.com/imgres?imgurl=http://i040.radikal.ru/0710/52/663bcc786d2e.jpg&amp;imgrefurl=http://folkportal.3dn.ru/forum/17-186-2&amp;usg=__Z8yplisCifqganQ3Jpi7eQV3fVU=&amp;h=640&amp;w=475&amp;sz=86&amp;hl=ru&amp;start=185&amp;um=1&amp;tbnid=LbCeBc_X78GSoM:&amp;tbnh=137&amp;tbnw=102&amp;prev=/images?q=%D0%A0%D1%83%D1%81%D1%81%D0%BA%D0%B8%D0%B9+%D0%BD%D0%B0%D1%80%D0%BE%D0%B4%D0%BD%D1%8B%D0%B9+%D0%BA%D0%BE%D1%81%D1%82%D1%8E%D0%BC&amp;gbv=2&amp;ndsp=18&amp;hl=ru&amp;client=opera&amp;rls=ru&amp;sa=N&amp;start=180&amp;um=1" TargetMode="External"/><Relationship Id="rId2" Type="http://schemas.openxmlformats.org/officeDocument/2006/relationships/hyperlink" Target="http://images.google.com/imgres?imgurl=http://bibliotekar.ru/rusSvadba/2.files/image001.jpg&amp;imgrefurl=http://bibliotekar.ru/rusSvadba/2.htm&amp;usg=__yPnf6ry09V4iF8rphP8mKrz83MA=&amp;h=832&amp;w=407&amp;sz=58&amp;hl=ru&amp;start=42&amp;um=1&amp;tbnid=MxMsxBTP42_pdM:&amp;tbnh=144&amp;tbnw=70&amp;prev=/images?q=%D0%A0%D1%83%D1%81%D1%81%D0%BA%D0%B8%D0%B9+%D0%BD%D0%B0%D1%80%D0%BE%D0%B4%D0%BD%D1%8B%D0%B9+%D0%BA%D0%BE%D1%81%D1%82%D1%8E%D0%BC&amp;gbv=2&amp;ndsp=20&amp;hl=ru&amp;client=opera&amp;rls=ru&amp;sa=N&amp;start=40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www.erzan.ru/files/u1/Resize_of_S3700061.jpg&amp;imgrefurl=http://www.erzan.ru/news/erzjanskij-kostjum&amp;usg=__KEi6VbYV604BT8fXxBzinhf4PQM=&amp;h=389&amp;w=518&amp;sz=106&amp;hl=ru&amp;start=113&amp;um=1&amp;tbnid=J2MHb-MseSe7BM:&amp;tbnh=98&amp;tbnw=131&amp;prev=/images?q=%D0%A0%D1%83%D1%81%D1%81%D0%BA%D0%B8%D0%B9+%D0%BD%D0%B0%D1%80%D0%BE%D0%B4%D0%BD%D1%8B%D0%B9+%D0%BA%D0%BE%D1%81%D1%82%D1%8E%D0%BC&amp;gbv=2&amp;ndsp=20&amp;hl=ru&amp;client=opera&amp;rls=ru&amp;sa=N&amp;start=100&amp;um=1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jpeg"/><Relationship Id="rId10" Type="http://schemas.openxmlformats.org/officeDocument/2006/relationships/hyperlink" Target="http://images.google.com/imgres?imgurl=http://content.foto.mail.ru/mail/risenka2006/kostym/i-109.jpg&amp;imgrefurl=http://foto.mail.ru/mail/risenka2006/kostym/109.html&amp;usg=__KHO0PQE1UL0dL-vo5ik9LV4rYIY=&amp;h=600&amp;w=438&amp;sz=104&amp;hl=ru&amp;start=170&amp;um=1&amp;tbnid=hfbGPFWRMFsnEM:&amp;tbnh=135&amp;tbnw=99&amp;prev=/images?q=%D0%A0%D1%83%D1%81%D1%81%D0%BA%D0%B8%D0%B9+%D0%BD%D0%B0%D1%80%D0%BE%D0%B4%D0%BD%D1%8B%D0%B9+%D0%BA%D0%BE%D1%81%D1%82%D1%8E%D0%BC&amp;gbv=2&amp;ndsp=20&amp;hl=ru&amp;client=opera&amp;rls=ru&amp;sa=N&amp;start=160&amp;um=1" TargetMode="External"/><Relationship Id="rId4" Type="http://schemas.openxmlformats.org/officeDocument/2006/relationships/hyperlink" Target="http://images.google.com/imgres?imgurl=http://img0.liveinternet.ru/images/attach/b/3/13/767/13767260_kolyadki.jpg&amp;imgrefurl=http://strog.msk.ru/showjournal.php?journalid=906791&amp;keywordid=292555&amp;usg=__DhZWxA5r1ZWH4nAhCVTz7AyeVA4=&amp;h=163&amp;w=250&amp;sz=18&amp;hl=ru&amp;start=458&amp;um=1&amp;tbnid=_UwA-2Q4tRMtnM:&amp;tbnh=72&amp;tbnw=111&amp;prev=/images?q=%D0%A0%D1%83%D1%81%D1%81%D0%BA%D0%B8%D0%B9+%D0%BD%D0%B0%D1%80%D0%BE%D0%B4%D0%BD%D1%8B%D0%B9+%D0%BA%D0%BE%D1%81%D1%82%D1%8E%D0%BC&amp;gbv=2&amp;ndsp=18&amp;hl=ru&amp;client=opera&amp;rls=ru&amp;sa=N&amp;start=450&amp;um=1" TargetMode="External"/><Relationship Id="rId9" Type="http://schemas.openxmlformats.org/officeDocument/2006/relationships/image" Target="../media/image6.jpeg"/><Relationship Id="rId1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2.jpeg"/><Relationship Id="rId2" Type="http://schemas.openxmlformats.org/officeDocument/2006/relationships/hyperlink" Target="http://images.google.com/imgres?imgurl=http://www.livemaster.ru/foto/large/89496514.jpg&amp;imgrefurl=http://www.livemaster.ru/item/35628&amp;usg=__KCR0USsdeNBPsrURcllQMBSZl6E=&amp;h=600&amp;w=479&amp;sz=74&amp;hl=ru&amp;start=94&amp;um=1&amp;tbnid=ij5HVEdgw0tIQM:&amp;tbnh=135&amp;tbnw=108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museum.omskelecom.ru/OGIK/Images/dress.jpg&amp;imgrefurl=http://museum.omskelecom.ru/OGIK/etcollogik.htm&amp;usg=__Y8l26R5VCBVZx5Hw155aVQhlVfU=&amp;h=160&amp;w=199&amp;sz=20&amp;hl=ru&amp;start=148&amp;um=1&amp;tbnid=iXqzoJ5wUCX1jM:&amp;tbnh=84&amp;tbnw=104&amp;prev=/images?q=%D0%A0%D1%83%D1%81%D1%81%D0%BA%D0%B8%D0%B9+%D0%BD%D0%B0%D1%80%D0%BE%D0%B4%D0%BD%D1%8B%D0%B9+%D0%BA%D0%BE%D1%81%D1%82%D1%8E%D0%BC&amp;gbv=2&amp;ndsp=20&amp;hl=ru&amp;client=opera&amp;rls=ru&amp;sa=N&amp;start=140&amp;um=1" TargetMode="External"/><Relationship Id="rId5" Type="http://schemas.openxmlformats.org/officeDocument/2006/relationships/image" Target="../media/image11.jpeg"/><Relationship Id="rId4" Type="http://schemas.openxmlformats.org/officeDocument/2006/relationships/hyperlink" Target="http://images.google.com/imgres?imgurl=http://uspenka.opalev.ru/prazdnik2004/prazd27_b.jpg&amp;imgrefurl=http://uspenka.opalev.ru/pr27.htm&amp;usg=__cSpDtZPwKaqN9jhkWwcIPFuo5lM=&amp;h=600&amp;w=800&amp;sz=207&amp;hl=ru&amp;start=115&amp;um=1&amp;tbnid=L_714-9N-2zPPM:&amp;tbnh=107&amp;tbnw=143&amp;prev=/images?q=%D0%A0%D1%83%D1%81%D1%81%D0%BA%D0%B8%D0%B9+%D0%BD%D0%B0%D1%80%D0%BE%D0%B4%D0%BD%D1%8B%D0%B9+%D0%BA%D0%BE%D1%81%D1%82%D1%8E%D0%BC&amp;gbv=2&amp;ndsp=20&amp;hl=ru&amp;client=opera&amp;rls=ru&amp;sa=N&amp;start=100&amp;um=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7" Type="http://schemas.openxmlformats.org/officeDocument/2006/relationships/image" Target="../media/image16.jpeg"/><Relationship Id="rId2" Type="http://schemas.openxmlformats.org/officeDocument/2006/relationships/hyperlink" Target="http://images.google.com/imgres?imgurl=http://bibliotekar.ru/rusSvadba/8.files/image001.jpg&amp;imgrefurl=http://barinja.ucoz.lv/publ/1-1-0-11&amp;usg=__yDjok7hhDMguj0a2wAB7yRUvaCE=&amp;h=1044&amp;w=535&amp;sz=76&amp;hl=ru&amp;start=171&amp;um=1&amp;tbnid=HhNWTEp_nNKf8M:&amp;tbnh=150&amp;tbnw=77&amp;prev=/images?q=%D0%A0%D1%83%D1%81%D1%81%D0%BA%D0%B8%D0%B9+%D0%BD%D0%B0%D1%80%D0%BE%D0%B4%D0%BD%D1%8B%D0%B9+%D0%BA%D0%BE%D1%81%D1%82%D1%8E%D0%BC&amp;gbv=2&amp;ndsp=20&amp;hl=ru&amp;client=opera&amp;rls=ru&amp;sa=N&amp;start=160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5.jpeg"/><Relationship Id="rId5" Type="http://schemas.openxmlformats.org/officeDocument/2006/relationships/hyperlink" Target="http://images.google.com/imgres?imgurl=http://www.fio.vrn.ru/2005/19/images/img/K1.JPG&amp;imgrefurl=http://www.fio.vrn.ru/2005/19/kostum.HTML&amp;usg=__IYUIGxFqPvPhPxC3S7SBfnwsisI=&amp;h=266&amp;w=150&amp;sz=5&amp;hl=ru&amp;start=106&amp;um=1&amp;tbnid=eRxGRaEUIVK-HM:&amp;tbnh=113&amp;tbnw=64&amp;prev=/images?q=%D0%A0%D1%83%D1%81%D1%81%D0%BA%D0%B8%D0%B9+%D0%BD%D0%B0%D1%80%D0%BE%D0%B4%D0%BD%D1%8B%D0%B9+%D0%BA%D0%BE%D1%81%D1%82%D1%8E%D0%BC&amp;gbv=2&amp;ndsp=20&amp;hl=ru&amp;client=opera&amp;rls=ru&amp;sa=N&amp;start=100&amp;um=1" TargetMode="External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family-history.ru/pic/history/kostum/03/sarafan03.jpg&amp;imgrefurl=http://family-history.ru/material/history/kostum/kostum_3.html&amp;usg=__KMgO4OYWkaUrI6-A6TJSnD4ghcw=&amp;h=700&amp;w=454&amp;sz=64&amp;hl=ru&amp;start=83&amp;um=1&amp;tbnid=Sj3gWxj4KbyaIM:&amp;tbnh=140&amp;tbnw=91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13" Type="http://schemas.openxmlformats.org/officeDocument/2006/relationships/hyperlink" Target="http://images.google.com/imgres?imgurl=http://artnow.ru/img/208000/208447.jpg&amp;imgrefurl=http://artnow.ru/ru/gallery/3/8247/picture/0/178628.html&amp;usg=__1GVH9lF_K6Qn5nmANRQZO--o_dA=&amp;h=390&amp;w=439&amp;sz=97&amp;hl=ru&amp;start=288&amp;um=1&amp;tbnid=onCt7VBHZPI6KM:&amp;tbnh=113&amp;tbnw=127&amp;prev=/images?q=%D0%A0%D1%83%D1%81%D1%81%D0%BA%D0%B8%D0%B9+%D0%BD%D0%B0%D1%80%D0%BE%D0%B4%D0%BD%D1%8B%D0%B9+%D0%BA%D0%BE%D1%81%D1%82%D1%8E%D0%BC&amp;gbv=2&amp;ndsp=18&amp;hl=ru&amp;client=opera&amp;rls=ru&amp;sa=N&amp;start=270&amp;um=1" TargetMode="External"/><Relationship Id="rId3" Type="http://schemas.openxmlformats.org/officeDocument/2006/relationships/image" Target="../media/image17.jpeg"/><Relationship Id="rId7" Type="http://schemas.openxmlformats.org/officeDocument/2006/relationships/image" Target="../media/image19.jpeg"/><Relationship Id="rId12" Type="http://schemas.openxmlformats.org/officeDocument/2006/relationships/image" Target="../media/image22.jpeg"/><Relationship Id="rId2" Type="http://schemas.openxmlformats.org/officeDocument/2006/relationships/hyperlink" Target="http://images.google.com/imgres?imgurl=http://content.foto.mail.ru/mail/risenka2006/kostym/i-114.jpg&amp;imgrefurl=http://foto.mail.ru/mail/risenka2006/kostym/114.html&amp;usg=__EaUExANpXQfv7CzwuT0ZJ0Y6Ock=&amp;h=600&amp;w=442&amp;sz=105&amp;hl=ru&amp;start=101&amp;um=1&amp;tbnid=jES6VXAmzUCKZM:&amp;tbnh=135&amp;tbnw=99&amp;prev=/images?q=%D0%A0%D1%83%D1%81%D1%81%D0%BA%D0%B8%D0%B9+%D0%BD%D0%B0%D1%80%D0%BE%D0%B4%D0%BD%D1%8B%D0%B9+%D0%BA%D0%BE%D1%81%D1%82%D1%8E%D0%BC&amp;gbv=2&amp;ndsp=20&amp;hl=ru&amp;client=opera&amp;rls=ru&amp;sa=N&amp;start=100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images.google.com/imgres?imgurl=http://content.foto.mail.ru/mail/risenka2006/kostym/i-124.jpg&amp;imgrefurl=http://foto.mail.ru/mail/risenka2006/kostym/124.html&amp;usg=__kxtZ-h971sAGx5TGh-u5kUoWO6M=&amp;h=600&amp;w=443&amp;sz=85&amp;hl=ru&amp;start=95&amp;um=1&amp;tbnid=mYaLUPallk9zLM:&amp;tbnh=135&amp;tbnw=100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11" Type="http://schemas.openxmlformats.org/officeDocument/2006/relationships/image" Target="../media/image21.jpeg"/><Relationship Id="rId5" Type="http://schemas.openxmlformats.org/officeDocument/2006/relationships/image" Target="../media/image18.jpeg"/><Relationship Id="rId10" Type="http://schemas.openxmlformats.org/officeDocument/2006/relationships/hyperlink" Target="http://images.google.com/imgres?imgurl=http://bibliotekar.ru/rusSvadba/9.files/image001.jpg&amp;imgrefurl=http://barinja.ucoz.lv/publ/1-1-0-12&amp;usg=__oUUaXc2xT9m_d6DotcCefyOkHdw=&amp;h=1048&amp;w=488&amp;sz=73&amp;hl=ru&amp;start=85&amp;um=1&amp;tbnid=VI_ewHKIVFqtnM:&amp;tbnh=150&amp;tbnw=70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4" Type="http://schemas.openxmlformats.org/officeDocument/2006/relationships/hyperlink" Target="http://images.google.com/imgres?imgurl=http://visualrian.ru/storage/PreviewWM/1116/06/111606.jpg&amp;imgrefurl=http://visualrian.ru/images/item/111606&amp;usg=__voe3zJ3yv8zxTv8o5XHBa0KORk0=&amp;h=420&amp;w=512&amp;sz=149&amp;hl=ru&amp;start=98&amp;um=1&amp;tbnid=J6P8KFVOooktTM:&amp;tbnh=107&amp;tbnw=131&amp;prev=/images?q=%D0%A0%D1%83%D1%81%D1%81%D0%BA%D0%B8%D0%B9+%D0%BD%D0%B0%D1%80%D0%BE%D0%B4%D0%BD%D1%8B%D0%B9+%D0%BA%D0%BE%D1%81%D1%82%D1%8E%D0%BC&amp;gbv=2&amp;ndsp=20&amp;hl=ru&amp;client=opera&amp;rls=ru&amp;sa=N&amp;start=80&amp;um=1" TargetMode="External"/><Relationship Id="rId9" Type="http://schemas.openxmlformats.org/officeDocument/2006/relationships/image" Target="../media/image20.jpeg"/><Relationship Id="rId14" Type="http://schemas.openxmlformats.org/officeDocument/2006/relationships/image" Target="../media/image23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jpeg"/><Relationship Id="rId3" Type="http://schemas.openxmlformats.org/officeDocument/2006/relationships/image" Target="../media/image24.jpeg"/><Relationship Id="rId7" Type="http://schemas.openxmlformats.org/officeDocument/2006/relationships/hyperlink" Target="http://images.google.com/imgres?imgurl=http://afield.org.ua/mod3/img/mod67_1_8.jpg&amp;imgrefurl=http://everdream.ru/forum/index.php?topic=1751.0&amp;usg=__McnY8GjQX-Ux50FtTL1cemsAruA=&amp;h=178&amp;w=250&amp;sz=18&amp;hl=ru&amp;start=701&amp;um=1&amp;tbnid=6Cqixo7ttxlyGM:&amp;tbnh=79&amp;tbnw=111&amp;prev=/images?q=%D0%A0%D1%83%D1%81%D1%81%D0%BA%D0%B8%D0%B9+%D0%BD%D0%B0%D1%80%D0%BE%D0%B4%D0%BD%D1%8B%D0%B9+%D0%BA%D0%BE%D1%81%D1%82%D1%8E%D0%BC&amp;gbv=2&amp;ndsp=18&amp;hl=ru&amp;client=opera&amp;rls=ru&amp;sa=N&amp;start=684&amp;um=1" TargetMode="External"/><Relationship Id="rId2" Type="http://schemas.openxmlformats.org/officeDocument/2006/relationships/hyperlink" Target="http://images.google.com/imgres?imgurl=http://content.foto.mail.ru/mail/t-lazarevna/703/i-716.jpg&amp;imgrefurl=http://www.livemaster.ru/topic/16557&amp;usg=__wKpumQppObtdKWOVrHJj3etu1Zw=&amp;h=600&amp;w=462&amp;sz=70&amp;hl=ru&amp;start=261&amp;um=1&amp;tbnid=NXJf_1jsfhtNeM:&amp;tbnh=135&amp;tbnw=104&amp;prev=/images?q=%D0%A0%D1%83%D1%81%D1%81%D0%BA%D0%B8%D0%B9+%D0%BD%D0%B0%D1%80%D0%BE%D0%B4%D0%BD%D1%8B%D0%B9+%D0%BA%D0%BE%D1%81%D1%82%D1%8E%D0%BC&amp;gbv=2&amp;ndsp=18&amp;hl=ru&amp;client=opera&amp;rls=ru&amp;sa=N&amp;start=252&amp;um=1" TargetMode="Externa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26.jpeg"/><Relationship Id="rId5" Type="http://schemas.openxmlformats.org/officeDocument/2006/relationships/hyperlink" Target="http://images.google.com/imgres?imgurl=http://natalij.ucoz.ru/_pu/0/95688.jpg&amp;imgrefurl=http://natalij.ucoz.ru/publ/3-1-0-11&amp;usg=__lgo2--17130QxSBVn14ttsm6CiY=&amp;h=1500&amp;w=1024&amp;sz=190&amp;hl=ru&amp;start=222&amp;um=1&amp;tbnid=Wjey7gr_7QYOIM:&amp;tbnh=150&amp;tbnw=102&amp;prev=/images?q=%D0%A0%D1%83%D1%81%D1%81%D0%BA%D0%B8%D0%B9+%D0%BD%D0%B0%D1%80%D0%BE%D0%B4%D0%BD%D1%8B%D0%B9+%D0%BA%D0%BE%D1%81%D1%82%D1%8E%D0%BC&amp;gbv=2&amp;ndsp=18&amp;hl=ru&amp;client=opera&amp;rls=ru&amp;sa=N&amp;start=216&amp;um=1" TargetMode="External"/><Relationship Id="rId10" Type="http://schemas.openxmlformats.org/officeDocument/2006/relationships/image" Target="../media/image28.jpeg"/><Relationship Id="rId4" Type="http://schemas.openxmlformats.org/officeDocument/2006/relationships/image" Target="../media/image25.jpeg"/><Relationship Id="rId9" Type="http://schemas.openxmlformats.org/officeDocument/2006/relationships/hyperlink" Target="http://images.google.com/imgres?imgurl=http://club-edu.tambov.ru/vjpusk/vjp139/rabot/35/r10.jpg&amp;imgrefurl=http://club-edu.tambov.ru/vjpusk/vjp139/rabot/35/3str.html&amp;usg=__hc6maOuApsvutnm4E_26k4AcWic=&amp;h=412&amp;w=229&amp;sz=19&amp;hl=ru&amp;start=215&amp;um=1&amp;tbnid=Jm6Sc1CIfuabcM:&amp;tbnh=125&amp;tbnw=69&amp;prev=/images?q=%D0%A0%D1%83%D1%81%D1%81%D0%BA%D0%B8%D0%B9+%D0%BD%D0%B0%D1%80%D0%BE%D0%B4%D0%BD%D1%8B%D0%B9+%D0%BA%D0%BE%D1%81%D1%82%D1%8E%D0%BC&amp;gbv=2&amp;ndsp=18&amp;hl=ru&amp;client=opera&amp;rls=ru&amp;sa=N&amp;start=198&amp;um=1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com/imgres?imgurl=http://natalij.ucoz.ru/_pu/0/95688.jpg&amp;imgrefurl=http://natalij.ucoz.ru/publ/3-1-0-11&amp;usg=__lgo2--17130QxSBVn14ttsm6CiY=&amp;h=1500&amp;w=1024&amp;sz=190&amp;hl=ru&amp;start=222&amp;um=1&amp;tbnid=Wjey7gr_7QYOIM:&amp;tbnh=150&amp;tbnw=102&amp;prev=/images?q=%D0%A0%D1%83%D1%81%D1%81%D0%BA%D0%B8%D0%B9+%D0%BD%D0%B0%D1%80%D0%BE%D0%B4%D0%BD%D1%8B%D0%B9+%D0%BA%D0%BE%D1%81%D1%82%D1%8E%D0%BC&amp;gbv=2&amp;ndsp=18&amp;hl=ru&amp;client=opera&amp;rls=ru&amp;sa=N&amp;start=216&amp;um=1" TargetMode="External"/><Relationship Id="rId7" Type="http://schemas.openxmlformats.org/officeDocument/2006/relationships/image" Target="../media/image32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31.jpeg"/><Relationship Id="rId5" Type="http://schemas.openxmlformats.org/officeDocument/2006/relationships/image" Target="../media/image30.jpeg"/><Relationship Id="rId4" Type="http://schemas.openxmlformats.org/officeDocument/2006/relationships/image" Target="../media/image2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42984"/>
            <a:ext cx="7772400" cy="2457467"/>
          </a:xfrm>
        </p:spPr>
        <p:txBody>
          <a:bodyPr>
            <a:noAutofit/>
          </a:bodyPr>
          <a:lstStyle/>
          <a:p>
            <a:r>
              <a:rPr lang="ru-RU" sz="7200" b="1" dirty="0" smtClean="0">
                <a:solidFill>
                  <a:srgbClr val="C80051"/>
                </a:solidFill>
                <a:latin typeface="Monotype Corsiva" pitchFamily="66" charset="0"/>
              </a:rPr>
              <a:t>Русский народный костюм</a:t>
            </a:r>
            <a:endParaRPr lang="ru-RU" sz="7200" b="1" dirty="0">
              <a:solidFill>
                <a:srgbClr val="C80051"/>
              </a:solidFill>
              <a:latin typeface="Monotype Corsiva" pitchFamily="66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85786" y="3685032"/>
            <a:ext cx="7708990" cy="2101422"/>
          </a:xfrm>
        </p:spPr>
        <p:txBody>
          <a:bodyPr>
            <a:normAutofit fontScale="77500" lnSpcReduction="20000"/>
          </a:bodyPr>
          <a:lstStyle/>
          <a:p>
            <a:pPr lvl="2" algn="r"/>
            <a:r>
              <a:rPr lang="ru-RU" sz="6000" b="1" dirty="0" smtClean="0">
                <a:solidFill>
                  <a:schemeClr val="tx1"/>
                </a:solidFill>
                <a:latin typeface="Monotype Corsiva" pitchFamily="66" charset="0"/>
              </a:rPr>
              <a:t>Автор:         </a:t>
            </a:r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Кузнецова Нина Борисовна,                                учитель высшей категории </a:t>
            </a:r>
          </a:p>
          <a:p>
            <a:pPr lvl="2" algn="r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МОУ СОШ № 17 г. Заволжья</a:t>
            </a:r>
          </a:p>
          <a:p>
            <a:pPr lvl="2" algn="r"/>
            <a:r>
              <a:rPr lang="ru-RU" sz="3600" dirty="0" smtClean="0">
                <a:solidFill>
                  <a:schemeClr val="tx1"/>
                </a:solidFill>
                <a:latin typeface="Monotype Corsiva" pitchFamily="66" charset="0"/>
              </a:rPr>
              <a:t> Нижегородской области</a:t>
            </a:r>
            <a:endParaRPr lang="ru-RU" sz="3600" dirty="0">
              <a:solidFill>
                <a:schemeClr val="tx1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t0.gstatic.com/images?q=tbn:o16ceh9iPssfjM:http://ig1.mirtesen.ru/images/upload/20172494017/big.jpe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3214686"/>
            <a:ext cx="964568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2066" y="785794"/>
            <a:ext cx="3857652" cy="1643074"/>
          </a:xfrm>
        </p:spPr>
        <p:txBody>
          <a:bodyPr>
            <a:noAutofit/>
          </a:bodyPr>
          <a:lstStyle/>
          <a:p>
            <a:r>
              <a:rPr lang="ru-RU" sz="2000" b="0" dirty="0" smtClean="0">
                <a:solidFill>
                  <a:schemeClr val="tx1"/>
                </a:solidFill>
                <a:effectLst/>
              </a:rPr>
              <a:t>Основу коллекций этнографических музеев, как правило, составляет костюм конца </a:t>
            </a:r>
            <a:r>
              <a:rPr lang="en-US" sz="2000" b="0" dirty="0" smtClean="0">
                <a:solidFill>
                  <a:schemeClr val="tx1"/>
                </a:solidFill>
                <a:effectLst/>
              </a:rPr>
              <a:t>XVIII</a:t>
            </a:r>
            <a:r>
              <a:rPr lang="ru-RU" sz="2000" b="0" dirty="0" smtClean="0">
                <a:solidFill>
                  <a:schemeClr val="tx1"/>
                </a:solidFill>
                <a:effectLst/>
              </a:rPr>
              <a:t>-</a:t>
            </a:r>
            <a:r>
              <a:rPr lang="en-US" sz="2000" b="0" dirty="0" smtClean="0">
                <a:solidFill>
                  <a:schemeClr val="tx1"/>
                </a:solidFill>
                <a:effectLst/>
              </a:rPr>
              <a:t>XX</a:t>
            </a:r>
            <a:r>
              <a:rPr lang="ru-RU" sz="2000" b="0" dirty="0" smtClean="0">
                <a:solidFill>
                  <a:schemeClr val="tx1"/>
                </a:solidFill>
                <a:effectLst/>
              </a:rPr>
              <a:t> вв. </a:t>
            </a:r>
            <a:endParaRPr lang="ru-RU" sz="2000" b="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715008" y="2571744"/>
            <a:ext cx="2795638" cy="308217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    </a:t>
            </a:r>
            <a:endParaRPr lang="ru-RU" sz="2000" dirty="0"/>
          </a:p>
        </p:txBody>
      </p:sp>
      <p:pic>
        <p:nvPicPr>
          <p:cNvPr id="5" name="Содержимое 4" descr="http://t0.gstatic.com/images?q=tbn:qDbkv3bARHJ_OM:http://folkler.ru/images/132.jpg">
            <a:hlinkClick r:id="rId4"/>
          </p:cNvPr>
          <p:cNvPicPr>
            <a:picLocks noGrp="1"/>
          </p:cNvPicPr>
          <p:nvPr>
            <p:ph sz="half" idx="1"/>
          </p:nvPr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286645" y="4000505"/>
            <a:ext cx="71437" cy="14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3.gstatic.com/images?q=tbn:0VkX6PXIToR8_M:http://ig2.mirtesen.ru/images/upload/20487434558/big.jpe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357422" y="2428868"/>
            <a:ext cx="1214446" cy="157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3.gstatic.com/images?q=tbn:Uz77FQGtlYA9BM:http://ig1.mirtesen.ru/images/upload/20512520001/big.jpe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500034" y="3857628"/>
            <a:ext cx="1143008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0.gstatic.com/images?q=tbn:2y7IsKURyYx-AM:http://oliorosti.com/images/belts_history/305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286116" y="714356"/>
            <a:ext cx="849632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t0.gstatic.com/images?q=tbn:3Q_Ym-y23xs3OM:http://www.booksite.ru/enciklopedia/clothes/157.jpg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642910" y="642918"/>
            <a:ext cx="121444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t0.gstatic.com/images?q=tbn:FujsRu9TztHaLM:http://www.glebushkin.ru/images/gl112.jpg">
            <a:hlinkClick r:id="rId14"/>
          </p:cNvPr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4000496" y="1142984"/>
            <a:ext cx="928694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t1.gstatic.com/images?q=tbn:tJcdjMqE_VefyM:http://family-history.ru/pic/history/kostum/01/rubacha05.jpg">
            <a:hlinkClick r:id="rId16"/>
          </p:cNvPr>
          <p:cNvPicPr/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3929058" y="3786190"/>
            <a:ext cx="1191579" cy="1896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Рисунок 18" descr="http://t2.gstatic.com/images?q=tbn:JUEWoaHOOyqoBM:http://www.ethnomuseum.ru/imgi/2652.jpg">
            <a:hlinkClick r:id="rId18"/>
          </p:cNvPr>
          <p:cNvPicPr/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429388" y="2857496"/>
            <a:ext cx="1643074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Рисунок 15" descr="И.Билибин. Русские народные сказки. Василиса Прекрасна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1571612"/>
            <a:ext cx="1181100" cy="17621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643570" y="857232"/>
            <a:ext cx="3143272" cy="5214974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Народное искусство художественными средствами воплотило  прекрасный образ в женском народном костюме.  </a:t>
            </a:r>
          </a:p>
          <a:p>
            <a:pPr algn="just"/>
            <a:r>
              <a:rPr lang="ru-RU" sz="1800" dirty="0" smtClean="0"/>
              <a:t>Такие художники, как А.Венецианов, </a:t>
            </a:r>
            <a:r>
              <a:rPr lang="ru-RU" sz="1800" dirty="0" err="1" smtClean="0"/>
              <a:t>В.Вас-нецов</a:t>
            </a:r>
            <a:r>
              <a:rPr lang="ru-RU" sz="1800" dirty="0" smtClean="0"/>
              <a:t>, М.Шибанов, М.Врубель, </a:t>
            </a:r>
            <a:r>
              <a:rPr lang="ru-RU" sz="1800" dirty="0" err="1" smtClean="0"/>
              <a:t>Б.Кусто-диев</a:t>
            </a:r>
            <a:r>
              <a:rPr lang="ru-RU" sz="1800" dirty="0" smtClean="0"/>
              <a:t>, </a:t>
            </a:r>
            <a:r>
              <a:rPr lang="ru-RU" sz="1800" dirty="0" err="1" smtClean="0"/>
              <a:t>И.Билибин</a:t>
            </a:r>
            <a:r>
              <a:rPr lang="ru-RU" sz="1800" dirty="0" smtClean="0"/>
              <a:t>, </a:t>
            </a:r>
            <a:r>
              <a:rPr lang="ru-RU" sz="1800" dirty="0" err="1" smtClean="0"/>
              <a:t>Ф.Ма-лявин</a:t>
            </a:r>
            <a:r>
              <a:rPr lang="ru-RU" sz="1800" dirty="0" smtClean="0"/>
              <a:t>, В.Серебрякова,</a:t>
            </a:r>
          </a:p>
          <a:p>
            <a:pPr algn="just"/>
            <a:r>
              <a:rPr lang="ru-RU" sz="1800" dirty="0" smtClean="0"/>
              <a:t>В.Маковский помогли нам увидеть русский костюм не на манекенах, а в жизни, в празднике и в сказке.</a:t>
            </a:r>
          </a:p>
          <a:p>
            <a:endParaRPr lang="ru-RU" sz="2000" dirty="0"/>
          </a:p>
        </p:txBody>
      </p:sp>
      <p:pic>
        <p:nvPicPr>
          <p:cNvPr id="5" name="Содержимое 4" descr="http://t2.gstatic.com/images?q=tbn:LIke2uSCK-H8MM:http://festival.1september.ru/articles/313010/image14.jpg">
            <a:hlinkClick r:id="rId3"/>
          </p:cNvPr>
          <p:cNvPicPr>
            <a:picLocks noGrp="1"/>
          </p:cNvPicPr>
          <p:nvPr>
            <p:ph sz="half" idx="1"/>
          </p:nvPr>
        </p:nvPicPr>
        <p:blipFill>
          <a:blip r:embed="rId4"/>
          <a:srcRect/>
          <a:stretch>
            <a:fillRect/>
          </a:stretch>
        </p:blipFill>
        <p:spPr bwMode="auto">
          <a:xfrm rot="20612098">
            <a:off x="785786" y="642918"/>
            <a:ext cx="128588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B-yGf-ZEGNV-AM:http://www.paneuro.ru/pics/pic_2005629_20mn40s8mls722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786182" y="2928934"/>
            <a:ext cx="1143008" cy="157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0.gstatic.com/images?q=tbn:wwhw-rZXo9qnfM:http://b0.imgsrc.ru/k/kometa_blue/2/10222142mKC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 rot="1387649">
            <a:off x="3414250" y="686552"/>
            <a:ext cx="1285884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1.gstatic.com/images?q=tbn:9Jr96AjbbCBsiM:http://img-fotki.yandex.ru/get/22/balovannaya.4/0_a388_4f4ee0d5_L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2428860" y="2643182"/>
            <a:ext cx="1214446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3.gstatic.com/images?q=tbn:mCO3lZ5esXkBkM:http://raduga.edusite.ru/html/koroluk/images/kaptinki/XVIIIBEK/fedotov.jpg">
            <a:hlinkClick r:id="rId11"/>
          </p:cNvPr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000232" y="642918"/>
            <a:ext cx="1500198" cy="11430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b0.imgsrc.ru/k/kometa_blue/9/10166129wNF.jpg"/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000100" y="2928934"/>
            <a:ext cx="1214447" cy="17859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b0.imgsrc.ru/k/kometa_blue/6/10166066poY.jpg"/>
          <p:cNvPicPr/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00298" y="4572008"/>
            <a:ext cx="1328728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b0.imgsrc.ru/k/kometa_blue/8/10166058cEr.jpg"/>
          <p:cNvPicPr/>
          <p:nvPr/>
        </p:nvPicPr>
        <p:blipFill>
          <a:blip r:embed="rId15"/>
          <a:srcRect/>
          <a:stretch>
            <a:fillRect/>
          </a:stretch>
        </p:blipFill>
        <p:spPr bwMode="auto">
          <a:xfrm rot="928163">
            <a:off x="4286248" y="4357694"/>
            <a:ext cx="1247768" cy="1857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Тверская губерния, русский народный костюм"/>
          <p:cNvPicPr/>
          <p:nvPr/>
        </p:nvPicPr>
        <p:blipFill>
          <a:blip r:embed="rId16"/>
          <a:srcRect/>
          <a:stretch>
            <a:fillRect/>
          </a:stretch>
        </p:blipFill>
        <p:spPr bwMode="auto">
          <a:xfrm rot="20905020">
            <a:off x="785786" y="4572008"/>
            <a:ext cx="1076325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Русский народный костюм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643050"/>
            <a:ext cx="2971800" cy="4010864"/>
          </a:xfrm>
        </p:spPr>
        <p:txBody>
          <a:bodyPr/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85720" y="571480"/>
            <a:ext cx="5214974" cy="571504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600" dirty="0" smtClean="0"/>
              <a:t>Основные позиции народного костюма:</a:t>
            </a:r>
            <a:br>
              <a:rPr lang="ru-RU" sz="1600" dirty="0" smtClean="0"/>
            </a:br>
            <a:r>
              <a:rPr lang="ru-RU" sz="1600" dirty="0" smtClean="0"/>
              <a:t>    - Олицетворяет взаимосвязь с Мирозданием</a:t>
            </a:r>
            <a:br>
              <a:rPr lang="ru-RU" sz="1600" dirty="0" smtClean="0"/>
            </a:br>
            <a:r>
              <a:rPr lang="ru-RU" sz="1600" dirty="0" smtClean="0"/>
              <a:t>    - Свидетельствует о целостности мировоззрения человека</a:t>
            </a:r>
            <a:br>
              <a:rPr lang="ru-RU" sz="1600" dirty="0" smtClean="0"/>
            </a:br>
            <a:r>
              <a:rPr lang="ru-RU" sz="1600" dirty="0" smtClean="0"/>
              <a:t>    - Отражает особый язык общения с Миром, Богом</a:t>
            </a:r>
            <a:br>
              <a:rPr lang="ru-RU" sz="1600" dirty="0" smtClean="0"/>
            </a:br>
            <a:r>
              <a:rPr lang="ru-RU" sz="1600" dirty="0" smtClean="0"/>
              <a:t>    - Способствует усилению собственной мощи и защиты от вредоносных сил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 Ничего не было случайным. Каждая вещь имела свое назначение и свое место в Мире. Человек имел целостное воззрение на Мир и себя в этом Мире. Об этом особенно ярко свидетельствует язык русского народного костюма, в котором каждая деталь - это образ Бога, его форма, глубочайшее содержание и</a:t>
            </a:r>
            <a:r>
              <a:rPr lang="en-US" sz="1600" dirty="0" smtClean="0"/>
              <a:t> </a:t>
            </a:r>
            <a:r>
              <a:rPr lang="ru-RU" sz="1600" dirty="0" smtClean="0"/>
              <a:t>Смысл. </a:t>
            </a:r>
            <a:br>
              <a:rPr lang="ru-RU" sz="1600" dirty="0" smtClean="0"/>
            </a:br>
            <a:r>
              <a:rPr lang="ru-RU" sz="1400" dirty="0" smtClean="0"/>
              <a:t/>
            </a:r>
            <a:br>
              <a:rPr lang="ru-RU" sz="1400" dirty="0" smtClean="0"/>
            </a:br>
            <a:r>
              <a:rPr lang="ru-RU" sz="1400" dirty="0" smtClean="0"/>
              <a:t>  </a:t>
            </a:r>
            <a:r>
              <a:rPr lang="en-US" sz="1400" dirty="0" smtClean="0"/>
              <a:t> </a:t>
            </a:r>
            <a:endParaRPr lang="ru-RU" sz="1400" dirty="0"/>
          </a:p>
        </p:txBody>
      </p:sp>
      <p:pic>
        <p:nvPicPr>
          <p:cNvPr id="5" name="Рисунок 4" descr="http://pics.livejournal.com/dizzy_do/pic/000bf7p9/s640x480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43570" y="1714488"/>
            <a:ext cx="2890832" cy="41195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85786" y="1214422"/>
            <a:ext cx="757242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latin typeface="Monotype Corsiva" pitchFamily="66" charset="0"/>
              </a:rPr>
              <a:t>Интерес к русскому народному костюму существовал всегда. Народный </a:t>
            </a:r>
            <a:r>
              <a:rPr lang="ru-RU" sz="3600" dirty="0" smtClean="0">
                <a:latin typeface="Monotype Corsiva" pitchFamily="66" charset="0"/>
              </a:rPr>
              <a:t>костюм - </a:t>
            </a:r>
            <a:r>
              <a:rPr lang="ru-RU" sz="3600" dirty="0">
                <a:latin typeface="Monotype Corsiva" pitchFamily="66" charset="0"/>
              </a:rPr>
              <a:t>это бесценное неотъемлемое достояние культуры народа, </a:t>
            </a:r>
            <a:r>
              <a:rPr lang="ru-RU" sz="3600" dirty="0" smtClean="0">
                <a:latin typeface="Monotype Corsiva" pitchFamily="66" charset="0"/>
              </a:rPr>
              <a:t>накопленное </a:t>
            </a:r>
            <a:r>
              <a:rPr lang="ru-RU" sz="3600" dirty="0">
                <a:latin typeface="Monotype Corsiva" pitchFamily="66" charset="0"/>
              </a:rPr>
              <a:t>веками. Народный костюм не только яркий самобытный элемент культуры, но и синтез различных видов декоративного </a:t>
            </a:r>
            <a:r>
              <a:rPr lang="ru-RU" sz="3600" dirty="0" smtClean="0">
                <a:latin typeface="Monotype Corsiva" pitchFamily="66" charset="0"/>
              </a:rPr>
              <a:t>                          творчества</a:t>
            </a:r>
            <a:r>
              <a:rPr lang="ru-RU" sz="3600" dirty="0">
                <a:latin typeface="Monotype Corsiva" pitchFamily="66" charset="0"/>
              </a:rPr>
              <a:t>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42910" y="928670"/>
            <a:ext cx="7929618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Традиционный костюм, распространенный на огромной территории расселения русского народа, был достаточно разнообразен. Особенно это относится к женскому костюму.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Этнографы выделяют </a:t>
            </a:r>
            <a:r>
              <a:rPr kumimoji="0" lang="ru-RU" sz="2400" b="1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четыре комплекса женской одежды </a:t>
            </a:r>
            <a:r>
              <a:rPr kumimoji="0" lang="ru-RU" sz="240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на территории России: </a:t>
            </a:r>
            <a:endParaRPr kumimoji="0" lang="ru-RU" sz="24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- с понёвой,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400" b="0" i="0" u="none" strike="noStrike" cap="none" normalizeH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-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с сарафаном,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-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юбкой-андараком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, </a:t>
            </a:r>
            <a:b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</a:b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с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кубельком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Первые два комплекса были основными, бытовали они на большинстве территорий Европейской и Азиатской России. Комплексы же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андараком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 и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кубельком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ea typeface="Times New Roman" pitchFamily="18" charset="0"/>
                <a:cs typeface="Tahoma" pitchFamily="34" charset="0"/>
              </a:rPr>
              <a:t> имели ограниченное             распространение.</a:t>
            </a:r>
            <a:endParaRPr kumimoji="0" lang="ru-RU" sz="24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pic>
        <p:nvPicPr>
          <p:cNvPr id="3" name="Рисунок 2" descr="http://img.blogonline.ru/bl/posts/31/1170501731_rus2.jpg">
            <a:hlinkClick r:id="rId2" tgtFrame="_blank"/>
          </p:cNvPr>
          <p:cNvPicPr/>
          <p:nvPr/>
        </p:nvPicPr>
        <p:blipFill>
          <a:blip r:embed="rId3"/>
          <a:srcRect t="17075"/>
          <a:stretch>
            <a:fillRect/>
          </a:stretch>
        </p:blipFill>
        <p:spPr bwMode="auto">
          <a:xfrm>
            <a:off x="4357686" y="2643182"/>
            <a:ext cx="3857652" cy="15716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6" y="714356"/>
            <a:ext cx="3176557" cy="5357850"/>
          </a:xfrm>
        </p:spPr>
        <p:txBody>
          <a:bodyPr>
            <a:noAutofit/>
          </a:bodyPr>
          <a:lstStyle/>
          <a:p>
            <a:pPr algn="just">
              <a:lnSpc>
                <a:spcPct val="150000"/>
              </a:lnSpc>
            </a:pPr>
            <a:r>
              <a:rPr lang="ru-RU" dirty="0" smtClean="0"/>
              <a:t>Условия исторического развития начиная с XII — XIII вв. определили наиболее характерное разделение форм русского костюма на </a:t>
            </a:r>
            <a:r>
              <a:rPr lang="ru-RU" u="sng" dirty="0" smtClean="0"/>
              <a:t>северный и южный.</a:t>
            </a:r>
            <a:r>
              <a:rPr lang="ru-RU" dirty="0" smtClean="0"/>
              <a:t> В XIII — XV вв. северные области (Вологда, Архангельск, Великий Устюг, Новгород, Владимир и др.) в отличие от южных не были разорены набегами кочевников. Здесь интенсивно развивались художественные ремесла, процветала внешняя торговля.</a:t>
            </a:r>
            <a:endParaRPr lang="ru-RU" dirty="0"/>
          </a:p>
        </p:txBody>
      </p:sp>
      <p:pic>
        <p:nvPicPr>
          <p:cNvPr id="6" name="Содержимое 5" descr="http://t0.gstatic.com/images?q=tbn:MxMsxBTP42_pdM:http://bibliotekar.ru/rusSvadba/2.files/image00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642918"/>
            <a:ext cx="1000132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0.gstatic.com/images?q=tbn:_UwA-2Q4tRMtnM:http://img0.liveinternet.ru/images/attach/b/3/13/767/13767260_kolyadki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85786" y="2714620"/>
            <a:ext cx="200026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3.gstatic.com/images?q=tbn:J2MHb-MseSe7BM:http://www.erzan.ru/files/u1/Resize_of_S3700061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3286116" y="2714620"/>
            <a:ext cx="1769435" cy="1259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1.gstatic.com/images?q=tbn:ffQtKSJ1O6ZIDM:http://www.pribaikal.ru/fileadmin/Images/Unions/FolkMasters/Russian-Costume/russian-native-costume-0023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14348" y="4500570"/>
            <a:ext cx="2000264" cy="12001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10" descr="http://t2.gstatic.com/images?q=tbn:hfbGPFWRMFsnEM:http://content.foto.mail.ru/mail/risenka2006/kostym/i-109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4143372" y="4214818"/>
            <a:ext cx="1000132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11" descr="http://t2.gstatic.com/images?q=tbn:LbCeBc_X78GSoM:http://i040.radikal.ru/0710/52/663bcc786d2e.jpg">
            <a:hlinkClick r:id="rId12"/>
          </p:cNvPr>
          <p:cNvPicPr/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714612" y="3857628"/>
            <a:ext cx="1255639" cy="1974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http://i015.radikal.ru/0710/3f/68a36a1bb806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2500298" y="714356"/>
            <a:ext cx="2595538" cy="19288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Северный русский костюм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624404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/>
              <a:t>Начиная с XVIII в. Север оказался в стороне от развивающихся </a:t>
            </a:r>
            <a:r>
              <a:rPr lang="ru-RU" sz="1600" dirty="0" err="1" smtClean="0"/>
              <a:t>промыш-ленных</a:t>
            </a:r>
            <a:r>
              <a:rPr lang="ru-RU" sz="1600" dirty="0" smtClean="0"/>
              <a:t> центров и поэтому сохранил целостность народного быта и культуры. Именно поэтому в русском костюме Севера национальные черты находят свое глубокое отражение и не испытывают иноземных влияний. </a:t>
            </a:r>
            <a:endParaRPr lang="ru-RU" sz="1600" dirty="0"/>
          </a:p>
        </p:txBody>
      </p:sp>
      <p:pic>
        <p:nvPicPr>
          <p:cNvPr id="5" name="Содержимое 4" descr="http://t3.gstatic.com/images?q=tbn:ij5HVEdgw0tIQM:http://www.livemaster.ru/foto/large/89496514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3571868" y="2143116"/>
            <a:ext cx="1571636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1.gstatic.com/images?q=tbn:L_714-9N-2zPPM:http://uspenka.opalev.ru/prazdnik2004/prazd27_b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1000108"/>
            <a:ext cx="235745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http://t3.gstatic.com/images?q=tbn:iXqzoJ5wUCX1jM:http://museum.omskelecom.ru/OGIK/Images/dress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071538" y="3429000"/>
            <a:ext cx="2286016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Южный русский костюм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714488"/>
            <a:ext cx="2962243" cy="4143404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Южный русский костюм (Рязань, Тула, Тамбов, Воронеж, Пенза, Орел, Курск, Калуга и др.) гораздо более разнообразен по формам одежды. </a:t>
            </a:r>
            <a:endParaRPr lang="ru-RU" sz="2400" dirty="0"/>
          </a:p>
        </p:txBody>
      </p:sp>
      <p:pic>
        <p:nvPicPr>
          <p:cNvPr id="5" name="Содержимое 4" descr="http://t2.gstatic.com/images?q=tbn:HhNWTEp_nNKf8M:http://bibliotekar.ru/rusSvadba/8.files/image001.jpg">
            <a:hlinkClick r:id="rId2"/>
          </p:cNvPr>
          <p:cNvPicPr>
            <a:picLocks noGrp="1"/>
          </p:cNvPicPr>
          <p:nvPr>
            <p:ph sz="half"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857224" y="714356"/>
            <a:ext cx="1071570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C:\Users\Администратор\Desktop\О русском костюме\Русский народный костюм_files\K2000000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2500306"/>
            <a:ext cx="1779590" cy="3149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eRxGRaEUIVK-HM:http://www.fio.vrn.ru/2005/19/images/img/K1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143108" y="1357298"/>
            <a:ext cx="1214446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1.gstatic.com/images?q=tbn:SMxpANFlTne_3M:http://upload.wikimedia.org/wikipedia/ru/thumb/1/19/590px-%D0%9C%D0%98%D0%A5%D0%9F.jpg/250px-590px-%D0%9C%D0%98%D0%A5%D0%9F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85786" y="3714752"/>
            <a:ext cx="2286016" cy="16430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Южный русский костюм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481528"/>
          </a:xfrm>
        </p:spPr>
        <p:txBody>
          <a:bodyPr>
            <a:noAutofit/>
          </a:bodyPr>
          <a:lstStyle/>
          <a:p>
            <a:pPr algn="just"/>
            <a:r>
              <a:rPr lang="ru-RU" sz="1800" dirty="0" smtClean="0"/>
              <a:t>Многократные </a:t>
            </a:r>
            <a:r>
              <a:rPr lang="ru-RU" sz="1800" dirty="0" err="1" smtClean="0"/>
              <a:t>пере-селения</a:t>
            </a:r>
            <a:r>
              <a:rPr lang="ru-RU" sz="1800" dirty="0" smtClean="0"/>
              <a:t> жителей из-за набегов </a:t>
            </a:r>
            <a:r>
              <a:rPr lang="ru-RU" sz="1800" dirty="0" err="1" smtClean="0"/>
              <a:t>кочевни-ков</a:t>
            </a:r>
            <a:r>
              <a:rPr lang="ru-RU" sz="1800" dirty="0" smtClean="0"/>
              <a:t>, а затем в период образования </a:t>
            </a:r>
            <a:r>
              <a:rPr lang="ru-RU" sz="1800" dirty="0" err="1" smtClean="0"/>
              <a:t>Москов-ского</a:t>
            </a:r>
            <a:r>
              <a:rPr lang="ru-RU" sz="1800" dirty="0" smtClean="0"/>
              <a:t> государства, влияние соседних народов (украинцев, белорусов, народов Поволжья) обусловили более частую смену форм одежды и многообразие ее видов.</a:t>
            </a:r>
            <a:endParaRPr lang="ru-RU" sz="1800" dirty="0"/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7572396" y="5715016"/>
          <a:ext cx="636884" cy="214314"/>
        </p:xfrm>
        <a:graphic>
          <a:graphicData uri="http://schemas.openxmlformats.org/drawingml/2006/table">
            <a:tbl>
              <a:tblPr/>
              <a:tblGrid>
                <a:gridCol w="636884"/>
              </a:tblGrid>
              <a:tr h="2143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0960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" name="Рисунок 7" descr="http://t2.gstatic.com/images?q=tbn:jES6VXAmzUCKZM:http://content.foto.mail.ru/mail/risenka2006/kostym/i-114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0298" y="4143380"/>
            <a:ext cx="929037" cy="15215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http://t0.gstatic.com/images?q=tbn:J6P8KFVOooktTM:http://visualrian.ru/storage/PreviewWM/1116/06/111606.jpg">
            <a:hlinkClick r:id="rId4"/>
          </p:cNvPr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000100" y="785794"/>
            <a:ext cx="1571636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3.gstatic.com/images?q=tbn:mYaLUPallk9zLM:http://content.foto.mail.ru/mail/risenka2006/kostym/i-124.jpg">
            <a:hlinkClick r:id="rId6"/>
          </p:cNvPr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000496" y="785794"/>
            <a:ext cx="1143008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t0.gstatic.com/images?q=tbn:Sj3gWxj4KbyaIM:http://family-history.ru/pic/history/kostum/03/sarafan03.jpg">
            <a:hlinkClick r:id="rId8"/>
          </p:cNvPr>
          <p:cNvPicPr/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1000100" y="2428868"/>
            <a:ext cx="803910" cy="120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t2.gstatic.com/images?q=tbn:VI_ewHKIVFqtnM:http://bibliotekar.ru/rusSvadba/9.files/image001.jpg">
            <a:hlinkClick r:id="rId10"/>
          </p:cNvPr>
          <p:cNvPicPr/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000100" y="4143380"/>
            <a:ext cx="928694" cy="15652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Рисунок 14" descr="C:\Users\Администратор\Desktop\О русском костюме\История к. в к_files\mod74_10.jpg"/>
          <p:cNvPicPr/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4071934" y="3786190"/>
            <a:ext cx="1071570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Содержимое 4" descr="http://t1.gstatic.com/images?q=tbn:onCt7VBHZPI6KM:http://artnow.ru/img/208000/208447.jpg">
            <a:hlinkClick r:id="rId13"/>
          </p:cNvPr>
          <p:cNvPicPr>
            <a:picLocks noGrp="1"/>
          </p:cNvPicPr>
          <p:nvPr>
            <p:ph sz="half" idx="1"/>
          </p:nvPr>
        </p:nvPicPr>
        <p:blipFill>
          <a:blip r:embed="rId14"/>
          <a:srcRect/>
          <a:stretch>
            <a:fillRect/>
          </a:stretch>
        </p:blipFill>
        <p:spPr bwMode="auto">
          <a:xfrm>
            <a:off x="2071670" y="2357430"/>
            <a:ext cx="2214578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Рисунок 8" descr="http://t3.gstatic.com/images?q=tbn:NXJf_1jsfhtNeM:http://content.foto.mail.ru/mail/t-lazarevna/703/i-716.jpg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929454" y="3357562"/>
            <a:ext cx="1571636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5142062"/>
          </a:xfrm>
        </p:spPr>
        <p:txBody>
          <a:bodyPr>
            <a:normAutofit fontScale="55000" lnSpcReduction="20000"/>
          </a:bodyPr>
          <a:lstStyle/>
          <a:p>
            <a:pPr algn="just"/>
            <a:r>
              <a:rPr lang="ru-RU" b="1" dirty="0" smtClean="0"/>
              <a:t>Женский костюм содержит много символики:</a:t>
            </a:r>
            <a:r>
              <a:rPr lang="ru-RU" dirty="0" smtClean="0"/>
              <a:t> так женский головной убор в виде рога (одного, двух или трех) несет в себе символ плодородия - плодовитость животных. Пояс разделяет фигуру на верх и низ, верх символизирует землю и небо, голова - солнце, божество (выделялась красным цветом); низ - вода, подземные источники.</a:t>
            </a:r>
          </a:p>
          <a:p>
            <a:pPr algn="just"/>
            <a:endParaRPr lang="ru-RU" dirty="0" smtClean="0"/>
          </a:p>
          <a:p>
            <a:pPr algn="just"/>
            <a:r>
              <a:rPr lang="ru-RU" dirty="0" smtClean="0"/>
              <a:t>Цветовая гамма народных костюмов была символичной: красный цвет символизировал солнце, огонь, а также союз красного солнца с землёй. Землю вышивали чёрными нитями.</a:t>
            </a:r>
          </a:p>
          <a:p>
            <a:pPr algn="just">
              <a:buNone/>
            </a:pPr>
            <a:r>
              <a:rPr lang="ru-RU" dirty="0" smtClean="0"/>
              <a:t> </a:t>
            </a:r>
          </a:p>
          <a:p>
            <a:pPr algn="just"/>
            <a:r>
              <a:rPr lang="ru-RU" dirty="0" smtClean="0"/>
              <a:t>На выбор цвета оказывала влияние не только символика. Ткани в прошлом окрашивались только растительными красками, а красный цвет добывали из сорняка марены, росшего в каждом огороде. В русском костюме можно увидеть также  белый, жёлтый, синий, зелёный, реже </a:t>
            </a:r>
            <a:r>
              <a:rPr lang="ru-RU" dirty="0" err="1" smtClean="0"/>
              <a:t>розовый</a:t>
            </a:r>
            <a:r>
              <a:rPr lang="ru-RU" dirty="0" smtClean="0"/>
              <a:t> цвет. </a:t>
            </a:r>
          </a:p>
          <a:p>
            <a:endParaRPr lang="ru-RU" dirty="0"/>
          </a:p>
        </p:txBody>
      </p:sp>
      <p:pic>
        <p:nvPicPr>
          <p:cNvPr id="5" name="Рисунок 4" descr="C:\Users\Администратор\Desktop\О русском костюме\История к. в к_files\mod74_1_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1142984"/>
            <a:ext cx="1500198" cy="928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t2.gstatic.com/images?q=tbn:Wjey7gr_7QYOIM:http://natalij.ucoz.ru/_pu/0/95688.jpg">
            <a:hlinkClick r:id="rId5"/>
          </p:cNvPr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358082" y="1571612"/>
            <a:ext cx="1048703" cy="1632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6" descr="http://t2.gstatic.com/images?q=tbn:6Cqixo7ttxlyGM:http://afield.org.ua/mod3/img/mod67_1_8.jpg">
            <a:hlinkClick r:id="rId7"/>
          </p:cNvPr>
          <p:cNvPicPr/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715008" y="2357430"/>
            <a:ext cx="1500198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http://t2.gstatic.com/images?q=tbn:Jm6Sc1CIfuabcM:http://club-edu.tambov.ru/vjpusk/vjp139/rabot/35/r10.jpg">
            <a:hlinkClick r:id="rId9"/>
          </p:cNvPr>
          <p:cNvPicPr/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5857884" y="3857628"/>
            <a:ext cx="928694" cy="150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C:\Users\Администратор\Desktop\О русском костюме\Народный костюм_files\191207-n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643182"/>
            <a:ext cx="1524000" cy="2370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68102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Русский народный костюм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2"/>
          </p:nvPr>
        </p:nvSpPr>
        <p:spPr>
          <a:xfrm>
            <a:off x="5072066" y="1357298"/>
            <a:ext cx="3643338" cy="5000660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Кроме наиболее общих особенностей, разделивших формы северного и южного русских костюмов, отдельные черты характеризуют костюм каждой губернии, уезда и даже села. Народная одежда различалась по назначению (будничная, </a:t>
            </a:r>
            <a:r>
              <a:rPr lang="ru-RU" dirty="0" err="1" smtClean="0"/>
              <a:t>празд-ничная</a:t>
            </a:r>
            <a:r>
              <a:rPr lang="ru-RU" dirty="0" smtClean="0"/>
              <a:t>, свадебная, траурная), возрасту, семейному положению. Чаще всего знаками различия были не покрой и вид одежды, а ее цветность, количество декора (вышитых и вытканных узоров), применение шелковых, золотых и серебряных ниток. Самой нарядной была одежда из красной ткани. Понятия «красный» и «красивый» были в народном представлении однозначны.</a:t>
            </a:r>
            <a:endParaRPr lang="ru-RU" dirty="0"/>
          </a:p>
        </p:txBody>
      </p:sp>
      <p:pic>
        <p:nvPicPr>
          <p:cNvPr id="7" name="Рисунок 6" descr="http://t2.gstatic.com/images?q=tbn:Wjey7gr_7QYOIM:http://natalij.ucoz.ru/_pu/0/95688.jpg">
            <a:hlinkClick r:id="rId3"/>
          </p:cNvPr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868" y="3786190"/>
            <a:ext cx="1428760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C:\Users\Администратор\Desktop\О русском костюме\История к. в к_files\mod74_12.jpg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57224" y="714356"/>
            <a:ext cx="128588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C:\Users\Администратор\Desktop\О русском костюме\История к. в к_files\mod74_14.jpg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214678" y="642918"/>
            <a:ext cx="1500198" cy="2286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9" descr="C:\Users\Администратор\Desktop\О русском костюме\История к. в к_files\mod74_13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4348" y="3714752"/>
            <a:ext cx="1643074" cy="21780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759</TotalTime>
  <Words>483</Words>
  <Application>Microsoft Office PowerPoint</Application>
  <PresentationFormat>Экран (4:3)</PresentationFormat>
  <Paragraphs>31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Аспект</vt:lpstr>
      <vt:lpstr>Русский народный костюм</vt:lpstr>
      <vt:lpstr>Слайд 2</vt:lpstr>
      <vt:lpstr>Слайд 3</vt:lpstr>
      <vt:lpstr>Слайд 4</vt:lpstr>
      <vt:lpstr>Северный русский костюм</vt:lpstr>
      <vt:lpstr>Южный русский костюм</vt:lpstr>
      <vt:lpstr>Южный русский костюм</vt:lpstr>
      <vt:lpstr>Слайд 8</vt:lpstr>
      <vt:lpstr>Русский народный костюм</vt:lpstr>
      <vt:lpstr>Основу коллекций этнографических музеев, как правило, составляет костюм конца XVIII-XX вв. </vt:lpstr>
      <vt:lpstr>Слайд 11</vt:lpstr>
      <vt:lpstr>Русский народный костюм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Русский народный костюм</dc:title>
  <dc:creator>Quesnay</dc:creator>
  <cp:lastModifiedBy>Quesnay</cp:lastModifiedBy>
  <cp:revision>80</cp:revision>
  <dcterms:created xsi:type="dcterms:W3CDTF">2010-01-03T11:58:25Z</dcterms:created>
  <dcterms:modified xsi:type="dcterms:W3CDTF">2010-01-25T16:32:29Z</dcterms:modified>
</cp:coreProperties>
</file>