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sldIdLst>
    <p:sldId id="257" r:id="rId2"/>
    <p:sldId id="272" r:id="rId3"/>
    <p:sldId id="270" r:id="rId4"/>
    <p:sldId id="266" r:id="rId5"/>
    <p:sldId id="259" r:id="rId6"/>
    <p:sldId id="260" r:id="rId7"/>
    <p:sldId id="256" r:id="rId8"/>
    <p:sldId id="262" r:id="rId9"/>
    <p:sldId id="261" r:id="rId10"/>
    <p:sldId id="273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A"/>
    <a:srgbClr val="002C42"/>
    <a:srgbClr val="00FF00"/>
    <a:srgbClr val="FFFF66"/>
    <a:srgbClr val="24D806"/>
    <a:srgbClr val="FF0000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28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2615E3-4779-4833-9973-7A363B00A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41400-F290-4F4A-8A25-CE6D4D3559B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2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516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6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23CE-1F57-445B-B82D-6A4F40A3B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1CBB-1CC8-4C2C-A64E-0F39B90BA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4864-FB1D-40E7-A5A9-0C35A263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5D45-C921-4F7C-8743-AAE15DAB1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27C8-EBC9-4B2F-B782-63F5EBBF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18F2-A1C5-46F2-8298-45CFCA15E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ECF4-55B5-4DF6-A0B3-88228109F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AFD5-EAFF-4BC8-9CC1-6151D99EC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1E3C-8BC5-40B7-9381-629B1EEEC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32FF-7876-4403-99FC-FD60F417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8B06-DB10-4B9A-89FF-720A021BE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05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05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05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05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05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05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05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05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05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505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EC8186-6ACC-43C2-97EE-CE7EF3EC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gi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image" Target="../media/image39.jpeg"/><Relationship Id="rId5" Type="http://schemas.openxmlformats.org/officeDocument/2006/relationships/image" Target="../media/image33.gi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pload.wikimedia.org/wikipedia/commons/e/e4/Houses.of.parliament.overall.arp.jpg" TargetMode="External"/><Relationship Id="rId7" Type="http://schemas.openxmlformats.org/officeDocument/2006/relationships/hyperlink" Target="http://newsimg.bbc.co.uk/media/images/42424000/jpg/_42424498_beverley_pa_416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russiansanfran.com/ic/pix.lenta.ru/news/2007/08/20/rain/picture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emclub.ru/best/3416775.jpg" TargetMode="External"/><Relationship Id="rId3" Type="http://schemas.openxmlformats.org/officeDocument/2006/relationships/hyperlink" Target="http://img-fotki.yandex.ru/get/10/astropole.12/0_6935_134425b1_L.jpg" TargetMode="External"/><Relationship Id="rId7" Type="http://schemas.openxmlformats.org/officeDocument/2006/relationships/image" Target="../media/image14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www.graa.ru/cont/photo/nikishin_84/priroda_i_peizaji/15.jpg" TargetMode="External"/><Relationship Id="rId10" Type="http://schemas.openxmlformats.org/officeDocument/2006/relationships/hyperlink" Target="http://www.kommentator.ru/image/pojar1.jp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aetov.com/wp-img/2008/02/doroga2.JPG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://www.okeantravel.com/images/egipet_peizaj_11.jpg" TargetMode="External"/><Relationship Id="rId7" Type="http://schemas.openxmlformats.org/officeDocument/2006/relationships/image" Target="../media/image19.jpeg"/><Relationship Id="rId12" Type="http://schemas.openxmlformats.org/officeDocument/2006/relationships/hyperlink" Target="http://www.motogonki.ru/images/news/20070112174233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http://www.promenade.com.ua/g/200807151222330.21.jpg" TargetMode="External"/><Relationship Id="rId10" Type="http://schemas.openxmlformats.org/officeDocument/2006/relationships/hyperlink" Target="http://i050.radikal.ru/0806/0d/e1ed234ca031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newsimg.bbc.co.uk/media/images/41414000/jpg/_41414505_farmer400.jpg" TargetMode="External"/><Relationship Id="rId3" Type="http://schemas.openxmlformats.org/officeDocument/2006/relationships/hyperlink" Target="http://img-fotki.yandex.ru/get/18/renata-hr.b6/0_10a48_5f977d4c_XL" TargetMode="External"/><Relationship Id="rId7" Type="http://schemas.openxmlformats.org/officeDocument/2006/relationships/image" Target="../media/image25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dnevnik.bg/shimg/zx640_380722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y.kg/img/news/img/884_1164939004.jpg" TargetMode="External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60.radikal.ru/i167/0807/91/a4d186fb6a02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traveldom.ru/Brazilia/rio_de_janeiro.jpg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z="4800" b="1" smtClean="0">
              <a:solidFill>
                <a:srgbClr val="FF99FF"/>
              </a:solidFill>
              <a:latin typeface="Tahoma" pitchFamily="34" charset="0"/>
            </a:endParaRPr>
          </a:p>
        </p:txBody>
      </p:sp>
      <p:pic>
        <p:nvPicPr>
          <p:cNvPr id="3075" name="Picture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5" descr="winter_0078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180975" y="3448050"/>
            <a:ext cx="4716463" cy="3409950"/>
          </a:xfrm>
          <a:noFill/>
        </p:spPr>
      </p:pic>
      <p:pic>
        <p:nvPicPr>
          <p:cNvPr id="3077" name="Picture 27" descr="m_3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80976" y="0"/>
            <a:ext cx="5429250" cy="39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8" descr="800px-Paju%C3%A7ar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35488" y="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29"/>
          <p:cNvSpPr>
            <a:spLocks noChangeArrowheads="1" noChangeShapeType="1" noTextEdit="1"/>
          </p:cNvSpPr>
          <p:nvPr/>
        </p:nvSpPr>
        <p:spPr bwMode="auto">
          <a:xfrm rot="423297">
            <a:off x="1263650" y="360363"/>
            <a:ext cx="5976938" cy="1860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Impact"/>
              </a:rPr>
              <a:t>Countries</a:t>
            </a:r>
            <a:endParaRPr lang="ru-RU" sz="8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20000" scaled="1"/>
              </a:gradFill>
              <a:latin typeface="Impact"/>
            </a:endParaRPr>
          </a:p>
        </p:txBody>
      </p:sp>
      <p:sp>
        <p:nvSpPr>
          <p:cNvPr id="3080" name="WordArt 30"/>
          <p:cNvSpPr>
            <a:spLocks noChangeArrowheads="1" noChangeShapeType="1" noTextEdit="1"/>
          </p:cNvSpPr>
          <p:nvPr/>
        </p:nvSpPr>
        <p:spPr bwMode="auto">
          <a:xfrm rot="351536">
            <a:off x="3863975" y="1997075"/>
            <a:ext cx="1419225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/>
              </a:rPr>
              <a:t>and</a:t>
            </a:r>
            <a:endParaRPr lang="ru-RU" sz="9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</a:gradFill>
              <a:latin typeface="Impact"/>
            </a:endParaRPr>
          </a:p>
        </p:txBody>
      </p:sp>
      <p:sp>
        <p:nvSpPr>
          <p:cNvPr id="3081" name="WordArt 31"/>
          <p:cNvSpPr>
            <a:spLocks noChangeArrowheads="1" noChangeShapeType="1" noTextEdit="1"/>
          </p:cNvSpPr>
          <p:nvPr/>
        </p:nvSpPr>
        <p:spPr bwMode="auto">
          <a:xfrm rot="303549">
            <a:off x="2019300" y="3590925"/>
            <a:ext cx="5403850" cy="2276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/>
              </a:rPr>
              <a:t>climates</a:t>
            </a:r>
            <a:endParaRPr lang="ru-RU" sz="9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</a:gra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00636"/>
            <a:ext cx="382635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Степанова</a:t>
            </a:r>
          </a:p>
          <a:p>
            <a:pPr algn="ctr"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Татьяна Владимировна,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английского языка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СОШ №9 г.Таштагола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Кемеровской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4213" y="620713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polar</a:t>
            </a:r>
            <a:r>
              <a:rPr lang="en-US" sz="36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0825" y="1557338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cool temperate</a:t>
            </a:r>
            <a:endParaRPr lang="ru-RU" sz="3200" b="1">
              <a:solidFill>
                <a:srgbClr val="00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79388" y="2708275"/>
            <a:ext cx="3313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temperate</a:t>
            </a:r>
            <a:endParaRPr lang="ru-RU" sz="32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11188" y="3716338"/>
            <a:ext cx="1944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CF1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</a:t>
            </a:r>
            <a:endParaRPr lang="ru-RU" sz="3200" b="1">
              <a:solidFill>
                <a:srgbClr val="FCF11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68313" y="450850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monsoon</a:t>
            </a:r>
            <a:endParaRPr lang="ru-RU" sz="32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39750" y="5157788"/>
            <a:ext cx="1944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tropical</a:t>
            </a: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339975" y="765175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very cold winters / dry winds / short and cool summers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3348038" y="1628775"/>
            <a:ext cx="579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rain / foggy and wet weather / warm</a:t>
            </a:r>
            <a:r>
              <a:rPr lang="en-US" sz="2000"/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summers / not cold</a:t>
            </a:r>
            <a:r>
              <a:rPr lang="en-US" sz="2000"/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winters / floods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3563938" y="2781300"/>
            <a:ext cx="5329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hot and dry weather in summer / warm and wet winters / forest fires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2987675" y="3789363"/>
            <a:ext cx="554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hot during the day / cold night / sand storms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3779838" y="4652963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wet and dry</a:t>
            </a:r>
            <a:r>
              <a:rPr lang="en-US" sz="2000"/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seasons / droughts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635375" y="5229225"/>
            <a:ext cx="475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hot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and wet / a lot of rain</a:t>
            </a:r>
            <a:r>
              <a:rPr lang="en-US" sz="2000"/>
              <a:t> </a:t>
            </a:r>
            <a:r>
              <a:rPr lang="en-US" sz="2000" b="1"/>
              <a:t>/</a:t>
            </a:r>
            <a:r>
              <a:rPr lang="en-US" sz="2000"/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hurricanes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1692275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08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CLIMATES AND WEATHER</a:t>
            </a:r>
            <a:endParaRPr lang="ru-RU" sz="2800" b="1">
              <a:solidFill>
                <a:srgbClr val="00080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8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Please, make a poster about one climate with your group. Good luck!</a:t>
            </a:r>
            <a:endParaRPr lang="ru-RU" sz="3600" b="1" dirty="0" smtClean="0">
              <a:solidFill>
                <a:srgbClr val="00080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WordArt 29"/>
          <p:cNvSpPr>
            <a:spLocks noChangeArrowheads="1" noChangeShapeType="1" noTextEdit="1"/>
          </p:cNvSpPr>
          <p:nvPr/>
        </p:nvSpPr>
        <p:spPr bwMode="auto">
          <a:xfrm>
            <a:off x="323850" y="1773238"/>
            <a:ext cx="165735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</a:t>
            </a:r>
            <a:endParaRPr lang="ru-RU" sz="9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6" name="Picture 10" descr="j0404003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557338"/>
            <a:ext cx="9001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31"/>
          <p:cNvSpPr>
            <a:spLocks noChangeArrowheads="1" noChangeShapeType="1" noTextEdit="1"/>
          </p:cNvSpPr>
          <p:nvPr/>
        </p:nvSpPr>
        <p:spPr bwMode="auto">
          <a:xfrm>
            <a:off x="6588125" y="1844675"/>
            <a:ext cx="1249363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rainy</a:t>
            </a:r>
            <a:endParaRPr lang="ru-RU" sz="8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53" name="Picture 9" descr="j0354676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6225" y="1557338"/>
            <a:ext cx="89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j0285788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1484313"/>
            <a:ext cx="915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j0282761[2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2781300"/>
            <a:ext cx="825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525" y="3898900"/>
            <a:ext cx="19431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j0200375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24750" y="2997200"/>
            <a:ext cx="12588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WordArt 38"/>
          <p:cNvSpPr>
            <a:spLocks noChangeArrowheads="1" noChangeShapeType="1" noTextEdit="1"/>
          </p:cNvSpPr>
          <p:nvPr/>
        </p:nvSpPr>
        <p:spPr bwMode="auto">
          <a:xfrm>
            <a:off x="6659563" y="3068638"/>
            <a:ext cx="1038225" cy="538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wet</a:t>
            </a:r>
            <a:endParaRPr lang="ru-RU" sz="8000" b="1" kern="1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24" name="WordArt 39"/>
          <p:cNvSpPr>
            <a:spLocks noChangeArrowheads="1" noChangeShapeType="1" noTextEdit="1"/>
          </p:cNvSpPr>
          <p:nvPr/>
        </p:nvSpPr>
        <p:spPr bwMode="auto">
          <a:xfrm>
            <a:off x="3563938" y="1628775"/>
            <a:ext cx="1260475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cold</a:t>
            </a:r>
            <a:endParaRPr lang="ru-RU" sz="9600" b="1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25" name="WordArt 40"/>
          <p:cNvSpPr>
            <a:spLocks noChangeArrowheads="1" noChangeShapeType="1" noTextEdit="1"/>
          </p:cNvSpPr>
          <p:nvPr/>
        </p:nvSpPr>
        <p:spPr bwMode="auto">
          <a:xfrm>
            <a:off x="395288" y="4724400"/>
            <a:ext cx="1512887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achen BT"/>
              </a:rPr>
              <a:t>windy</a:t>
            </a:r>
            <a:endParaRPr lang="ru-RU" sz="9600" kern="10">
              <a:ln w="38100">
                <a:solidFill>
                  <a:srgbClr val="800080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achen BT"/>
            </a:endParaRPr>
          </a:p>
        </p:txBody>
      </p:sp>
      <p:pic>
        <p:nvPicPr>
          <p:cNvPr id="33801" name="Picture 9" descr="j0250101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68538" y="4365625"/>
            <a:ext cx="979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WordArt 42"/>
          <p:cNvSpPr>
            <a:spLocks noChangeArrowheads="1" noChangeShapeType="1" noTextEdit="1"/>
          </p:cNvSpPr>
          <p:nvPr/>
        </p:nvSpPr>
        <p:spPr bwMode="auto">
          <a:xfrm>
            <a:off x="6227763" y="5805488"/>
            <a:ext cx="1466850" cy="62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cloudy</a:t>
            </a:r>
            <a:endParaRPr lang="ru-RU" sz="5400" kern="10">
              <a:ln w="38100">
                <a:solidFill>
                  <a:srgbClr val="00CCFF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28" name="Picture 8" descr="j0167802[1]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56550" y="5661025"/>
            <a:ext cx="10064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WordArt 44"/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13319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snowy</a:t>
            </a:r>
            <a:endParaRPr lang="ru-RU" sz="9600" b="1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30" name="WordArt 45"/>
          <p:cNvSpPr>
            <a:spLocks noChangeArrowheads="1" noChangeShapeType="1" noTextEdit="1"/>
          </p:cNvSpPr>
          <p:nvPr/>
        </p:nvSpPr>
        <p:spPr bwMode="auto">
          <a:xfrm>
            <a:off x="4140200" y="4292600"/>
            <a:ext cx="1533525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frosty</a:t>
            </a:r>
            <a:endParaRPr lang="ru-RU" sz="54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rgbClr val="CCEC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31" name="WordArt 4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1706562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sunny</a:t>
            </a:r>
            <a:endParaRPr lang="ru-RU" sz="9600" b="1" kern="10">
              <a:ln w="38100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32" name="WordArt 47"/>
          <p:cNvSpPr>
            <a:spLocks noChangeArrowheads="1" noChangeShapeType="1" noTextEdit="1"/>
          </p:cNvSpPr>
          <p:nvPr/>
        </p:nvSpPr>
        <p:spPr bwMode="auto">
          <a:xfrm>
            <a:off x="684213" y="3357563"/>
            <a:ext cx="998537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hot</a:t>
            </a:r>
            <a:endParaRPr lang="ru-RU" sz="9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33" name="Picture 8" descr="j0297849[1]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68538" y="3500438"/>
            <a:ext cx="9699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WordArt 49"/>
          <p:cNvSpPr>
            <a:spLocks noChangeArrowheads="1" noChangeShapeType="1" noTextEdit="1"/>
          </p:cNvSpPr>
          <p:nvPr/>
        </p:nvSpPr>
        <p:spPr bwMode="auto">
          <a:xfrm>
            <a:off x="2843213" y="5805488"/>
            <a:ext cx="16605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foggy</a:t>
            </a:r>
            <a:endParaRPr lang="ru-RU" sz="9600" b="1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969696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35" name="Picture 7" descr="j0401117[1]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43438" y="5805488"/>
            <a:ext cx="1042987" cy="903287"/>
          </a:xfrm>
          <a:prstGeom prst="rect">
            <a:avLst/>
          </a:prstGeom>
          <a:noFill/>
          <a:ln w="9525">
            <a:solidFill>
              <a:srgbClr val="000514"/>
            </a:solidFill>
            <a:miter lim="800000"/>
            <a:headEnd/>
            <a:tailEnd/>
          </a:ln>
        </p:spPr>
      </p:pic>
      <p:sp>
        <p:nvSpPr>
          <p:cNvPr id="13336" name="AutoShape 51"/>
          <p:cNvSpPr>
            <a:spLocks noChangeArrowheads="1"/>
          </p:cNvSpPr>
          <p:nvPr/>
        </p:nvSpPr>
        <p:spPr bwMode="auto">
          <a:xfrm>
            <a:off x="2268538" y="2349500"/>
            <a:ext cx="1152525" cy="1152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The route of our tour</a:t>
            </a:r>
            <a:endParaRPr lang="ru-RU" sz="4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46085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ngo BT"/>
              </a:rPr>
              <a:t>Greenland</a:t>
            </a:r>
            <a:endParaRPr lang="ru-RU" sz="8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ngo BT"/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179388" y="2781300"/>
            <a:ext cx="50403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Tango BT"/>
              </a:rPr>
              <a:t>Great Britain</a:t>
            </a:r>
            <a:endParaRPr lang="ru-RU" sz="8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99"/>
              </a:solidFill>
              <a:latin typeface="Tango BT"/>
            </a:endParaRP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95288" y="4005263"/>
            <a:ext cx="3167062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ngo BT"/>
              </a:rPr>
              <a:t>Spain</a:t>
            </a:r>
            <a:endParaRPr lang="ru-RU" sz="8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ango BT"/>
            </a:endParaRP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30972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8000" b="1" kern="10">
                <a:ln w="9525">
                  <a:round/>
                  <a:headEnd/>
                  <a:tailEnd/>
                </a:ln>
                <a:solidFill>
                  <a:srgbClr val="FFFF00">
                    <a:alpha val="94901"/>
                  </a:srgbClr>
                </a:solidFill>
                <a:latin typeface="Tango BT"/>
              </a:rPr>
              <a:t>Egypt</a:t>
            </a:r>
            <a:endParaRPr lang="ru-RU" sz="8000" b="1" kern="10">
              <a:ln w="9525">
                <a:round/>
                <a:headEnd/>
                <a:tailEnd/>
              </a:ln>
              <a:solidFill>
                <a:srgbClr val="FFFF00">
                  <a:alpha val="94901"/>
                </a:srgbClr>
              </a:solidFill>
              <a:latin typeface="Tango BT"/>
            </a:endParaRPr>
          </a:p>
        </p:txBody>
      </p:sp>
      <p:sp>
        <p:nvSpPr>
          <p:cNvPr id="4103" name="WordArt 9"/>
          <p:cNvSpPr>
            <a:spLocks noChangeArrowheads="1" noChangeShapeType="1" noTextEdit="1"/>
          </p:cNvSpPr>
          <p:nvPr/>
        </p:nvSpPr>
        <p:spPr bwMode="auto">
          <a:xfrm>
            <a:off x="5364163" y="2924175"/>
            <a:ext cx="3311525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8000" b="1" kern="10">
                <a:ln w="9525"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latin typeface="Tango BT"/>
              </a:rPr>
              <a:t>India</a:t>
            </a:r>
            <a:endParaRPr lang="ru-RU" sz="8000" b="1" kern="10">
              <a:ln w="9525">
                <a:round/>
                <a:headEnd/>
                <a:tailEnd/>
              </a:ln>
              <a:solidFill>
                <a:srgbClr val="FF0000">
                  <a:alpha val="83920"/>
                </a:srgbClr>
              </a:solidFill>
              <a:latin typeface="Tango BT"/>
            </a:endParaRPr>
          </a:p>
        </p:txBody>
      </p:sp>
      <p:sp>
        <p:nvSpPr>
          <p:cNvPr id="4104" name="WordArt 10"/>
          <p:cNvSpPr>
            <a:spLocks noChangeArrowheads="1" noChangeShapeType="1" noTextEdit="1"/>
          </p:cNvSpPr>
          <p:nvPr/>
        </p:nvSpPr>
        <p:spPr bwMode="auto">
          <a:xfrm>
            <a:off x="5292725" y="3860800"/>
            <a:ext cx="307816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>
                    <a:alpha val="94116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ngo BT"/>
              </a:rPr>
              <a:t>Brazil</a:t>
            </a:r>
            <a:endParaRPr lang="ru-RU" sz="8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CC00">
                  <a:alpha val="94116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ngo BT"/>
            </a:endParaRPr>
          </a:p>
        </p:txBody>
      </p:sp>
      <p:pic>
        <p:nvPicPr>
          <p:cNvPr id="4105" name="Picture 12" descr="350px-ClimateMapWorl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4941888"/>
            <a:ext cx="33829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20478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smtClean="0">
                <a:solidFill>
                  <a:srgbClr val="E1F5FF"/>
                </a:solidFill>
              </a:rPr>
              <a:t>Have a good trip!</a:t>
            </a:r>
            <a:endParaRPr lang="ru-RU" sz="8000" b="1" smtClean="0">
              <a:solidFill>
                <a:srgbClr val="E1F5FF"/>
              </a:solidFill>
            </a:endParaRPr>
          </a:p>
        </p:txBody>
      </p:sp>
      <p:pic>
        <p:nvPicPr>
          <p:cNvPr id="5123" name="Picture 11" descr="Это лишь изображение шаблона. Нажмите кнопку &quot;Загрузить&quot;, чтобы загрузить шаблон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150" y="2974975"/>
            <a:ext cx="5329238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1 из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Greenland has a </a:t>
            </a:r>
            <a:r>
              <a:rPr lang="en-US" sz="3200" b="1" dirty="0" smtClean="0">
                <a:solidFill>
                  <a:srgbClr val="FF3399"/>
                </a:solidFill>
              </a:rPr>
              <a:t>polar </a:t>
            </a:r>
            <a:r>
              <a:rPr lang="en-US" sz="3200" b="1" dirty="0" smtClean="0">
                <a:solidFill>
                  <a:schemeClr val="tx1"/>
                </a:solidFill>
              </a:rPr>
              <a:t>climate. The winters are very cold (-40</a:t>
            </a:r>
            <a:r>
              <a:rPr lang="en-US" sz="3200" b="1" dirty="0" smtClean="0">
                <a:solidFill>
                  <a:schemeClr val="tx1"/>
                </a:solidFill>
                <a:cs typeface="Arial" charset="0"/>
              </a:rPr>
              <a:t>˚C)</a:t>
            </a:r>
            <a:r>
              <a:rPr lang="en-US" sz="3200" b="1" dirty="0" smtClean="0">
                <a:solidFill>
                  <a:schemeClr val="tx1"/>
                </a:solidFill>
              </a:rPr>
              <a:t> with dry winds. The summers are short and cool (+8</a:t>
            </a:r>
            <a:r>
              <a:rPr lang="en-US" sz="3200" b="1" dirty="0" smtClean="0">
                <a:solidFill>
                  <a:schemeClr val="tx1"/>
                </a:solidFill>
                <a:cs typeface="Arial" charset="0"/>
              </a:rPr>
              <a:t>˚C).</a:t>
            </a:r>
            <a:endParaRPr lang="ru-RU" sz="32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48" name="WordArt 20"/>
          <p:cNvSpPr>
            <a:spLocks noChangeArrowheads="1" noChangeShapeType="1" noTextEdit="1"/>
          </p:cNvSpPr>
          <p:nvPr/>
        </p:nvSpPr>
        <p:spPr bwMode="auto">
          <a:xfrm>
            <a:off x="1187450" y="2349500"/>
            <a:ext cx="554672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>
                    <a:alpha val="94116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Greenland</a:t>
            </a:r>
            <a:endParaRPr lang="ru-RU" sz="80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>
                  <a:alpha val="94116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link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13325"/>
            <a:ext cx="8604250" cy="1143000"/>
          </a:xfrm>
          <a:ln w="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</a:rPr>
              <a:t>In Great Britain it is a </a:t>
            </a:r>
            <a:r>
              <a:rPr lang="en-US" sz="3200" b="1" smtClean="0">
                <a:solidFill>
                  <a:srgbClr val="00FF99"/>
                </a:solidFill>
              </a:rPr>
              <a:t>cool temperate</a:t>
            </a:r>
            <a:r>
              <a:rPr lang="en-US" sz="3200" b="1" smtClean="0">
                <a:solidFill>
                  <a:schemeClr val="tx1"/>
                </a:solidFill>
              </a:rPr>
              <a:t> climate. They have rain almost all the year. The weather is foggy and wet. The summers are warm (</a:t>
            </a:r>
            <a:r>
              <a:rPr lang="ru-RU" sz="3200" b="1" smtClean="0">
                <a:solidFill>
                  <a:schemeClr val="tx1"/>
                </a:solidFill>
              </a:rPr>
              <a:t>+</a:t>
            </a:r>
            <a:r>
              <a:rPr lang="en-US" sz="3200" b="1" smtClean="0">
                <a:solidFill>
                  <a:schemeClr val="tx1"/>
                </a:solidFill>
              </a:rPr>
              <a:t>20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˚C) and winters are not cold (-3˚C).There are often </a:t>
            </a:r>
            <a:r>
              <a:rPr lang="en-US" sz="3200" b="1" smtClean="0">
                <a:solidFill>
                  <a:schemeClr val="tx1"/>
                </a:solidFill>
              </a:rPr>
              <a:t>floods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US" sz="3600" b="1" smtClean="0">
                <a:cs typeface="Arial" charset="0"/>
              </a:rPr>
              <a:t> </a:t>
            </a:r>
            <a:endParaRPr lang="ru-RU" sz="3600" b="1" smtClean="0">
              <a:cs typeface="Arial" charset="0"/>
            </a:endParaRPr>
          </a:p>
        </p:txBody>
      </p:sp>
      <p:pic>
        <p:nvPicPr>
          <p:cNvPr id="7171" name="Picture 34" descr="Изображение:Houses.of.parliament.overall.ar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981075"/>
            <a:ext cx="4249737" cy="31892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79" name="Picture 59" descr="Картинка 8 из 1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725" y="0"/>
            <a:ext cx="3457575" cy="2592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84" name="Picture 64" descr="Картинка 3 из 12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4213" y="0"/>
            <a:ext cx="30956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5" name="Picture 65" descr="667a24345f73fcaf32a96c860e93e0a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38" y="981075"/>
            <a:ext cx="4249737" cy="31861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5" name="WordArt 66"/>
          <p:cNvSpPr>
            <a:spLocks noChangeArrowheads="1" noChangeShapeType="1" noTextEdit="1"/>
          </p:cNvSpPr>
          <p:nvPr/>
        </p:nvSpPr>
        <p:spPr bwMode="auto">
          <a:xfrm>
            <a:off x="1908175" y="2708275"/>
            <a:ext cx="54768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Arial"/>
                <a:cs typeface="Arial"/>
              </a:rPr>
              <a:t>Great Britain</a:t>
            </a:r>
            <a:endParaRPr lang="ru-RU" sz="8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868863"/>
            <a:ext cx="8964612" cy="1574800"/>
          </a:xfrm>
          <a:ln w="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</a:rPr>
              <a:t>Spain has a </a:t>
            </a:r>
            <a:r>
              <a:rPr lang="en-US" sz="3200" b="1" smtClean="0">
                <a:solidFill>
                  <a:srgbClr val="FF6600"/>
                </a:solidFill>
              </a:rPr>
              <a:t>warm temperate</a:t>
            </a:r>
            <a:r>
              <a:rPr lang="en-US" sz="3200" b="1" smtClean="0">
                <a:solidFill>
                  <a:schemeClr val="tx1"/>
                </a:solidFill>
              </a:rPr>
              <a:t> climate. It is very hot and dry weather in summer ( +40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˚C)</a:t>
            </a:r>
            <a:r>
              <a:rPr lang="en-US" sz="3200" b="1" smtClean="0">
                <a:solidFill>
                  <a:schemeClr val="tx1"/>
                </a:solidFill>
              </a:rPr>
              <a:t>. There are a lot of forest fires. The winter is not cold (+6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</a:t>
            </a:r>
            <a:r>
              <a:rPr lang="en-US" sz="3200" b="1" smtClean="0">
                <a:solidFill>
                  <a:schemeClr val="tx1"/>
                </a:solidFill>
              </a:rPr>
              <a:t>) but warm and wet. Sometimes it rains.</a:t>
            </a:r>
            <a:endParaRPr lang="ru-RU" sz="3200" b="1" smtClean="0">
              <a:solidFill>
                <a:schemeClr val="tx1"/>
              </a:solidFill>
            </a:endParaRPr>
          </a:p>
        </p:txBody>
      </p:sp>
      <p:pic>
        <p:nvPicPr>
          <p:cNvPr id="8195" name="Picture 19" descr="Картинка 6 из 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0"/>
            <a:ext cx="319563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4" descr="Картинка 5 из 9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788" y="2133600"/>
            <a:ext cx="2663825" cy="2089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26" descr="Столовая гора Кейптау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250825" y="2276475"/>
            <a:ext cx="2627313" cy="2089150"/>
          </a:xfrm>
          <a:ln w="38100">
            <a:solidFill>
              <a:schemeClr val="tx1"/>
            </a:solidFill>
          </a:ln>
        </p:spPr>
      </p:pic>
      <p:sp>
        <p:nvSpPr>
          <p:cNvPr id="8198" name="WordArt 27"/>
          <p:cNvSpPr>
            <a:spLocks noChangeArrowheads="1" noChangeShapeType="1" noTextEdit="1"/>
          </p:cNvSpPr>
          <p:nvPr/>
        </p:nvSpPr>
        <p:spPr bwMode="auto">
          <a:xfrm>
            <a:off x="2700338" y="2420938"/>
            <a:ext cx="360045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>
                    <a:alpha val="94116"/>
                  </a:srgbClr>
                </a:solidFill>
                <a:latin typeface="Arial"/>
                <a:cs typeface="Arial"/>
              </a:rPr>
              <a:t>Spain</a:t>
            </a:r>
            <a:endParaRPr lang="ru-RU" sz="80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>
                  <a:alpha val="94116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199" name="Picture 28" descr="Картинка 19 из 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00788" y="188913"/>
            <a:ext cx="2700337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80" name="Picture 36" descr="Картинка 53 из 10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0825" y="0"/>
            <a:ext cx="2627313" cy="2189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65625"/>
            <a:ext cx="7848600" cy="2492375"/>
          </a:xfrm>
          <a:ln w="508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CC00"/>
                </a:solidFill>
                <a:latin typeface="Tahoma" pitchFamily="34" charset="0"/>
              </a:rPr>
              <a:t>  </a:t>
            </a:r>
            <a:r>
              <a:rPr lang="en-US" b="1" smtClean="0"/>
              <a:t>Egypt is in a </a:t>
            </a:r>
            <a:r>
              <a:rPr lang="en-US" b="1" smtClean="0">
                <a:solidFill>
                  <a:srgbClr val="FCF118"/>
                </a:solidFill>
              </a:rPr>
              <a:t>desert </a:t>
            </a:r>
            <a:r>
              <a:rPr lang="en-US" b="1" smtClean="0"/>
              <a:t>climate. It is very hot and dry during the day</a:t>
            </a:r>
            <a:r>
              <a:rPr lang="ru-RU" b="1" smtClean="0"/>
              <a:t>(+</a:t>
            </a:r>
            <a:r>
              <a:rPr lang="en-US" b="1" smtClean="0"/>
              <a:t>52</a:t>
            </a:r>
            <a:r>
              <a:rPr lang="en-US" b="1" smtClean="0">
                <a:cs typeface="Arial" charset="0"/>
              </a:rPr>
              <a:t>˚C</a:t>
            </a:r>
            <a:r>
              <a:rPr lang="ru-RU" b="1" smtClean="0">
                <a:cs typeface="Arial" charset="0"/>
              </a:rPr>
              <a:t>)</a:t>
            </a:r>
            <a:r>
              <a:rPr lang="en-US" b="1" smtClean="0">
                <a:cs typeface="Arial" charset="0"/>
              </a:rPr>
              <a:t> but at night it gets very cold </a:t>
            </a:r>
            <a:r>
              <a:rPr lang="ru-RU" b="1" smtClean="0">
                <a:cs typeface="Arial" charset="0"/>
              </a:rPr>
              <a:t>(</a:t>
            </a:r>
            <a:r>
              <a:rPr lang="en-US" b="1" smtClean="0">
                <a:cs typeface="Arial" charset="0"/>
              </a:rPr>
              <a:t>- 2 ˚C</a:t>
            </a:r>
            <a:r>
              <a:rPr lang="ru-RU" b="1" smtClean="0">
                <a:cs typeface="Arial" charset="0"/>
              </a:rPr>
              <a:t>)</a:t>
            </a:r>
            <a:r>
              <a:rPr lang="en-US" b="1" smtClean="0">
                <a:cs typeface="Arial" charset="0"/>
              </a:rPr>
              <a:t>. Sometimes they have sand storms.</a:t>
            </a:r>
            <a:endParaRPr lang="ru-RU" b="1" smtClean="0">
              <a:cs typeface="Arial" charset="0"/>
            </a:endParaRPr>
          </a:p>
        </p:txBody>
      </p:sp>
      <p:pic>
        <p:nvPicPr>
          <p:cNvPr id="9219" name="Picture 29" descr="Картинка 3 из 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188913"/>
            <a:ext cx="69850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31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36004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8000" b="1" kern="10">
                <a:ln w="9525">
                  <a:round/>
                  <a:headEnd/>
                  <a:tailEnd/>
                </a:ln>
                <a:solidFill>
                  <a:srgbClr val="FFFF00">
                    <a:alpha val="94901"/>
                  </a:srgbClr>
                </a:solidFill>
                <a:latin typeface="Tahoma"/>
                <a:cs typeface="Tahoma"/>
              </a:rPr>
              <a:t>Egypt</a:t>
            </a:r>
            <a:endParaRPr lang="ru-RU" sz="8000" b="1" kern="10">
              <a:ln w="9525">
                <a:round/>
                <a:headEnd/>
                <a:tailEnd/>
              </a:ln>
              <a:solidFill>
                <a:srgbClr val="FFFF00">
                  <a:alpha val="94901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9221" name="Picture 35" descr="Картинка 113 из 1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60350"/>
            <a:ext cx="2268538" cy="1549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38" descr="23965702_peski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32588" y="2997200"/>
            <a:ext cx="2411412" cy="14700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39" descr="Картинка 20 из 9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2708275"/>
            <a:ext cx="2268538" cy="17033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89" name="Rectangle 4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5" name="Picture 42" descr="Картинка 73 из 16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04025" y="260350"/>
            <a:ext cx="2339975" cy="15081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4" name="Picture 46" descr="Картинка 131 из 50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411413" y="148431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24400"/>
            <a:ext cx="8748712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b="1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3200" b="1" smtClean="0">
                <a:solidFill>
                  <a:schemeClr val="tx1"/>
                </a:solidFill>
              </a:rPr>
              <a:t>India is in a </a:t>
            </a:r>
            <a:r>
              <a:rPr lang="en-US" sz="3200" b="1" smtClean="0">
                <a:solidFill>
                  <a:srgbClr val="006600"/>
                </a:solidFill>
              </a:rPr>
              <a:t>monsoon</a:t>
            </a:r>
            <a:r>
              <a:rPr lang="en-US" sz="3200" b="1" smtClean="0">
                <a:solidFill>
                  <a:schemeClr val="tx1"/>
                </a:solidFill>
              </a:rPr>
              <a:t> climate. There are two seasons – a wet season and dry one. They have rains from June to October </a:t>
            </a:r>
            <a:r>
              <a:rPr lang="ru-RU" sz="3200" b="1" smtClean="0">
                <a:solidFill>
                  <a:schemeClr val="tx1"/>
                </a:solidFill>
              </a:rPr>
              <a:t>(</a:t>
            </a:r>
            <a:r>
              <a:rPr lang="en-US" sz="3200" b="1" smtClean="0">
                <a:solidFill>
                  <a:schemeClr val="tx1"/>
                </a:solidFill>
              </a:rPr>
              <a:t>+16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</a:t>
            </a:r>
            <a:r>
              <a:rPr lang="ru-RU" sz="3200" b="1" smtClean="0">
                <a:solidFill>
                  <a:schemeClr val="tx1"/>
                </a:solidFill>
                <a:cs typeface="Arial" charset="0"/>
              </a:rPr>
              <a:t>)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US" sz="3200" b="1" smtClean="0">
                <a:solidFill>
                  <a:schemeClr val="tx1"/>
                </a:solidFill>
              </a:rPr>
              <a:t> There is a dry season from October till May (+40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˚C).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chemeClr val="tx1"/>
                </a:solidFill>
              </a:rPr>
              <a:t>There are often droughts.</a:t>
            </a:r>
            <a:endParaRPr lang="ru-RU" sz="3200" b="1" smtClean="0">
              <a:solidFill>
                <a:schemeClr val="tx1"/>
              </a:solidFill>
            </a:endParaRPr>
          </a:p>
        </p:txBody>
      </p:sp>
      <p:pic>
        <p:nvPicPr>
          <p:cNvPr id="10243" name="Picture 36" descr="Картинка 31 из 2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2275" y="0"/>
            <a:ext cx="5472113" cy="41068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5" name="Picture 39" descr="Картинка 1 из 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908050"/>
            <a:ext cx="1944688" cy="14573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9" name="Picture 43" descr="Rain_in_Kolkata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3663" y="692150"/>
            <a:ext cx="2700337" cy="17891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61" name="Picture 45" descr="Картинка 2 из 6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619250" y="0"/>
            <a:ext cx="5545138" cy="4102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7" name="WordArt 46"/>
          <p:cNvSpPr>
            <a:spLocks noChangeArrowheads="1" noChangeShapeType="1" noTextEdit="1"/>
          </p:cNvSpPr>
          <p:nvPr/>
        </p:nvSpPr>
        <p:spPr bwMode="auto">
          <a:xfrm>
            <a:off x="2268538" y="2276475"/>
            <a:ext cx="4319587" cy="1309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8000" b="1" kern="10">
                <a:ln w="9525"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latin typeface="Tango BT"/>
              </a:rPr>
              <a:t>India</a:t>
            </a:r>
            <a:endParaRPr lang="ru-RU" sz="8000" b="1" kern="10">
              <a:ln w="9525">
                <a:round/>
                <a:headEnd/>
                <a:tailEnd/>
              </a:ln>
              <a:solidFill>
                <a:srgbClr val="FF0000">
                  <a:alpha val="83920"/>
                </a:srgbClr>
              </a:solidFill>
              <a:latin typeface="Tango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300663"/>
            <a:ext cx="85899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</a:rPr>
              <a:t>Brazil is in a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66FF33"/>
                </a:solidFill>
              </a:rPr>
              <a:t>tropical</a:t>
            </a:r>
            <a:r>
              <a:rPr lang="en-US" sz="3200" b="1" smtClean="0">
                <a:solidFill>
                  <a:srgbClr val="00FF00"/>
                </a:solidFill>
              </a:rPr>
              <a:t> </a:t>
            </a:r>
            <a:r>
              <a:rPr lang="en-US" sz="3200" b="1" smtClean="0">
                <a:solidFill>
                  <a:schemeClr val="tx1"/>
                </a:solidFill>
              </a:rPr>
              <a:t>climate. It is always hot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chemeClr val="tx1"/>
                </a:solidFill>
              </a:rPr>
              <a:t>and wet. The temperature is usually  2</a:t>
            </a:r>
            <a:r>
              <a:rPr lang="ru-RU" sz="3200" b="1" smtClean="0">
                <a:solidFill>
                  <a:schemeClr val="tx1"/>
                </a:solidFill>
              </a:rPr>
              <a:t>5</a:t>
            </a:r>
            <a:r>
              <a:rPr lang="en-US" sz="3200" b="1" smtClean="0">
                <a:solidFill>
                  <a:schemeClr val="tx1"/>
                </a:solidFill>
                <a:cs typeface="Arial" charset="0"/>
              </a:rPr>
              <a:t>˚C. There is a lot of rain all the year.</a:t>
            </a:r>
            <a:r>
              <a:rPr lang="en-US" sz="3200" b="1" smtClean="0">
                <a:solidFill>
                  <a:schemeClr val="tx1"/>
                </a:solidFill>
              </a:rPr>
              <a:t> Sometimes they have hurricanes.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smtClean="0">
              <a:solidFill>
                <a:schemeClr val="tx1"/>
              </a:solidFill>
            </a:endParaRPr>
          </a:p>
        </p:txBody>
      </p:sp>
      <p:pic>
        <p:nvPicPr>
          <p:cNvPr id="11267" name="Picture 15" descr="Картинка 5 из 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188913"/>
            <a:ext cx="6408737" cy="4248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29" descr="Картинка 82 из 12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73788" y="188913"/>
            <a:ext cx="2970212" cy="2228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WordArt 3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38703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>
                    <a:alpha val="94116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ngo BT"/>
              </a:rPr>
              <a:t>Brazil</a:t>
            </a:r>
            <a:endParaRPr lang="ru-RU" sz="80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66FF33">
                  <a:alpha val="94116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ngo BT"/>
            </a:endParaRPr>
          </a:p>
        </p:txBody>
      </p:sp>
      <p:pic>
        <p:nvPicPr>
          <p:cNvPr id="8232" name="Picture 40" descr="Картинка 109 из 132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7900" y="188913"/>
            <a:ext cx="4500563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1430</TotalTime>
  <Words>357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Круги</vt:lpstr>
      <vt:lpstr>Слайд 1</vt:lpstr>
      <vt:lpstr>The route of our tour</vt:lpstr>
      <vt:lpstr>Have a good trip!</vt:lpstr>
      <vt:lpstr>Greenland has a polar climate. The winters are very cold (-40˚C) with dry winds. The summers are short and cool (+8˚C).</vt:lpstr>
      <vt:lpstr>In Great Britain it is a cool temperate climate. They have rain almost all the year. The weather is foggy and wet. The summers are warm (+20˚C) and winters are not cold (-3˚C).There are often floods. </vt:lpstr>
      <vt:lpstr>Spain has a warm temperate climate. It is very hot and dry weather in summer ( +40˚C). There are a lot of forest fires. The winter is not cold (+6˚C) but warm and wet. Sometimes it rains.</vt:lpstr>
      <vt:lpstr>Слайд 7</vt:lpstr>
      <vt:lpstr> India is in a monsoon climate. There are two seasons – a wet season and dry one. They have rains from June to October (+16˚C). There is a dry season from October till May (+40˚C). There are often droughts.</vt:lpstr>
      <vt:lpstr>Brazil is in a tropical climate. It is always hot and wet. The temperature is usually  25˚C. There is a lot of rain all the year. Sometimes they have hurricanes. </vt:lpstr>
      <vt:lpstr>Слайд 10</vt:lpstr>
      <vt:lpstr>Please, make a poster about one climate with your group. Good luck!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1</dc:title>
  <dc:subject>Климаты мира</dc:subject>
  <dc:creator>Степанова Т.В. 217-839-474</dc:creator>
  <cp:lastModifiedBy>user</cp:lastModifiedBy>
  <cp:revision>61</cp:revision>
  <dcterms:created xsi:type="dcterms:W3CDTF">2008-12-07T02:51:00Z</dcterms:created>
  <dcterms:modified xsi:type="dcterms:W3CDTF">2010-01-23T14:25:31Z</dcterms:modified>
</cp:coreProperties>
</file>