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57" r:id="rId3"/>
    <p:sldId id="259" r:id="rId4"/>
    <p:sldId id="260" r:id="rId5"/>
    <p:sldId id="261" r:id="rId6"/>
    <p:sldId id="267" r:id="rId7"/>
    <p:sldId id="263" r:id="rId8"/>
    <p:sldId id="264" r:id="rId9"/>
    <p:sldId id="265" r:id="rId10"/>
    <p:sldId id="266" r:id="rId11"/>
    <p:sldId id="276" r:id="rId12"/>
    <p:sldId id="277" r:id="rId13"/>
    <p:sldId id="282" r:id="rId14"/>
    <p:sldId id="275" r:id="rId15"/>
    <p:sldId id="285" r:id="rId16"/>
    <p:sldId id="287" r:id="rId17"/>
    <p:sldId id="283" r:id="rId18"/>
    <p:sldId id="286" r:id="rId19"/>
    <p:sldId id="27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C8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9" autoAdjust="0"/>
    <p:restoredTop sz="86429" autoAdjust="0"/>
  </p:normalViewPr>
  <p:slideViewPr>
    <p:cSldViewPr>
      <p:cViewPr varScale="1">
        <p:scale>
          <a:sx n="64" d="100"/>
          <a:sy n="64" d="100"/>
        </p:scale>
        <p:origin x="-3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1095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7B31C-AE52-44CC-BA52-7E46E62C523B}" type="datetimeFigureOut">
              <a:rPr lang="ru-RU" smtClean="0"/>
              <a:pPr/>
              <a:t>19.06.2010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17F72-0097-4F94-AF95-5A3B10012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E7246-357A-4811-8C22-EF4C59438A4D}" type="datetimeFigureOut">
              <a:rPr lang="ru-RU" smtClean="0"/>
              <a:pPr/>
              <a:t>19.06.2010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3B790-68A3-43CC-BE39-39CB8B12A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2F4AE-3C52-49A3-A47B-2DB717FEB6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092A5-34D7-40A0-9184-1A99CCB7D9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6201F-B6E1-4500-8FFB-99B01EEADB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B94D3-C271-4977-8BD7-B71D1F753F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33543-4AD1-43A1-8BFC-68CE07C522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CD7B5-5670-4426-90DE-9BA9AF0F99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A15C1-CB93-4C50-A4E6-76C2D02455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36657-B6E1-471B-9B6E-F7E7ECD961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C35A9-CCB3-4FB4-849C-0C80644481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8606E-5E8D-4110-9841-AD5261884B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B2733-5473-484A-BCC1-660C26B323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C6C703-68D3-4604-8747-86D49CAB8A7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ymnik.ru/child.php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357694"/>
            <a:ext cx="9001156" cy="2143140"/>
          </a:xfrm>
        </p:spPr>
        <p:txBody>
          <a:bodyPr/>
          <a:lstStyle/>
          <a:p>
            <a:r>
              <a:rPr lang="ru-RU" sz="3200" i="1" dirty="0" smtClean="0">
                <a:solidFill>
                  <a:srgbClr val="28C8B5"/>
                </a:solidFill>
                <a:latin typeface="+mn-lt"/>
              </a:rPr>
              <a:t/>
            </a:r>
            <a:br>
              <a:rPr lang="ru-RU" sz="3200" i="1" dirty="0" smtClean="0">
                <a:solidFill>
                  <a:srgbClr val="28C8B5"/>
                </a:solidFill>
                <a:latin typeface="+mn-lt"/>
              </a:rPr>
            </a:br>
            <a:r>
              <a:rPr lang="ru-RU" sz="3600" i="1" dirty="0" smtClean="0">
                <a:solidFill>
                  <a:srgbClr val="28C8B5"/>
                </a:solidFill>
                <a:latin typeface="+mn-lt"/>
              </a:rPr>
              <a:t>И</a:t>
            </a:r>
            <a:r>
              <a:rPr lang="ru-RU" sz="3600" i="1" cap="all" dirty="0" smtClean="0">
                <a:solidFill>
                  <a:srgbClr val="28C8B5"/>
                </a:solidFill>
                <a:latin typeface="+mn-lt"/>
              </a:rPr>
              <a:t>спользование информационно-коммуникационных технологий </a:t>
            </a:r>
            <a:br>
              <a:rPr lang="ru-RU" sz="3600" i="1" cap="all" dirty="0" smtClean="0">
                <a:solidFill>
                  <a:srgbClr val="28C8B5"/>
                </a:solidFill>
                <a:latin typeface="+mn-lt"/>
              </a:rPr>
            </a:br>
            <a:r>
              <a:rPr lang="ru-RU" sz="3600" i="1" cap="all" dirty="0" smtClean="0">
                <a:solidFill>
                  <a:srgbClr val="28C8B5"/>
                </a:solidFill>
                <a:latin typeface="+mn-lt"/>
              </a:rPr>
              <a:t>в начальной школе</a:t>
            </a:r>
            <a:r>
              <a:rPr lang="en-US" sz="3600" i="1" dirty="0" smtClean="0">
                <a:solidFill>
                  <a:srgbClr val="28C8B5"/>
                </a:solidFill>
                <a:latin typeface="Trajan Pro" pitchFamily="18" charset="0"/>
              </a:rPr>
              <a:t/>
            </a:r>
            <a:br>
              <a:rPr lang="en-US" sz="3600" i="1" dirty="0" smtClean="0">
                <a:solidFill>
                  <a:srgbClr val="28C8B5"/>
                </a:solidFill>
                <a:latin typeface="Trajan Pro" pitchFamily="18" charset="0"/>
              </a:rPr>
            </a:br>
            <a:endParaRPr lang="ru-RU" sz="3600" i="1" dirty="0">
              <a:solidFill>
                <a:srgbClr val="28C8B5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РЕКОМЕНДАЦИИ К ОФОРМЛЕНИЮ ПРЕЗЕНТАЦИЙ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lvl="0">
              <a:buFont typeface="Wingdings" pitchFamily="2" charset="2"/>
              <a:buChar char="q"/>
            </a:pPr>
            <a:endParaRPr lang="ru-RU" sz="2800" dirty="0" smtClean="0">
              <a:solidFill>
                <a:schemeClr val="accent2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/>
                </a:solidFill>
              </a:rPr>
              <a:t>Размер шрифта на слайдах должен быть не менее 24-28 пунктов. 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/>
                </a:solidFill>
              </a:rPr>
              <a:t>Анимации возможна один раз в течение 5 минут (в начальной школе). 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/>
                </a:solidFill>
              </a:rPr>
              <a:t>Вся презентация должна быть выдержана в одном стиле (одинаковое оформление всех слайдов: фон; название, размер, цвет, начертание шрифта; цвет и толщина различных линий и т.п.). </a:t>
            </a:r>
          </a:p>
          <a:p>
            <a:pPr>
              <a:buFontTx/>
              <a:buNone/>
            </a:pP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«</a:t>
            </a:r>
            <a:r>
              <a:rPr lang="ru-RU" b="1" dirty="0" smtClean="0">
                <a:solidFill>
                  <a:schemeClr val="bg1"/>
                </a:solidFill>
              </a:rPr>
              <a:t>НЕ НАВРЕДИ!»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/>
                </a:solidFill>
              </a:rPr>
              <a:t>Спектр использования возможности ИКТ в образовательном процессе достаточно широк. 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/>
                </a:solidFill>
              </a:rPr>
              <a:t>Однако, работая с детьми младшего школьного возраста мы должны помнить заповедь </a:t>
            </a:r>
            <a:r>
              <a:rPr lang="ru-RU" sz="2800" b="1" dirty="0" smtClean="0">
                <a:solidFill>
                  <a:srgbClr val="FF0000"/>
                </a:solidFill>
              </a:rPr>
              <a:t>«НЕ НАВРЕДИ!»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/>
                </a:solidFill>
              </a:rPr>
              <a:t>Уроки, на которых  презентация не </a:t>
            </a:r>
            <a:r>
              <a:rPr lang="ru-RU" sz="2800" b="1" dirty="0" smtClean="0">
                <a:solidFill>
                  <a:srgbClr val="FF0000"/>
                </a:solidFill>
              </a:rPr>
              <a:t>средство обучения</a:t>
            </a:r>
            <a:r>
              <a:rPr lang="ru-RU" sz="2800" b="1" dirty="0" smtClean="0">
                <a:solidFill>
                  <a:schemeClr val="accent2"/>
                </a:solidFill>
              </a:rPr>
              <a:t> , а сама цель , так же малоэффективны. </a:t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endParaRPr lang="ru-RU" sz="2800" b="1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q"/>
            </a:pP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3200" b="1" dirty="0" smtClean="0">
                <a:solidFill>
                  <a:schemeClr val="bg1"/>
                </a:solidFill>
              </a:rPr>
              <a:t>Работа с ресурсами Интернет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kumimoji="1"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2"/>
              </a:rPr>
              <a:t>http://ymnik.ru/child.php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6" name="Picture 1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14282" y="1500174"/>
            <a:ext cx="4429156" cy="4357718"/>
          </a:xfr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4572000" y="2428868"/>
            <a:ext cx="457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ru-RU" sz="2400" b="1" dirty="0" smtClean="0">
                <a:solidFill>
                  <a:schemeClr val="accent2"/>
                </a:solidFill>
              </a:rPr>
              <a:t>Материалы по окружающему миру, астрономии, изобразительному искусству.  Нестандартные и очень оригинальные игры, различные опыты помогут учителю сделать любой урок развивающим.</a:t>
            </a:r>
            <a:endParaRPr kumimoji="1" lang="ru-RU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0"/>
            <a:ext cx="72866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Использование различных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обучающих программ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683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928694"/>
          </a:xfrm>
        </p:spPr>
        <p:txBody>
          <a:bodyPr/>
          <a:lstStyle/>
          <a:p>
            <a:pPr>
              <a:buFontTx/>
              <a:buChar char="•"/>
            </a:pPr>
            <a:endParaRPr lang="ru-RU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Детская Энциклопедия </a:t>
            </a:r>
          </a:p>
          <a:p>
            <a:pPr algn="ctr"/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Кирилла и </a:t>
            </a:r>
            <a:r>
              <a:rPr lang="ru-RU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Мефодия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маленьких натуралистов.</a:t>
            </a:r>
          </a:p>
          <a:p>
            <a:pPr algn="ctr"/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«Естествознание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8" name="Picture 12" descr="к и м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2285992"/>
            <a:ext cx="4040188" cy="3857652"/>
          </a:xfr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9" name="Picture 14" descr="ест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5025" y="2285992"/>
            <a:ext cx="4041775" cy="3857652"/>
          </a:xfr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 rot="10800000" flipV="1">
            <a:off x="457200" y="1428735"/>
            <a:ext cx="8258204" cy="1643075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</a:rPr>
              <a:t>На интерактивной доске можно легко передвигать объекты и надписи, добавлять комментарии к текстам, рисункам и диаграммам, выделять ключевые области и добавлять цвета.</a:t>
            </a:r>
          </a:p>
          <a:p>
            <a:endParaRPr lang="ru-RU" dirty="0"/>
          </a:p>
        </p:txBody>
      </p:sp>
      <p:pic>
        <p:nvPicPr>
          <p:cNvPr id="6554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571601" y="2720730"/>
            <a:ext cx="3811385" cy="2859578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857225" y="1"/>
            <a:ext cx="7358113" cy="92867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Работа в интерактивном режиме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Documents and Settings\Admin\Мои документы\РОДТТЕЛЕЙ\Мои фото\школа\шкоьные 03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5025" y="2714620"/>
            <a:ext cx="4041775" cy="2857520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286676" cy="85723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ИКТ на уроке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Admin\Мои документы\РОДТТЕЛЕЙ\Мои фото\школа\шкоьные 04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571612"/>
            <a:ext cx="4038600" cy="4357718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1027" name="Picture 3" descr="C:\Documents and Settings\Admin\Мои документы\РОДТТЕЛЕЙ\Мои фото\школа\шкоьные 03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1571612"/>
            <a:ext cx="4210080" cy="4357718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ext Box 2"/>
          <p:cNvSpPr txBox="1">
            <a:spLocks noChangeArrowheads="1"/>
          </p:cNvSpPr>
          <p:nvPr/>
        </p:nvSpPr>
        <p:spPr bwMode="auto">
          <a:xfrm>
            <a:off x="2751138" y="928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ru-RU" sz="2400">
              <a:latin typeface="Times New Roman" pitchFamily="18" charset="0"/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42853"/>
            <a:ext cx="8077200" cy="714380"/>
          </a:xfrm>
          <a:noFill/>
          <a:ln/>
        </p:spPr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</a:rPr>
              <a:t>Эффективность использования ИКТ</a:t>
            </a:r>
          </a:p>
        </p:txBody>
      </p:sp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381000" y="5181600"/>
            <a:ext cx="2286000" cy="1015663"/>
          </a:xfrm>
          <a:prstGeom prst="rect">
            <a:avLst/>
          </a:prstGeom>
          <a:solidFill>
            <a:srgbClr val="F3E8B7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b="1" dirty="0">
                <a:solidFill>
                  <a:schemeClr val="hlink"/>
                </a:solidFill>
                <a:latin typeface="Comic Sans MS" pitchFamily="66" charset="0"/>
              </a:rPr>
              <a:t>«Почаще бы </a:t>
            </a:r>
            <a:r>
              <a:rPr lang="ru-RU" sz="2000" b="1" dirty="0" smtClean="0">
                <a:solidFill>
                  <a:schemeClr val="hlink"/>
                </a:solidFill>
                <a:latin typeface="Comic Sans MS" pitchFamily="66" charset="0"/>
              </a:rPr>
              <a:t>проводились такие уроки!…»</a:t>
            </a:r>
            <a:endParaRPr lang="ru-RU" sz="2000" b="1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202758" name="Text Box 6"/>
          <p:cNvSpPr txBox="1">
            <a:spLocks noChangeArrowheads="1"/>
          </p:cNvSpPr>
          <p:nvPr/>
        </p:nvSpPr>
        <p:spPr bwMode="auto">
          <a:xfrm>
            <a:off x="457200" y="3505200"/>
            <a:ext cx="2057400" cy="101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b="1">
                <a:solidFill>
                  <a:schemeClr val="hlink"/>
                </a:solidFill>
                <a:latin typeface="Comic Sans MS" pitchFamily="66" charset="0"/>
              </a:rPr>
              <a:t>«Я увидел то, что никогда не видел!…»</a:t>
            </a:r>
          </a:p>
        </p:txBody>
      </p:sp>
      <p:sp>
        <p:nvSpPr>
          <p:cNvPr id="202759" name="Text Box 7"/>
          <p:cNvSpPr txBox="1">
            <a:spLocks noChangeArrowheads="1"/>
          </p:cNvSpPr>
          <p:nvPr/>
        </p:nvSpPr>
        <p:spPr bwMode="auto">
          <a:xfrm>
            <a:off x="468313" y="1844675"/>
            <a:ext cx="2057400" cy="1016000"/>
          </a:xfrm>
          <a:prstGeom prst="rect">
            <a:avLst/>
          </a:prstGeom>
          <a:solidFill>
            <a:srgbClr val="F4E9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ru-RU" sz="2000" b="1">
                <a:solidFill>
                  <a:schemeClr val="hlink"/>
                </a:solidFill>
                <a:latin typeface="Comic Sans MS" pitchFamily="66" charset="0"/>
              </a:rPr>
              <a:t>«Интересно!</a:t>
            </a:r>
          </a:p>
          <a:p>
            <a:pPr algn="l" eaLnBrk="0" hangingPunct="0"/>
            <a:r>
              <a:rPr lang="ru-RU" sz="2000" b="1">
                <a:solidFill>
                  <a:schemeClr val="hlink"/>
                </a:solidFill>
                <a:latin typeface="Comic Sans MS" pitchFamily="66" charset="0"/>
              </a:rPr>
              <a:t>Все понятно!</a:t>
            </a:r>
          </a:p>
          <a:p>
            <a:pPr algn="l" eaLnBrk="0" hangingPunct="0"/>
            <a:r>
              <a:rPr lang="ru-RU" sz="2000" b="1">
                <a:solidFill>
                  <a:schemeClr val="hlink"/>
                </a:solidFill>
                <a:latin typeface="Comic Sans MS" pitchFamily="66" charset="0"/>
              </a:rPr>
              <a:t>Классно!…»</a:t>
            </a:r>
          </a:p>
        </p:txBody>
      </p:sp>
      <p:sp>
        <p:nvSpPr>
          <p:cNvPr id="202761" name="Text Box 9"/>
          <p:cNvSpPr txBox="1">
            <a:spLocks noChangeArrowheads="1"/>
          </p:cNvSpPr>
          <p:nvPr/>
        </p:nvSpPr>
        <p:spPr bwMode="auto">
          <a:xfrm>
            <a:off x="6248400" y="2887663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202762" name="Rectangle 10"/>
          <p:cNvSpPr>
            <a:spLocks noChangeArrowheads="1"/>
          </p:cNvSpPr>
          <p:nvPr/>
        </p:nvSpPr>
        <p:spPr bwMode="auto">
          <a:xfrm>
            <a:off x="0" y="1985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2763" name="Object 11"/>
          <p:cNvGraphicFramePr>
            <a:graphicFrameLocks noChangeAspect="1"/>
          </p:cNvGraphicFramePr>
          <p:nvPr/>
        </p:nvGraphicFramePr>
        <p:xfrm>
          <a:off x="2771775" y="2133600"/>
          <a:ext cx="6192838" cy="3671888"/>
        </p:xfrm>
        <a:graphic>
          <a:graphicData uri="http://schemas.openxmlformats.org/presentationml/2006/ole">
            <p:oleObj spid="_x0000_s1026" name="Диаграмма" r:id="rId3" imgW="6029325" imgH="28860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Применение ИКТ в исследовательской и проектной деятельности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Admin\Мои документы\РОДТТЕЛЕЙ\Мои фото\школа\шкоьные 02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000240"/>
            <a:ext cx="4143404" cy="3786214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1028" name="Picture 4" descr="C:\Documents and Settings\Admin\Мои документы\РОДТТЕЛЕЙ\Мои фото\школа\шкоьные 02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2000240"/>
            <a:ext cx="4210080" cy="3786214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286676" cy="100010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ИКТ в работе с родителями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Documents and Settings\Admin\Мои документы\РОДТТЕЛЕЙ\Мои фото\школа\шкоьные 04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500174"/>
            <a:ext cx="4281518" cy="4071966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5123" name="Picture 3" descr="C:\Documents and Settings\Admin\Мои документы\РОДТТЕЛЕЙ\Мои фото\школа\шкоьные 04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1500174"/>
            <a:ext cx="4281518" cy="4000528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1071546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</a:rPr>
              <a:t>Да, возможности использования информационных и коммуникационных технологий на уроках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огромны</a:t>
            </a:r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</a:rPr>
              <a:t>, но, конечно же, они 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не могут заменить учителя</a:t>
            </a:r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</a:rPr>
              <a:t>. Без него трудно себе представить урок. Восприятие записанного на доске текста отличается от восприятия произнесенного человеком текста, в который вложены эмоции и чувства!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7224" y="0"/>
            <a:ext cx="7358114" cy="92867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Учитель-ученик  - 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это основа любого урока!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42852"/>
            <a:ext cx="8229600" cy="647700"/>
          </a:xfrm>
        </p:spPr>
        <p:txBody>
          <a:bodyPr/>
          <a:lstStyle/>
          <a:p>
            <a:r>
              <a:rPr lang="ru-RU" sz="7200" dirty="0" smtClean="0">
                <a:solidFill>
                  <a:schemeClr val="bg1"/>
                </a:solidFill>
              </a:rPr>
              <a:t>ИКТ -  ЭТО</a:t>
            </a:r>
            <a:endParaRPr lang="ru-RU" sz="7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6057"/>
            <a:ext cx="8229600" cy="3340105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2000" dirty="0">
              <a:solidFill>
                <a:srgbClr val="28C8B5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571612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Tx/>
              <a:buAutoNum type="arabicPeriod"/>
            </a:pPr>
            <a:r>
              <a:rPr lang="ru-RU" sz="3600" b="1" dirty="0" smtClean="0">
                <a:solidFill>
                  <a:schemeClr val="accent2"/>
                </a:solidFill>
              </a:rPr>
              <a:t>создание презентаций к урокам;</a:t>
            </a:r>
          </a:p>
          <a:p>
            <a:pPr marL="609600" indent="-609600">
              <a:buFontTx/>
              <a:buAutoNum type="arabicPeriod"/>
            </a:pPr>
            <a:r>
              <a:rPr lang="ru-RU" sz="3600" b="1" dirty="0" smtClean="0">
                <a:solidFill>
                  <a:schemeClr val="accent2"/>
                </a:solidFill>
              </a:rPr>
              <a:t>работа с ресурсами Интернет;</a:t>
            </a:r>
          </a:p>
          <a:p>
            <a:pPr marL="609600" indent="-609600">
              <a:buFontTx/>
              <a:buAutoNum type="arabicPeriod"/>
            </a:pPr>
            <a:r>
              <a:rPr lang="ru-RU" sz="3600" b="1" dirty="0" smtClean="0">
                <a:solidFill>
                  <a:schemeClr val="accent2"/>
                </a:solidFill>
              </a:rPr>
              <a:t>использование готовых обучающих программ;</a:t>
            </a:r>
          </a:p>
          <a:p>
            <a:pPr marL="609600" indent="-609600">
              <a:buFontTx/>
              <a:buAutoNum type="arabicPeriod"/>
            </a:pPr>
            <a:r>
              <a:rPr lang="ru-RU" sz="3600" b="1" dirty="0" smtClean="0">
                <a:solidFill>
                  <a:schemeClr val="accent2"/>
                </a:solidFill>
              </a:rPr>
              <a:t>разработка и использование собственных авторских программ.</a:t>
            </a:r>
            <a:endParaRPr lang="en-US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42918"/>
            <a:ext cx="8229600" cy="500066"/>
          </a:xfrm>
        </p:spPr>
        <p:txBody>
          <a:bodyPr/>
          <a:lstStyle/>
          <a:p>
            <a:r>
              <a:rPr lang="ru-RU" sz="7200" dirty="0" smtClean="0">
                <a:solidFill>
                  <a:schemeClr val="bg1"/>
                </a:solidFill>
              </a:rPr>
              <a:t>Возможности ИКТ </a:t>
            </a:r>
            <a:br>
              <a:rPr lang="ru-RU" sz="7200" dirty="0" smtClean="0">
                <a:solidFill>
                  <a:schemeClr val="bg1"/>
                </a:solidFill>
              </a:rPr>
            </a:br>
            <a:endParaRPr lang="ru-RU" sz="7200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ru-RU" sz="2800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/>
                </a:solidFill>
              </a:rPr>
              <a:t>создание и подготовка дидактических материалов (варианты заданий, таблицы, памятки, схемы, чертежи, демонстрационные таблицы и т.д.);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/>
                </a:solidFill>
              </a:rPr>
              <a:t> создание мониторингов  по отслеживанию результатов обучения и воспитания;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/>
                </a:solidFill>
              </a:rPr>
              <a:t>создание текстовых работ;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/>
                </a:solidFill>
              </a:rPr>
              <a:t>обобщение методического опыта в электронном виде и т. д.</a:t>
            </a:r>
          </a:p>
          <a:p>
            <a:pPr>
              <a:buFontTx/>
              <a:buNone/>
            </a:pP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Основная цель применения ИКТ состоит в повышении качества обучения.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</a:t>
            </a:r>
            <a:r>
              <a:rPr lang="ru-RU" b="1" i="1" dirty="0" smtClean="0">
                <a:solidFill>
                  <a:schemeClr val="accent2"/>
                </a:solidFill>
              </a:rPr>
              <a:t>Качество обучения </a:t>
            </a:r>
            <a:r>
              <a:rPr lang="ru-RU" sz="2800" dirty="0" smtClean="0">
                <a:solidFill>
                  <a:schemeClr val="accent2"/>
                </a:solidFill>
              </a:rPr>
              <a:t>– это, то для чего мы работаем.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   </a:t>
            </a:r>
            <a:r>
              <a:rPr lang="ru-RU" sz="2800" dirty="0" smtClean="0">
                <a:solidFill>
                  <a:schemeClr val="accent2"/>
                </a:solidFill>
              </a:rPr>
              <a:t>С помощью компьютерных технологий можно решить следующие </a:t>
            </a:r>
            <a:r>
              <a:rPr lang="ru-RU" b="1" i="1" dirty="0" smtClean="0">
                <a:solidFill>
                  <a:schemeClr val="accent2"/>
                </a:solidFill>
              </a:rPr>
              <a:t>задачи: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endParaRPr lang="ru-RU" sz="28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/>
                </a:solidFill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accent2"/>
                </a:solidFill>
              </a:rPr>
              <a:t>усиление интенсивности урока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ru-RU" sz="2800" dirty="0" smtClean="0">
                <a:solidFill>
                  <a:schemeClr val="accent2"/>
                </a:solidFill>
              </a:rPr>
              <a:t>повышение мотивации учащихся,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accent2"/>
                </a:solidFill>
              </a:rPr>
              <a:t> мониторинг их достижений </a:t>
            </a:r>
          </a:p>
          <a:p>
            <a:pPr>
              <a:buFontTx/>
              <a:buNone/>
            </a:pP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158162" cy="933428"/>
          </a:xfrm>
        </p:spPr>
        <p:txBody>
          <a:bodyPr/>
          <a:lstStyle/>
          <a:p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ИКТ технологии могут быть использованы на любом этапе урока: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accent2"/>
                </a:solidFill>
              </a:rPr>
              <a:t>1</a:t>
            </a:r>
            <a:r>
              <a:rPr lang="ru-RU" sz="2800" b="1" dirty="0" smtClean="0">
                <a:solidFill>
                  <a:schemeClr val="accent2"/>
                </a:solidFill>
              </a:rPr>
              <a:t>.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</a:rPr>
              <a:t>Для обозначения темы урока 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    </a:t>
            </a:r>
            <a:r>
              <a:rPr lang="ru-RU" sz="2800" b="1" dirty="0" smtClean="0">
                <a:solidFill>
                  <a:schemeClr val="accent2"/>
                </a:solidFill>
              </a:rPr>
              <a:t>в начале  урока с помощью вопросов по изучаемой теме, создавая проблемную ситуацию;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 2.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</a:rPr>
              <a:t>Как сопровождение объяснения учителя (презентации, формулы, схемы, рисунки, видеофрагменты и т.д.)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3. 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</a:rPr>
              <a:t>Как информационно-обучающее пособие.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4. 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</a:rPr>
              <a:t>Для контроля учащихся. </a:t>
            </a:r>
          </a:p>
          <a:p>
            <a:pPr>
              <a:buFontTx/>
              <a:buNone/>
            </a:pP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РОДТТЕЛЕЙ\Мои фото\школа\S630011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57200" y="2214554"/>
            <a:ext cx="4038600" cy="3163102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1026" name="Picture 2" descr="C:\Documents and Settings\Admin\Мои документы\РОДТТЕЛЕЙ\Мои фото\школа\S630011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4648200" y="2214554"/>
            <a:ext cx="4038600" cy="3163102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</p:pic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235745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</a:rPr>
              <a:t>Когда ученик видит такую яркую, интерактивную доску,</a:t>
            </a:r>
            <a:r>
              <a:rPr lang="ru-RU" sz="2800" b="1" dirty="0" smtClean="0">
                <a:latin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</a:rPr>
              <a:t>то все внимание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</a:rPr>
              <a:t>направлено уже на нее, на учителя, на предмет обсуждения.</a:t>
            </a:r>
            <a:endParaRPr lang="ru-RU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“Презентация”</a:t>
            </a:r>
            <a:r>
              <a:rPr lang="ru-RU" dirty="0" smtClean="0">
                <a:solidFill>
                  <a:schemeClr val="accent2"/>
                </a:solidFill>
              </a:rPr>
              <a:t> - переводится с английского как “представление”. 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Английская пословица гласит: 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«Я услышал – и забыл, я увидел – и запомнил»</a:t>
            </a:r>
            <a:r>
              <a:rPr lang="ru-RU" dirty="0" smtClean="0">
                <a:solidFill>
                  <a:schemeClr val="accent2"/>
                </a:solidFill>
              </a:rPr>
              <a:t>.</a:t>
            </a:r>
          </a:p>
          <a:p>
            <a:pPr>
              <a:buFontTx/>
              <a:buNone/>
            </a:pP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2"/>
            <a:ext cx="8229600" cy="95407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По данным учёных человек запоминает </a:t>
            </a:r>
            <a:r>
              <a:rPr lang="en-US" sz="3200" dirty="0" smtClean="0">
                <a:solidFill>
                  <a:schemeClr val="accent2"/>
                </a:solidFill>
              </a:rPr>
              <a:t/>
            </a:r>
            <a:br>
              <a:rPr lang="en-US" sz="3200" dirty="0" smtClean="0">
                <a:solidFill>
                  <a:schemeClr val="accent2"/>
                </a:solidFill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r>
              <a:rPr lang="ru-RU" b="1" dirty="0" smtClean="0">
                <a:solidFill>
                  <a:schemeClr val="accent2"/>
                </a:solidFill>
              </a:rPr>
              <a:t>20% услышанного 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ru-RU" b="1" dirty="0" smtClean="0">
                <a:solidFill>
                  <a:schemeClr val="accent2"/>
                </a:solidFill>
              </a:rPr>
              <a:t>30% увиденного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ru-RU" b="1" dirty="0" smtClean="0">
                <a:solidFill>
                  <a:schemeClr val="accent2"/>
                </a:solidFill>
              </a:rPr>
              <a:t>более 50% того, что он видит и слышит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ru-RU" b="1" dirty="0" smtClean="0">
                <a:solidFill>
                  <a:schemeClr val="accent2"/>
                </a:solidFill>
              </a:rPr>
              <a:t>одновременно. </a:t>
            </a:r>
            <a:endParaRPr lang="en-US" b="1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5729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РЕКОМЕНДАЦИИ К ОФОРМЛЕНИЮ ПРЕЗЕНТАЦИЙ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457200" lvl="0" indent="-457200">
              <a:buFont typeface="Wingdings" pitchFamily="2" charset="2"/>
              <a:buChar char="q"/>
            </a:pPr>
            <a:endParaRPr lang="ru-RU" sz="2800" dirty="0" smtClean="0">
              <a:solidFill>
                <a:schemeClr val="accent2"/>
              </a:solidFill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/>
                </a:solidFill>
              </a:rPr>
              <a:t>Презентация должна содержать материал,  который  только с помощью ИКТ , может быть эффективно представлена учителем .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/>
                </a:solidFill>
              </a:rPr>
              <a:t>Не загромождайте отдельный слайд большим количеством информации! 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/>
                </a:solidFill>
              </a:rPr>
              <a:t>На каждом слайде должно быть не более двух картинок. </a:t>
            </a:r>
          </a:p>
          <a:p>
            <a:pPr marL="457200" indent="-457200">
              <a:buFont typeface="Wingdings" pitchFamily="2" charset="2"/>
              <a:buChar char="q"/>
            </a:pPr>
            <a:endParaRPr lang="ru-RU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нтернет">
  <a:themeElements>
    <a:clrScheme name="Интерне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Интернет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Интернет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551</TotalTime>
  <Words>546</Words>
  <Application>Microsoft Office PowerPoint</Application>
  <PresentationFormat>Экран (4:3)</PresentationFormat>
  <Paragraphs>74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Интернет</vt:lpstr>
      <vt:lpstr>Диаграмма</vt:lpstr>
      <vt:lpstr> Использование информационно-коммуникационных технологий  в начальной школе </vt:lpstr>
      <vt:lpstr>ИКТ -  ЭТО</vt:lpstr>
      <vt:lpstr>Возможности ИКТ  </vt:lpstr>
      <vt:lpstr>Основная цель применения ИКТ состоит в повышении качества обучения. </vt:lpstr>
      <vt:lpstr> ИКТ технологии могут быть использованы на любом этапе урока: </vt:lpstr>
      <vt:lpstr>Когда ученик видит такую яркую, интерактивную доску, то все внимание направлено уже на нее, на учителя, на предмет обсуждения.</vt:lpstr>
      <vt:lpstr>Слайд 7</vt:lpstr>
      <vt:lpstr>По данным учёных человек запоминает  </vt:lpstr>
      <vt:lpstr>РЕКОМЕНДАЦИИ К ОФОРМЛЕНИЮ ПРЕЗЕНТАЦИЙ  </vt:lpstr>
      <vt:lpstr>РЕКОМЕНДАЦИИ К ОФОРМЛЕНИЮ ПРЕЗЕНТАЦИЙ</vt:lpstr>
      <vt:lpstr>«НЕ НАВРЕДИ!»  </vt:lpstr>
      <vt:lpstr>Работа с ресурсами Интернет </vt:lpstr>
      <vt:lpstr>Слайд 13</vt:lpstr>
      <vt:lpstr>Слайд 14</vt:lpstr>
      <vt:lpstr>ИКТ на уроке</vt:lpstr>
      <vt:lpstr>Эффективность использования ИКТ</vt:lpstr>
      <vt:lpstr>Применение ИКТ в исследовательской и проектной деятельности</vt:lpstr>
      <vt:lpstr>ИКТ в работе с родителями</vt:lpstr>
      <vt:lpstr>Учитель-ученик  -  это основа любого урока!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ИКТ  в начальной школе</dc:title>
  <dc:creator>Admin</dc:creator>
  <cp:lastModifiedBy>TATA</cp:lastModifiedBy>
  <cp:revision>51</cp:revision>
  <dcterms:created xsi:type="dcterms:W3CDTF">2009-04-12T13:39:43Z</dcterms:created>
  <dcterms:modified xsi:type="dcterms:W3CDTF">2010-06-19T12:13:45Z</dcterms:modified>
</cp:coreProperties>
</file>