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6" r:id="rId2"/>
    <p:sldId id="266" r:id="rId3"/>
    <p:sldId id="267" r:id="rId4"/>
    <p:sldId id="279" r:id="rId5"/>
    <p:sldId id="268" r:id="rId6"/>
    <p:sldId id="269" r:id="rId7"/>
    <p:sldId id="271" r:id="rId8"/>
    <p:sldId id="257" r:id="rId9"/>
    <p:sldId id="264" r:id="rId10"/>
    <p:sldId id="265" r:id="rId11"/>
    <p:sldId id="258" r:id="rId12"/>
    <p:sldId id="262" r:id="rId13"/>
    <p:sldId id="259" r:id="rId14"/>
    <p:sldId id="263" r:id="rId15"/>
    <p:sldId id="260" r:id="rId16"/>
    <p:sldId id="261" r:id="rId17"/>
    <p:sldId id="272" r:id="rId18"/>
    <p:sldId id="273" r:id="rId19"/>
    <p:sldId id="275" r:id="rId20"/>
    <p:sldId id="277" r:id="rId21"/>
    <p:sldId id="278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134" autoAdjust="0"/>
  </p:normalViewPr>
  <p:slideViewPr>
    <p:cSldViewPr>
      <p:cViewPr varScale="1">
        <p:scale>
          <a:sx n="70" d="100"/>
          <a:sy n="70" d="100"/>
        </p:scale>
        <p:origin x="-5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AngAx val="1"/>
    </c:view3D>
    <c:plotArea>
      <c:layout>
        <c:manualLayout>
          <c:layoutTarget val="inner"/>
          <c:xMode val="edge"/>
          <c:yMode val="edge"/>
          <c:x val="9.3421817080476005E-2"/>
          <c:y val="0.10174884147767894"/>
          <c:w val="0.53106039589550991"/>
          <c:h val="0.4427751838031793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оснащение спортивного уголка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младший возраст</c:v>
                </c:pt>
                <c:pt idx="1">
                  <c:v>средний возраст</c:v>
                </c:pt>
                <c:pt idx="2">
                  <c:v>старший возраст</c:v>
                </c:pt>
                <c:pt idx="3">
                  <c:v>подготовительная группа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0.8</c:v>
                </c:pt>
                <c:pt idx="1">
                  <c:v>1</c:v>
                </c:pt>
                <c:pt idx="2">
                  <c:v>0.70000000000000062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выносной материал на прогулки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младший возраст</c:v>
                </c:pt>
                <c:pt idx="1">
                  <c:v>средний возраст</c:v>
                </c:pt>
                <c:pt idx="2">
                  <c:v>старший возраст</c:v>
                </c:pt>
                <c:pt idx="3">
                  <c:v>подготовительная группа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0.70000000000000062</c:v>
                </c:pt>
                <c:pt idx="1">
                  <c:v>0.8</c:v>
                </c:pt>
                <c:pt idx="2">
                  <c:v>1</c:v>
                </c:pt>
                <c:pt idx="3">
                  <c:v>0.8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подборка игр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младший возраст</c:v>
                </c:pt>
                <c:pt idx="1">
                  <c:v>средний возраст</c:v>
                </c:pt>
                <c:pt idx="2">
                  <c:v>старший возраст</c:v>
                </c:pt>
                <c:pt idx="3">
                  <c:v>подготовительная группа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1</c:v>
                </c:pt>
                <c:pt idx="1">
                  <c:v>0.8</c:v>
                </c:pt>
                <c:pt idx="2">
                  <c:v>0.8</c:v>
                </c:pt>
                <c:pt idx="3">
                  <c:v>1</c:v>
                </c:pt>
              </c:numCache>
            </c:numRef>
          </c:val>
        </c:ser>
        <c:shape val="cylinder"/>
        <c:axId val="71759744"/>
        <c:axId val="71761280"/>
        <c:axId val="0"/>
      </c:bar3DChart>
      <c:catAx>
        <c:axId val="71759744"/>
        <c:scaling>
          <c:orientation val="minMax"/>
        </c:scaling>
        <c:axPos val="b"/>
        <c:tickLblPos val="nextTo"/>
        <c:crossAx val="71761280"/>
        <c:crosses val="autoZero"/>
        <c:auto val="1"/>
        <c:lblAlgn val="ctr"/>
        <c:lblOffset val="100"/>
      </c:catAx>
      <c:valAx>
        <c:axId val="71761280"/>
        <c:scaling>
          <c:orientation val="minMax"/>
        </c:scaling>
        <c:axPos val="l"/>
        <c:majorGridlines/>
        <c:numFmt formatCode="0%" sourceLinked="1"/>
        <c:tickLblPos val="nextTo"/>
        <c:crossAx val="71759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10344079209644"/>
          <c:y val="0.40663670112553618"/>
          <c:w val="0.28308868188076958"/>
          <c:h val="0.53896192804351761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title/>
    <c:view3D>
      <c:perspective val="30"/>
    </c:view3D>
    <c:plotArea>
      <c:layout>
        <c:manualLayout>
          <c:layoutTarget val="inner"/>
          <c:xMode val="edge"/>
          <c:yMode val="edge"/>
          <c:x val="8.1823246358911014E-2"/>
          <c:y val="0.12266106005218136"/>
          <c:w val="0.68510897534866966"/>
          <c:h val="0.7003582714123655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анализ игры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2008, май</c:v>
                </c:pt>
                <c:pt idx="1">
                  <c:v>2008, октябрь</c:v>
                </c:pt>
                <c:pt idx="2">
                  <c:v>2009, май</c:v>
                </c:pt>
                <c:pt idx="3">
                  <c:v>2009, октябрь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</c:v>
                </c:pt>
                <c:pt idx="1">
                  <c:v>40</c:v>
                </c:pt>
                <c:pt idx="2">
                  <c:v>60</c:v>
                </c:pt>
                <c:pt idx="3">
                  <c:v>95</c:v>
                </c:pt>
              </c:numCache>
            </c:numRef>
          </c:val>
        </c:ser>
        <c:shape val="cylinder"/>
        <c:axId val="72613888"/>
        <c:axId val="72615424"/>
        <c:axId val="0"/>
      </c:bar3DChart>
      <c:catAx>
        <c:axId val="72613888"/>
        <c:scaling>
          <c:orientation val="minMax"/>
        </c:scaling>
        <c:axPos val="b"/>
        <c:tickLblPos val="nextTo"/>
        <c:crossAx val="72615424"/>
        <c:crosses val="autoZero"/>
        <c:auto val="1"/>
        <c:lblAlgn val="ctr"/>
        <c:lblOffset val="100"/>
      </c:catAx>
      <c:valAx>
        <c:axId val="72615424"/>
        <c:scaling>
          <c:orientation val="minMax"/>
        </c:scaling>
        <c:axPos val="l"/>
        <c:numFmt formatCode="General" sourceLinked="1"/>
        <c:tickLblPos val="nextTo"/>
        <c:crossAx val="72613888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AngAx val="1"/>
    </c:view3D>
    <c:plotArea>
      <c:layout>
        <c:manualLayout>
          <c:layoutTarget val="inner"/>
          <c:xMode val="edge"/>
          <c:yMode val="edge"/>
          <c:x val="8.7934357470022234E-2"/>
          <c:y val="9.1631889763779548E-2"/>
          <c:w val="0.7743573413617415"/>
          <c:h val="0.6348980752405962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2007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сила</c:v>
                </c:pt>
                <c:pt idx="1">
                  <c:v>координация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0.30000000000000032</c:v>
                </c:pt>
                <c:pt idx="1">
                  <c:v>0.35000000000000031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2008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сила</c:v>
                </c:pt>
                <c:pt idx="1">
                  <c:v>координация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0.41000000000000031</c:v>
                </c:pt>
                <c:pt idx="1">
                  <c:v>0.36000000000000032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2009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сила</c:v>
                </c:pt>
                <c:pt idx="1">
                  <c:v>координация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0.45</c:v>
                </c:pt>
                <c:pt idx="1">
                  <c:v>0.4</c:v>
                </c:pt>
              </c:numCache>
            </c:numRef>
          </c:val>
        </c:ser>
        <c:shape val="cylinder"/>
        <c:axId val="72642944"/>
        <c:axId val="72644480"/>
        <c:axId val="0"/>
      </c:bar3DChart>
      <c:catAx>
        <c:axId val="72642944"/>
        <c:scaling>
          <c:orientation val="minMax"/>
        </c:scaling>
        <c:axPos val="b"/>
        <c:tickLblPos val="nextTo"/>
        <c:crossAx val="72644480"/>
        <c:crosses val="autoZero"/>
        <c:auto val="1"/>
        <c:lblAlgn val="ctr"/>
        <c:lblOffset val="100"/>
      </c:catAx>
      <c:valAx>
        <c:axId val="72644480"/>
        <c:scaling>
          <c:orientation val="minMax"/>
        </c:scaling>
        <c:axPos val="l"/>
        <c:majorGridlines/>
        <c:numFmt formatCode="0%" sourceLinked="1"/>
        <c:tickLblPos val="nextTo"/>
        <c:crossAx val="72642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105797437085111"/>
          <c:y val="0.24824212598425199"/>
          <c:w val="0.17573941125006454"/>
          <c:h val="0.6701821959755031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1.jpeg"/><Relationship Id="rId1" Type="http://schemas.openxmlformats.org/officeDocument/2006/relationships/image" Target="../media/image9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40DF78-0706-4394-9223-4C32C99E0F9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882AB0-E85A-4034-9A0F-2DD907DD9447}">
      <dgm:prSet phldrT="[Текст]" custT="1"/>
      <dgm:spPr/>
      <dgm:t>
        <a:bodyPr/>
        <a:lstStyle/>
        <a:p>
          <a:pPr algn="r"/>
          <a:r>
            <a:rPr lang="ru-RU" sz="3200" i="1" dirty="0" smtClean="0"/>
            <a:t>Работа </a:t>
          </a:r>
        </a:p>
        <a:p>
          <a:pPr algn="r"/>
          <a:r>
            <a:rPr lang="ru-RU" sz="3200" i="1" dirty="0" smtClean="0"/>
            <a:t>с педагогами</a:t>
          </a:r>
          <a:endParaRPr lang="ru-RU" sz="3200" i="1" dirty="0"/>
        </a:p>
      </dgm:t>
    </dgm:pt>
    <dgm:pt modelId="{4FE58372-2D1E-4D39-AFC7-3EE8A74773E5}" type="parTrans" cxnId="{9A1318FD-8F39-40B3-93F2-7D934238600A}">
      <dgm:prSet/>
      <dgm:spPr/>
      <dgm:t>
        <a:bodyPr/>
        <a:lstStyle/>
        <a:p>
          <a:endParaRPr lang="ru-RU"/>
        </a:p>
      </dgm:t>
    </dgm:pt>
    <dgm:pt modelId="{7E158D0B-6E95-4962-95A1-6BEE8A2C8149}" type="sibTrans" cxnId="{9A1318FD-8F39-40B3-93F2-7D934238600A}">
      <dgm:prSet/>
      <dgm:spPr/>
      <dgm:t>
        <a:bodyPr/>
        <a:lstStyle/>
        <a:p>
          <a:endParaRPr lang="ru-RU"/>
        </a:p>
      </dgm:t>
    </dgm:pt>
    <dgm:pt modelId="{3E7E52E4-8E10-46E6-8B3D-BA0E010ED3A5}">
      <dgm:prSet phldrT="[Текст]" custT="1"/>
      <dgm:spPr/>
      <dgm:t>
        <a:bodyPr/>
        <a:lstStyle/>
        <a:p>
          <a:pPr algn="r"/>
          <a:r>
            <a:rPr lang="ru-RU" sz="3200" i="1" dirty="0" smtClean="0"/>
            <a:t>Работа </a:t>
          </a:r>
        </a:p>
        <a:p>
          <a:pPr algn="r"/>
          <a:r>
            <a:rPr lang="ru-RU" sz="3200" i="1" dirty="0" smtClean="0"/>
            <a:t>с родителями</a:t>
          </a:r>
          <a:endParaRPr lang="ru-RU" sz="3200" i="1" dirty="0"/>
        </a:p>
      </dgm:t>
    </dgm:pt>
    <dgm:pt modelId="{792CF5B3-B1BD-44F8-8F23-BCC93EE28E2E}" type="parTrans" cxnId="{E6835039-739A-4353-9EA2-97A7029B174F}">
      <dgm:prSet/>
      <dgm:spPr/>
      <dgm:t>
        <a:bodyPr/>
        <a:lstStyle/>
        <a:p>
          <a:endParaRPr lang="ru-RU"/>
        </a:p>
      </dgm:t>
    </dgm:pt>
    <dgm:pt modelId="{45B23653-ED5D-4BDD-BC5B-7701C61FF158}" type="sibTrans" cxnId="{E6835039-739A-4353-9EA2-97A7029B174F}">
      <dgm:prSet/>
      <dgm:spPr/>
      <dgm:t>
        <a:bodyPr/>
        <a:lstStyle/>
        <a:p>
          <a:endParaRPr lang="ru-RU"/>
        </a:p>
      </dgm:t>
    </dgm:pt>
    <dgm:pt modelId="{EEB3D24B-B685-4DB9-B734-83948B00FB70}">
      <dgm:prSet phldrT="[Текст]" custT="1"/>
      <dgm:spPr/>
      <dgm:t>
        <a:bodyPr/>
        <a:lstStyle/>
        <a:p>
          <a:pPr algn="r"/>
          <a:r>
            <a:rPr lang="ru-RU" sz="3200" i="1" dirty="0" smtClean="0"/>
            <a:t>Работа </a:t>
          </a:r>
        </a:p>
        <a:p>
          <a:pPr algn="r"/>
          <a:r>
            <a:rPr lang="ru-RU" sz="3200" i="1" dirty="0" smtClean="0"/>
            <a:t>с детьми</a:t>
          </a:r>
          <a:endParaRPr lang="ru-RU" sz="3200" i="1" dirty="0"/>
        </a:p>
      </dgm:t>
    </dgm:pt>
    <dgm:pt modelId="{942D27D8-DA6B-4092-9D1C-987E29BA629A}" type="parTrans" cxnId="{FF4D0D7D-2FEA-449E-85DE-D91DE3EB41B0}">
      <dgm:prSet/>
      <dgm:spPr/>
      <dgm:t>
        <a:bodyPr/>
        <a:lstStyle/>
        <a:p>
          <a:endParaRPr lang="ru-RU"/>
        </a:p>
      </dgm:t>
    </dgm:pt>
    <dgm:pt modelId="{16FE5611-9892-4E7F-936D-749218617190}" type="sibTrans" cxnId="{FF4D0D7D-2FEA-449E-85DE-D91DE3EB41B0}">
      <dgm:prSet/>
      <dgm:spPr/>
      <dgm:t>
        <a:bodyPr/>
        <a:lstStyle/>
        <a:p>
          <a:endParaRPr lang="ru-RU"/>
        </a:p>
      </dgm:t>
    </dgm:pt>
    <dgm:pt modelId="{37EB9010-C9FB-4D0B-9DF0-C6669FD8698C}" type="pres">
      <dgm:prSet presAssocID="{F840DF78-0706-4394-9223-4C32C99E0F9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FD307-1442-4438-807D-92B637948B9F}" type="pres">
      <dgm:prSet presAssocID="{7F882AB0-E85A-4034-9A0F-2DD907DD9447}" presName="composite" presStyleCnt="0"/>
      <dgm:spPr/>
    </dgm:pt>
    <dgm:pt modelId="{FC51812C-6735-4B6B-B8AE-9B4CF2F923E8}" type="pres">
      <dgm:prSet presAssocID="{7F882AB0-E85A-4034-9A0F-2DD907DD9447}" presName="imgShp" presStyleLbl="fgImgPlace1" presStyleIdx="0" presStyleCnt="3" custScaleX="450485" custScaleY="441305" custLinFactY="255387" custLinFactNeighborX="-9840" custLinFactNeighborY="3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7A80333-6158-4561-A912-833F87C27C1C}" type="pres">
      <dgm:prSet presAssocID="{7F882AB0-E85A-4034-9A0F-2DD907DD9447}" presName="txShp" presStyleLbl="node1" presStyleIdx="0" presStyleCnt="3" custScaleX="125182" custScaleY="327581" custLinFactY="238215" custLinFactNeighborX="-1512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3B2AB8-66B8-4048-87F0-1A1D0D4D28E0}" type="pres">
      <dgm:prSet presAssocID="{7E158D0B-6E95-4962-95A1-6BEE8A2C8149}" presName="spacing" presStyleCnt="0"/>
      <dgm:spPr/>
    </dgm:pt>
    <dgm:pt modelId="{14A5F80D-FB8A-41C2-9C8F-24B6083B9F8B}" type="pres">
      <dgm:prSet presAssocID="{3E7E52E4-8E10-46E6-8B3D-BA0E010ED3A5}" presName="composite" presStyleCnt="0"/>
      <dgm:spPr/>
    </dgm:pt>
    <dgm:pt modelId="{E4F21482-0C0E-45B5-85D0-5DC297F5A53A}" type="pres">
      <dgm:prSet presAssocID="{3E7E52E4-8E10-46E6-8B3D-BA0E010ED3A5}" presName="imgShp" presStyleLbl="fgImgPlace1" presStyleIdx="1" presStyleCnt="3" custScaleX="498093" custScaleY="517217" custLinFactY="259255" custLinFactNeighborX="-26740" custLinFactNeighborY="3000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BC80EEF-FF27-4205-9F21-B40CA8AC23BE}" type="pres">
      <dgm:prSet presAssocID="{3E7E52E4-8E10-46E6-8B3D-BA0E010ED3A5}" presName="txShp" presStyleLbl="node1" presStyleIdx="1" presStyleCnt="3" custScaleX="113223" custScaleY="360501" custLinFactY="261532" custLinFactNeighborX="643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C8077-F599-4315-866F-CC0DDE6EB355}" type="pres">
      <dgm:prSet presAssocID="{45B23653-ED5D-4BDD-BC5B-7701C61FF158}" presName="spacing" presStyleCnt="0"/>
      <dgm:spPr/>
    </dgm:pt>
    <dgm:pt modelId="{FA6D0ECF-8607-4420-9AAE-68D69D2D7DBB}" type="pres">
      <dgm:prSet presAssocID="{EEB3D24B-B685-4DB9-B734-83948B00FB70}" presName="composite" presStyleCnt="0"/>
      <dgm:spPr/>
    </dgm:pt>
    <dgm:pt modelId="{92CD2579-AC96-472A-AAB3-E6188F5C5DF7}" type="pres">
      <dgm:prSet presAssocID="{EEB3D24B-B685-4DB9-B734-83948B00FB70}" presName="imgShp" presStyleLbl="fgImgPlace1" presStyleIdx="2" presStyleCnt="3" custScaleX="526023" custScaleY="529133" custLinFactY="-500000" custLinFactNeighborX="20717" custLinFactNeighborY="-51849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26AA26-B073-4DFC-ADE2-11185B1556E0}" type="pres">
      <dgm:prSet presAssocID="{EEB3D24B-B685-4DB9-B734-83948B00FB70}" presName="txShp" presStyleLbl="node1" presStyleIdx="2" presStyleCnt="3" custScaleX="105313" custScaleY="349824" custLinFactY="-500000" custLinFactNeighborX="165" custLinFactNeighborY="-548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64447D-5E15-4BE7-8169-A4F07F33BF8B}" type="presOf" srcId="{F840DF78-0706-4394-9223-4C32C99E0F99}" destId="{37EB9010-C9FB-4D0B-9DF0-C6669FD8698C}" srcOrd="0" destOrd="0" presId="urn:microsoft.com/office/officeart/2005/8/layout/vList3"/>
    <dgm:cxn modelId="{E6835039-739A-4353-9EA2-97A7029B174F}" srcId="{F840DF78-0706-4394-9223-4C32C99E0F99}" destId="{3E7E52E4-8E10-46E6-8B3D-BA0E010ED3A5}" srcOrd="1" destOrd="0" parTransId="{792CF5B3-B1BD-44F8-8F23-BCC93EE28E2E}" sibTransId="{45B23653-ED5D-4BDD-BC5B-7701C61FF158}"/>
    <dgm:cxn modelId="{9A1318FD-8F39-40B3-93F2-7D934238600A}" srcId="{F840DF78-0706-4394-9223-4C32C99E0F99}" destId="{7F882AB0-E85A-4034-9A0F-2DD907DD9447}" srcOrd="0" destOrd="0" parTransId="{4FE58372-2D1E-4D39-AFC7-3EE8A74773E5}" sibTransId="{7E158D0B-6E95-4962-95A1-6BEE8A2C8149}"/>
    <dgm:cxn modelId="{F85FC620-6A4F-403F-AB09-C424CFAE56DB}" type="presOf" srcId="{7F882AB0-E85A-4034-9A0F-2DD907DD9447}" destId="{17A80333-6158-4561-A912-833F87C27C1C}" srcOrd="0" destOrd="0" presId="urn:microsoft.com/office/officeart/2005/8/layout/vList3"/>
    <dgm:cxn modelId="{341F7C1D-6B62-43C6-96D3-3017FA11CE60}" type="presOf" srcId="{3E7E52E4-8E10-46E6-8B3D-BA0E010ED3A5}" destId="{4BC80EEF-FF27-4205-9F21-B40CA8AC23BE}" srcOrd="0" destOrd="0" presId="urn:microsoft.com/office/officeart/2005/8/layout/vList3"/>
    <dgm:cxn modelId="{FF4D0D7D-2FEA-449E-85DE-D91DE3EB41B0}" srcId="{F840DF78-0706-4394-9223-4C32C99E0F99}" destId="{EEB3D24B-B685-4DB9-B734-83948B00FB70}" srcOrd="2" destOrd="0" parTransId="{942D27D8-DA6B-4092-9D1C-987E29BA629A}" sibTransId="{16FE5611-9892-4E7F-936D-749218617190}"/>
    <dgm:cxn modelId="{03CA4FCB-2726-4D1F-828C-6605EDB9F064}" type="presOf" srcId="{EEB3D24B-B685-4DB9-B734-83948B00FB70}" destId="{4D26AA26-B073-4DFC-ADE2-11185B1556E0}" srcOrd="0" destOrd="0" presId="urn:microsoft.com/office/officeart/2005/8/layout/vList3"/>
    <dgm:cxn modelId="{90F2C909-070C-4D2E-99CE-095914A48781}" type="presParOf" srcId="{37EB9010-C9FB-4D0B-9DF0-C6669FD8698C}" destId="{FF1FD307-1442-4438-807D-92B637948B9F}" srcOrd="0" destOrd="0" presId="urn:microsoft.com/office/officeart/2005/8/layout/vList3"/>
    <dgm:cxn modelId="{188C7EF8-83EF-425C-82BB-121B8C341878}" type="presParOf" srcId="{FF1FD307-1442-4438-807D-92B637948B9F}" destId="{FC51812C-6735-4B6B-B8AE-9B4CF2F923E8}" srcOrd="0" destOrd="0" presId="urn:microsoft.com/office/officeart/2005/8/layout/vList3"/>
    <dgm:cxn modelId="{15A25C62-39BE-43B6-9E02-493D390C4629}" type="presParOf" srcId="{FF1FD307-1442-4438-807D-92B637948B9F}" destId="{17A80333-6158-4561-A912-833F87C27C1C}" srcOrd="1" destOrd="0" presId="urn:microsoft.com/office/officeart/2005/8/layout/vList3"/>
    <dgm:cxn modelId="{0255C319-EE9E-49F9-B358-C8F9603B333D}" type="presParOf" srcId="{37EB9010-C9FB-4D0B-9DF0-C6669FD8698C}" destId="{1D3B2AB8-66B8-4048-87F0-1A1D0D4D28E0}" srcOrd="1" destOrd="0" presId="urn:microsoft.com/office/officeart/2005/8/layout/vList3"/>
    <dgm:cxn modelId="{32F3C424-2A4E-4EA9-A7E5-2F3734B57EED}" type="presParOf" srcId="{37EB9010-C9FB-4D0B-9DF0-C6669FD8698C}" destId="{14A5F80D-FB8A-41C2-9C8F-24B6083B9F8B}" srcOrd="2" destOrd="0" presId="urn:microsoft.com/office/officeart/2005/8/layout/vList3"/>
    <dgm:cxn modelId="{114CA59C-9DF7-4E12-806E-BAF11BB6D569}" type="presParOf" srcId="{14A5F80D-FB8A-41C2-9C8F-24B6083B9F8B}" destId="{E4F21482-0C0E-45B5-85D0-5DC297F5A53A}" srcOrd="0" destOrd="0" presId="urn:microsoft.com/office/officeart/2005/8/layout/vList3"/>
    <dgm:cxn modelId="{24445F20-1C56-417F-8B9A-12DE437B4A75}" type="presParOf" srcId="{14A5F80D-FB8A-41C2-9C8F-24B6083B9F8B}" destId="{4BC80EEF-FF27-4205-9F21-B40CA8AC23BE}" srcOrd="1" destOrd="0" presId="urn:microsoft.com/office/officeart/2005/8/layout/vList3"/>
    <dgm:cxn modelId="{310477BD-3396-405A-B954-DD2DDA26E387}" type="presParOf" srcId="{37EB9010-C9FB-4D0B-9DF0-C6669FD8698C}" destId="{D0BC8077-F599-4315-866F-CC0DDE6EB355}" srcOrd="3" destOrd="0" presId="urn:microsoft.com/office/officeart/2005/8/layout/vList3"/>
    <dgm:cxn modelId="{878CC70B-BE94-46E0-B5BC-153335449782}" type="presParOf" srcId="{37EB9010-C9FB-4D0B-9DF0-C6669FD8698C}" destId="{FA6D0ECF-8607-4420-9AAE-68D69D2D7DBB}" srcOrd="4" destOrd="0" presId="urn:microsoft.com/office/officeart/2005/8/layout/vList3"/>
    <dgm:cxn modelId="{F7845462-A176-41F6-B8D1-969698A968F9}" type="presParOf" srcId="{FA6D0ECF-8607-4420-9AAE-68D69D2D7DBB}" destId="{92CD2579-AC96-472A-AAB3-E6188F5C5DF7}" srcOrd="0" destOrd="0" presId="urn:microsoft.com/office/officeart/2005/8/layout/vList3"/>
    <dgm:cxn modelId="{0EBBA429-D752-4AFC-952C-C9CA11324F61}" type="presParOf" srcId="{FA6D0ECF-8607-4420-9AAE-68D69D2D7DBB}" destId="{4D26AA26-B073-4DFC-ADE2-11185B1556E0}" srcOrd="1" destOrd="0" presId="urn:microsoft.com/office/officeart/2005/8/layout/vLis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A80333-6158-4561-A912-833F87C27C1C}">
      <dsp:nvSpPr>
        <dsp:cNvPr id="0" name=""/>
        <dsp:cNvSpPr/>
      </dsp:nvSpPr>
      <dsp:spPr>
        <a:xfrm rot="10800000">
          <a:off x="702808" y="212166"/>
          <a:ext cx="4341258" cy="11792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42" tIns="121920" rIns="227584" bIns="12192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i="1" kern="1200" dirty="0" smtClean="0"/>
            <a:t>Работа </a:t>
          </a:r>
        </a:p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i="1" kern="1200" dirty="0" smtClean="0"/>
            <a:t>с педагогами</a:t>
          </a:r>
          <a:endParaRPr lang="ru-RU" sz="3200" i="1" kern="1200" dirty="0"/>
        </a:p>
      </dsp:txBody>
      <dsp:txXfrm rot="10800000">
        <a:off x="702808" y="212166"/>
        <a:ext cx="4341258" cy="1179229"/>
      </dsp:txXfrm>
    </dsp:sp>
    <dsp:sp modelId="{FC51812C-6735-4B6B-B8AE-9B4CF2F923E8}">
      <dsp:nvSpPr>
        <dsp:cNvPr id="0" name=""/>
        <dsp:cNvSpPr/>
      </dsp:nvSpPr>
      <dsp:spPr>
        <a:xfrm>
          <a:off x="461037" y="0"/>
          <a:ext cx="1621659" cy="15886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C80EEF-FF27-4205-9F21-B40CA8AC23BE}">
      <dsp:nvSpPr>
        <dsp:cNvPr id="0" name=""/>
        <dsp:cNvSpPr/>
      </dsp:nvSpPr>
      <dsp:spPr>
        <a:xfrm rot="10800000">
          <a:off x="1067315" y="1981345"/>
          <a:ext cx="3926525" cy="12977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42" tIns="121920" rIns="227584" bIns="12192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i="1" kern="1200" dirty="0" smtClean="0"/>
            <a:t>Работа </a:t>
          </a:r>
        </a:p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i="1" kern="1200" dirty="0" smtClean="0"/>
            <a:t>с родителями</a:t>
          </a:r>
          <a:endParaRPr lang="ru-RU" sz="3200" i="1" kern="1200" dirty="0"/>
        </a:p>
      </dsp:txBody>
      <dsp:txXfrm rot="10800000">
        <a:off x="1067315" y="1981345"/>
        <a:ext cx="3926525" cy="1297734"/>
      </dsp:txXfrm>
    </dsp:sp>
    <dsp:sp modelId="{E4F21482-0C0E-45B5-85D0-5DC297F5A53A}">
      <dsp:nvSpPr>
        <dsp:cNvPr id="0" name=""/>
        <dsp:cNvSpPr/>
      </dsp:nvSpPr>
      <dsp:spPr>
        <a:xfrm>
          <a:off x="179720" y="1692158"/>
          <a:ext cx="1793039" cy="186188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26AA26-B073-4DFC-ADE2-11185B1556E0}">
      <dsp:nvSpPr>
        <dsp:cNvPr id="0" name=""/>
        <dsp:cNvSpPr/>
      </dsp:nvSpPr>
      <dsp:spPr>
        <a:xfrm rot="10800000">
          <a:off x="1428756" y="3929091"/>
          <a:ext cx="3652210" cy="12592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42" tIns="121920" rIns="227584" bIns="12192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i="1" kern="1200" dirty="0" smtClean="0"/>
            <a:t>Работа </a:t>
          </a:r>
        </a:p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i="1" kern="1200" dirty="0" smtClean="0"/>
            <a:t>с детьми</a:t>
          </a:r>
          <a:endParaRPr lang="ru-RU" sz="3200" i="1" kern="1200" dirty="0"/>
        </a:p>
      </dsp:txBody>
      <dsp:txXfrm rot="10800000">
        <a:off x="1428756" y="3929091"/>
        <a:ext cx="3652210" cy="1259299"/>
      </dsp:txXfrm>
    </dsp:sp>
    <dsp:sp modelId="{92CD2579-AC96-472A-AAB3-E6188F5C5DF7}">
      <dsp:nvSpPr>
        <dsp:cNvPr id="0" name=""/>
        <dsp:cNvSpPr/>
      </dsp:nvSpPr>
      <dsp:spPr>
        <a:xfrm>
          <a:off x="1156371" y="3667362"/>
          <a:ext cx="1893582" cy="190477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82C57-003F-4E31-8C6B-0CF501F80E96}" type="datetimeFigureOut">
              <a:rPr lang="ru-RU" smtClean="0"/>
              <a:pPr/>
              <a:t>18.06.2010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0F7AA-B813-4FE2-AFEC-B52B3E4DD2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0F7AA-B813-4FE2-AFEC-B52B3E4DD2A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0F7AA-B813-4FE2-AFEC-B52B3E4DD2A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685782"/>
            <a:ext cx="642942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2155806"/>
            <a:ext cx="642942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18.06.2010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gif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reenmama.ru/image_show.html?url=images/2009-05/14/1242287081-shutterstock_108471133.jpg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71942"/>
            <a:ext cx="4429156" cy="714380"/>
          </a:xfrm>
        </p:spPr>
        <p:txBody>
          <a:bodyPr/>
          <a:lstStyle/>
          <a:p>
            <a:r>
              <a:rPr lang="ru-RU" sz="3200" dirty="0" smtClean="0"/>
              <a:t>Проект</a:t>
            </a:r>
          </a:p>
          <a:p>
            <a:endParaRPr lang="ru-RU" dirty="0"/>
          </a:p>
        </p:txBody>
      </p:sp>
      <p:pic>
        <p:nvPicPr>
          <p:cNvPr id="1026" name="Picture 2" descr="F:\ОЛЯ-ОЛЯ\анимированные смайлы Б\s2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290"/>
            <a:ext cx="1047751" cy="104775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214290"/>
            <a:ext cx="1714512" cy="134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5072074"/>
            <a:ext cx="1571636" cy="143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-285784" y="2214554"/>
            <a:ext cx="98040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/>
              <a:t>«Мяч – любимая </a:t>
            </a:r>
          </a:p>
          <a:p>
            <a:pPr algn="ctr"/>
            <a:r>
              <a:rPr lang="ru-RU" sz="6000" b="1" i="1" dirty="0" smtClean="0"/>
              <a:t>игрушка дошкольников»</a:t>
            </a:r>
            <a:endParaRPr lang="ru-RU" sz="60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286116" y="4572008"/>
            <a:ext cx="2643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2000" i="1" u="sng" dirty="0" smtClean="0"/>
              <a:t>Составители: воспитатель по физической культуре Михайлова Ольга Викторовна</a:t>
            </a:r>
          </a:p>
          <a:p>
            <a:endParaRPr lang="ru-RU" sz="2000" i="1" u="sng" dirty="0"/>
          </a:p>
        </p:txBody>
      </p:sp>
      <p:pic>
        <p:nvPicPr>
          <p:cNvPr id="10" name="Рисунок 9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00496" y="500042"/>
            <a:ext cx="11049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J:\картинки по физкультуре\j0437569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5072074"/>
            <a:ext cx="1879600" cy="16129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6772268" cy="914400"/>
          </a:xfrm>
        </p:spPr>
        <p:txBody>
          <a:bodyPr/>
          <a:lstStyle/>
          <a:p>
            <a:pPr algn="r"/>
            <a:r>
              <a:rPr lang="ru-RU" sz="4400" b="1" i="1" dirty="0" err="1" smtClean="0"/>
              <a:t>Фитбол</a:t>
            </a:r>
            <a:r>
              <a:rPr lang="ru-RU" sz="4400" b="1" i="1" dirty="0" smtClean="0"/>
              <a:t> – мяч тренажёр</a:t>
            </a:r>
            <a:endParaRPr lang="ru-RU" sz="44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10" y="3214686"/>
            <a:ext cx="4757742" cy="364331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sz="3100" dirty="0" smtClean="0"/>
          </a:p>
          <a:p>
            <a:r>
              <a:rPr lang="ru-RU" sz="3100" dirty="0" smtClean="0"/>
              <a:t>Занятия с </a:t>
            </a:r>
            <a:r>
              <a:rPr lang="ru-RU" sz="3100" b="1" dirty="0" err="1" smtClean="0"/>
              <a:t>фитболом</a:t>
            </a:r>
            <a:r>
              <a:rPr lang="ru-RU" sz="3100" dirty="0" smtClean="0"/>
              <a:t> улучшают функцию </a:t>
            </a:r>
            <a:r>
              <a:rPr lang="ru-RU" sz="3100" dirty="0" err="1" smtClean="0"/>
              <a:t>сердечно-сосудистой</a:t>
            </a:r>
            <a:r>
              <a:rPr lang="ru-RU" sz="3100" dirty="0" smtClean="0"/>
              <a:t> системы, внешнего дыхания, повышают обмен веществ, интенсивность процессов пищеварения, защитные свойства и сопротивляемость организма в целом.</a:t>
            </a:r>
          </a:p>
          <a:p>
            <a:endParaRPr lang="ru-RU" dirty="0"/>
          </a:p>
        </p:txBody>
      </p:sp>
      <p:pic>
        <p:nvPicPr>
          <p:cNvPr id="4" name="Picture 2" descr="J:\фото лето 2009 2 развлечения\DSCN368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3786190"/>
            <a:ext cx="3577182" cy="285752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428604"/>
            <a:ext cx="1714512" cy="257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5720" y="714356"/>
            <a:ext cx="62865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000" dirty="0" smtClean="0"/>
              <a:t>      </a:t>
            </a:r>
            <a:r>
              <a:rPr lang="ru-RU" sz="2400" dirty="0" smtClean="0"/>
              <a:t>Детей постарше </a:t>
            </a:r>
            <a:r>
              <a:rPr lang="ru-RU" sz="2400" dirty="0" err="1" smtClean="0"/>
              <a:t>фитбол</a:t>
            </a:r>
            <a:r>
              <a:rPr lang="ru-RU" sz="2400" dirty="0" smtClean="0"/>
              <a:t> "обучает" двигательной координации и выносливости. Кроме того, это отличная профилактика нарушений осанки. С помощью</a:t>
            </a:r>
            <a:r>
              <a:rPr lang="ru-RU" sz="2400" b="1" dirty="0" smtClean="0"/>
              <a:t> мяча </a:t>
            </a:r>
            <a:r>
              <a:rPr lang="ru-RU" sz="2400" dirty="0" smtClean="0"/>
              <a:t>тренируются основные </a:t>
            </a:r>
            <a:r>
              <a:rPr lang="ru-RU" sz="2400" b="1" dirty="0" smtClean="0"/>
              <a:t>группы мышц </a:t>
            </a:r>
            <a:r>
              <a:rPr lang="ru-RU" sz="2400" dirty="0" smtClean="0"/>
              <a:t>ребенка, создаются оптимальные условия для правильного положения туловища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71536" y="0"/>
            <a:ext cx="7772400" cy="914400"/>
          </a:xfrm>
        </p:spPr>
        <p:txBody>
          <a:bodyPr/>
          <a:lstStyle/>
          <a:p>
            <a:r>
              <a:rPr lang="ru-RU" sz="4400" b="1" i="1" dirty="0" smtClean="0"/>
              <a:t>Дружные ребята</a:t>
            </a:r>
            <a:endParaRPr lang="ru-RU" sz="4400" b="1" i="1" dirty="0"/>
          </a:p>
        </p:txBody>
      </p:sp>
      <p:pic>
        <p:nvPicPr>
          <p:cNvPr id="3" name="Picture 2" descr="J:\Физкультура\6-ая группа\фото\140220081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lum contrast="20000"/>
          </a:blip>
          <a:stretch>
            <a:fillRect/>
          </a:stretch>
        </p:blipFill>
        <p:spPr bwMode="auto">
          <a:xfrm>
            <a:off x="5715008" y="4357694"/>
            <a:ext cx="3048021" cy="2286016"/>
          </a:xfrm>
          <a:prstGeom prst="rect">
            <a:avLst/>
          </a:prstGeom>
          <a:noFill/>
        </p:spPr>
      </p:pic>
      <p:pic>
        <p:nvPicPr>
          <p:cNvPr id="2050" name="Picture 2" descr="J:\фото лето 2009 2 развлечения\DSCN367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3643314"/>
            <a:ext cx="3571900" cy="3040755"/>
          </a:xfrm>
          <a:prstGeom prst="rect">
            <a:avLst/>
          </a:prstGeom>
          <a:noFill/>
        </p:spPr>
      </p:pic>
      <p:pic>
        <p:nvPicPr>
          <p:cNvPr id="2051" name="Picture 3" descr="J:\фото лето 2009 2 развлечения\DSCN367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857884" y="785794"/>
            <a:ext cx="3071834" cy="2303752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357654" y="3143248"/>
            <a:ext cx="47863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Мяч – удобная, динамичная игрушка, занимающая особое место в развитии действий руки. </a:t>
            </a:r>
            <a:endParaRPr kumimoji="0" lang="ru-RU" sz="2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075" name="Picture 3" descr="J:\Физкультура\6-ая группа\фото\14022008163.jpg"/>
          <p:cNvPicPr>
            <a:picLocks noChangeAspect="1" noChangeArrowheads="1"/>
          </p:cNvPicPr>
          <p:nvPr/>
        </p:nvPicPr>
        <p:blipFill>
          <a:blip r:embed="rId5" cstate="email">
            <a:lum contrast="20000"/>
          </a:blip>
          <a:srcRect/>
          <a:stretch>
            <a:fillRect/>
          </a:stretch>
        </p:blipFill>
        <p:spPr bwMode="auto">
          <a:xfrm>
            <a:off x="190469" y="1000108"/>
            <a:ext cx="2809895" cy="210742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143240" y="857232"/>
            <a:ext cx="27146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Воспитание нравственных</a:t>
            </a:r>
          </a:p>
          <a:p>
            <a:r>
              <a:rPr lang="ru-RU" sz="2400" dirty="0" smtClean="0"/>
              <a:t>качеств личности: дружелюбие, </a:t>
            </a:r>
          </a:p>
          <a:p>
            <a:r>
              <a:rPr lang="ru-RU" sz="2400" dirty="0" smtClean="0"/>
              <a:t>взаимопомощи, </a:t>
            </a:r>
          </a:p>
          <a:p>
            <a:r>
              <a:rPr lang="ru-RU" sz="2400" dirty="0" smtClean="0"/>
              <a:t>решительности.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914400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Мяч зовёт на игру</a:t>
            </a:r>
            <a:endParaRPr lang="ru-RU" b="1" i="1" dirty="0"/>
          </a:p>
        </p:txBody>
      </p:sp>
      <p:pic>
        <p:nvPicPr>
          <p:cNvPr id="7170" name="Picture 2" descr="F:\ОЛЯ-ОЛЯ\анимированные смайлы Б\s49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43372" y="3000372"/>
            <a:ext cx="915348" cy="785818"/>
          </a:xfrm>
          <a:prstGeom prst="rect">
            <a:avLst/>
          </a:prstGeom>
          <a:noFill/>
        </p:spPr>
      </p:pic>
      <p:pic>
        <p:nvPicPr>
          <p:cNvPr id="3075" name="Picture 3" descr="J:\фото лето 2009 2 развлечения\DSCN368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8883" y="1000108"/>
            <a:ext cx="3951070" cy="2445900"/>
          </a:xfrm>
          <a:prstGeom prst="rect">
            <a:avLst/>
          </a:prstGeom>
          <a:noFill/>
        </p:spPr>
      </p:pic>
      <p:pic>
        <p:nvPicPr>
          <p:cNvPr id="3076" name="Picture 4" descr="J:\фото лето 2009 2 развлечения\DSCN371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14942" y="1000107"/>
            <a:ext cx="3691141" cy="2357455"/>
          </a:xfrm>
          <a:prstGeom prst="rect">
            <a:avLst/>
          </a:prstGeom>
          <a:noFill/>
        </p:spPr>
      </p:pic>
      <p:pic>
        <p:nvPicPr>
          <p:cNvPr id="3078" name="Picture 6" descr="J:\фото лето 2009 2 развлечения\DSCN373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0458" y="4214818"/>
            <a:ext cx="3913372" cy="228601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143372" y="3749457"/>
            <a:ext cx="50006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ea typeface="Times New Roman" pitchFamily="18" charset="0"/>
                <a:cs typeface="Times New Roman" pitchFamily="18" charset="0"/>
              </a:rPr>
              <a:t>Первые игры с мячом бесценны по своей значимости для здоровья, эмоциональной достаточности, физического и интеллектуального развития маленького ребенка.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9572660" cy="914400"/>
          </a:xfrm>
        </p:spPr>
        <p:txBody>
          <a:bodyPr/>
          <a:lstStyle/>
          <a:p>
            <a:r>
              <a:rPr lang="ru-RU" sz="4400" b="1" i="1" dirty="0" smtClean="0"/>
              <a:t>Мяч и олимпийское движение</a:t>
            </a:r>
            <a:endParaRPr lang="ru-RU" sz="4400" b="1" i="1" dirty="0"/>
          </a:p>
        </p:txBody>
      </p:sp>
      <p:pic>
        <p:nvPicPr>
          <p:cNvPr id="4098" name="Picture 2" descr="F:\ОЛЯ-ОЛЯ\анимированные смайлы Б\s27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7715272" y="5429264"/>
            <a:ext cx="1047750" cy="104775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1" y="857232"/>
            <a:ext cx="279804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5143504" y="785794"/>
            <a:ext cx="2000264" cy="263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3858430"/>
            <a:ext cx="2786082" cy="281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14480" y="2714620"/>
            <a:ext cx="1010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>
                <a:solidFill>
                  <a:srgbClr val="FFFF00"/>
                </a:solidFill>
              </a:rPr>
              <a:t>футбол</a:t>
            </a:r>
            <a:endParaRPr lang="ru-RU" b="1" i="1" u="sng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5140" y="6488668"/>
            <a:ext cx="1301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</a:rPr>
              <a:t>баскетбол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2198" y="3357562"/>
            <a:ext cx="1034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</a:rPr>
              <a:t>бейсбол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86644" y="1071546"/>
            <a:ext cx="18573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Бейсбол (англ. </a:t>
            </a:r>
            <a:r>
              <a:rPr lang="ru-RU" sz="2000" dirty="0" err="1" smtClean="0"/>
              <a:t>base</a:t>
            </a:r>
            <a:r>
              <a:rPr lang="ru-RU" sz="2000" dirty="0" smtClean="0"/>
              <a:t> — база, основание, </a:t>
            </a:r>
            <a:r>
              <a:rPr lang="ru-RU" sz="2000" dirty="0" err="1" smtClean="0"/>
              <a:t>ball</a:t>
            </a:r>
            <a:r>
              <a:rPr lang="ru-RU" sz="2000" dirty="0" smtClean="0"/>
              <a:t> — мяч) — спортивная игра с мячом, который нужно отбивать битой. Участвуют две команды по 9-10 игроков. 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4286256"/>
            <a:ext cx="34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Баскетбол — командная игра с мячом, в который нужно забрасывать в корзину противника. Игра начинается в центре площадки. Команда состоит из пяти игроков. Ничьих в этой игре не бывает. </a:t>
            </a:r>
            <a:endParaRPr lang="ru-RU" sz="2000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2857488" y="725862"/>
            <a:ext cx="228601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cs typeface="Arial" charset="0"/>
              </a:rPr>
              <a:t>Футбол (от англ.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cs typeface="Arial" charset="0"/>
              </a:rPr>
              <a:t>foot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cs typeface="Arial" charset="0"/>
              </a:rPr>
              <a:t> — нога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cs typeface="Arial" charset="0"/>
              </a:rPr>
              <a:t>ball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cs typeface="Arial" charset="0"/>
              </a:rPr>
              <a:t> — мяч) — один из самых популярных видов спорта, целью которого является поражение ворот противника мячом наибольшее число раз.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0826" y="0"/>
            <a:ext cx="2643174" cy="3429000"/>
          </a:xfrm>
        </p:spPr>
        <p:txBody>
          <a:bodyPr anchor="ctr">
            <a:noAutofit/>
          </a:bodyPr>
          <a:lstStyle/>
          <a:p>
            <a:r>
              <a:rPr lang="ru-RU" sz="2000" b="1" dirty="0" smtClean="0"/>
              <a:t>Водное поло</a:t>
            </a:r>
            <a:r>
              <a:rPr lang="ru-RU" sz="2000" dirty="0" smtClean="0"/>
              <a:t> (от англ. </a:t>
            </a:r>
            <a:r>
              <a:rPr lang="ru-RU" sz="2000" dirty="0" err="1" smtClean="0"/>
              <a:t>Water</a:t>
            </a:r>
            <a:r>
              <a:rPr lang="ru-RU" sz="2000" dirty="0" smtClean="0"/>
              <a:t> </a:t>
            </a:r>
            <a:r>
              <a:rPr lang="ru-RU" sz="2000" dirty="0" err="1" smtClean="0"/>
              <a:t>polo</a:t>
            </a:r>
            <a:r>
              <a:rPr lang="ru-RU" sz="2000" dirty="0" smtClean="0"/>
              <a:t> — водное поло) — спортивная командная игра с мячом на воде. Две команды соревнуются друг с другом, стараясь забросить мяч в ворота соперника и не пропустить в свои. </a:t>
            </a:r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14290"/>
            <a:ext cx="2643206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00628" y="2428868"/>
            <a:ext cx="150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</a:rPr>
              <a:t>Водное поло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4286256"/>
            <a:ext cx="1857388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643306" y="6488668"/>
            <a:ext cx="1176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</a:rPr>
              <a:t>теннис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857628"/>
            <a:ext cx="2500298" cy="258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43834" y="6488668"/>
            <a:ext cx="95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</a:rPr>
              <a:t>крикет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00562" y="3929066"/>
            <a:ext cx="20002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Крикет</a:t>
            </a:r>
            <a:r>
              <a:rPr lang="ru-RU" sz="2000" dirty="0" smtClean="0"/>
              <a:t> — командная игра, цель которой с помощью биты забить мяч в ворота противника.</a:t>
            </a:r>
            <a:endParaRPr lang="ru-RU" sz="2000" dirty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500174"/>
            <a:ext cx="250033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2214546" y="3857628"/>
            <a:ext cx="1160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</a:rPr>
              <a:t>волейбол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42852"/>
            <a:ext cx="3714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Волейбол </a:t>
            </a:r>
            <a:r>
              <a:rPr lang="ru-RU" sz="2000" dirty="0" smtClean="0"/>
              <a:t>— командный вид спорта. Две команды соревнуются на специальной площадке, разделенной сеткой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4000504"/>
            <a:ext cx="22145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Теннис</a:t>
            </a:r>
            <a:r>
              <a:rPr lang="ru-RU" sz="2000" dirty="0" smtClean="0"/>
              <a:t> — вид спорта, в котором соревнуются два человека (одиночная игра) или две команды по два человека в каждой (парная игра).</a:t>
            </a:r>
            <a:endParaRPr lang="ru-RU" sz="2000" dirty="0"/>
          </a:p>
        </p:txBody>
      </p:sp>
      <p:pic>
        <p:nvPicPr>
          <p:cNvPr id="15" name="Picture 2" descr="F:\ОЛЯ-ОЛЯ\анимированные смайлы Б\s21.g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643306" y="2928934"/>
            <a:ext cx="1047750" cy="84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57288" y="0"/>
            <a:ext cx="7772400" cy="914400"/>
          </a:xfrm>
        </p:spPr>
        <p:txBody>
          <a:bodyPr/>
          <a:lstStyle/>
          <a:p>
            <a:r>
              <a:rPr lang="ru-RU" b="1" i="1" dirty="0" smtClean="0"/>
              <a:t>Зимние игры с мячом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5122" name="Picture 2" descr="F:\ОЛЯ-ОЛЯ\анимированные смайлы Б\s30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 bwMode="auto">
          <a:xfrm>
            <a:off x="7715272" y="5286388"/>
            <a:ext cx="1047750" cy="904875"/>
          </a:xfrm>
          <a:prstGeom prst="rect">
            <a:avLst/>
          </a:prstGeom>
          <a:noFill/>
        </p:spPr>
      </p:pic>
      <p:pic>
        <p:nvPicPr>
          <p:cNvPr id="11" name="Рисунок 10" descr="J:\зима 30 декабря 2009\P1060628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72264" y="2000240"/>
            <a:ext cx="2357454" cy="2786082"/>
          </a:xfrm>
          <a:prstGeom prst="rect">
            <a:avLst/>
          </a:prstGeom>
          <a:noFill/>
        </p:spPr>
      </p:pic>
      <p:pic>
        <p:nvPicPr>
          <p:cNvPr id="13" name="Рисунок 12" descr="J:\зима 30 декабря 2009\P1060636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2" y="4143380"/>
            <a:ext cx="3357586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J:\зима 30 декабря 2009\P1060634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58" y="1000108"/>
            <a:ext cx="285755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857620" y="3929066"/>
            <a:ext cx="27264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Эстафетный бег с мячом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/>
              <a:t>Мячом по булаве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357686" y="642918"/>
            <a:ext cx="362003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Игры для детей 3—4 ЛЕТ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/>
              <a:t>Дотронуться до мяча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/>
              <a:t>Найди свой домик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/>
              <a:t>Синие и желтые  мячики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214678" y="1857364"/>
            <a:ext cx="328614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Игры для детей 5—6 ЛЕТ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/>
              <a:t>Бросать и поймать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/>
              <a:t>Поймай мяч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/>
              <a:t>Снежные круги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/>
              <a:t>Сбей колпак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/>
              <a:t>Кого назвали, тот и ловит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86182" y="4786322"/>
            <a:ext cx="34356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Игры для детей 6-7 ЛЕТ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/>
              <a:t>Воротца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/>
              <a:t>Гонка с мячом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/>
              <a:t>Обменяйся  мячами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/>
              <a:t>"Котел" или "Мяч из круга"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14290"/>
            <a:ext cx="6572296" cy="9144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Праздник мяча </a:t>
            </a:r>
            <a:br>
              <a:rPr lang="ru-RU" b="1" dirty="0" smtClean="0"/>
            </a:br>
            <a:r>
              <a:rPr lang="ru-RU" b="1" i="1" dirty="0" smtClean="0"/>
              <a:t>«С мячом всегда весело»</a:t>
            </a:r>
            <a:endParaRPr lang="ru-RU" b="1" i="1" dirty="0"/>
          </a:p>
        </p:txBody>
      </p:sp>
      <p:pic>
        <p:nvPicPr>
          <p:cNvPr id="1026" name="Picture 2" descr="J:\фото лето 2009 2 развлечения\DSCN36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lum/>
          </a:blip>
          <a:srcRect/>
          <a:stretch>
            <a:fillRect/>
          </a:stretch>
        </p:blipFill>
        <p:spPr bwMode="auto">
          <a:xfrm>
            <a:off x="4759525" y="4071942"/>
            <a:ext cx="4098755" cy="2571768"/>
          </a:xfrm>
          <a:prstGeom prst="rect">
            <a:avLst/>
          </a:prstGeom>
          <a:noFill/>
        </p:spPr>
      </p:pic>
      <p:pic>
        <p:nvPicPr>
          <p:cNvPr id="1027" name="Picture 3" descr="J:\фото лето 2009 2 развлечения\DSCN3747.JPG"/>
          <p:cNvPicPr>
            <a:picLocks noChangeAspect="1" noChangeArrowheads="1"/>
          </p:cNvPicPr>
          <p:nvPr/>
        </p:nvPicPr>
        <p:blipFill>
          <a:blip r:embed="rId3" cstate="email">
            <a:lum bright="10000" contrast="10000"/>
          </a:blip>
          <a:srcRect/>
          <a:stretch>
            <a:fillRect/>
          </a:stretch>
        </p:blipFill>
        <p:spPr bwMode="auto">
          <a:xfrm>
            <a:off x="428596" y="1428736"/>
            <a:ext cx="3929090" cy="22860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4286256"/>
            <a:ext cx="41433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ea typeface="Times New Roman" pitchFamily="18" charset="0"/>
                <a:cs typeface="Times New Roman" pitchFamily="18" charset="0"/>
              </a:rPr>
              <a:t>На протяжении всего дошкольного детства игры с мячом усложняются и как бы «растут» вместе с ребенком, составляя огромную радость детства.</a:t>
            </a:r>
            <a:endParaRPr lang="ru-RU" sz="2400" dirty="0"/>
          </a:p>
        </p:txBody>
      </p:sp>
      <p:pic>
        <p:nvPicPr>
          <p:cNvPr id="7" name="Picture 4" descr="J:\фото лето 2009 2 развлечения\DSCN3679.JPG"/>
          <p:cNvPicPr>
            <a:picLocks noChangeAspect="1" noChangeArrowheads="1"/>
          </p:cNvPicPr>
          <p:nvPr/>
        </p:nvPicPr>
        <p:blipFill>
          <a:blip r:embed="rId4" cstate="email">
            <a:lum bright="20000" contrast="20000"/>
          </a:blip>
          <a:srcRect/>
          <a:stretch>
            <a:fillRect/>
          </a:stretch>
        </p:blipFill>
        <p:spPr bwMode="auto">
          <a:xfrm>
            <a:off x="5008566" y="1357298"/>
            <a:ext cx="3778275" cy="2428892"/>
          </a:xfrm>
          <a:prstGeom prst="rect">
            <a:avLst/>
          </a:prstGeom>
          <a:noFill/>
        </p:spPr>
      </p:pic>
      <p:pic>
        <p:nvPicPr>
          <p:cNvPr id="3" name="Picture 2" descr="F:\ОЛЯ-ОЛЯ\анимированные смайлы Б\s38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2844" y="142852"/>
            <a:ext cx="721315" cy="71437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7772400" cy="914400"/>
          </a:xfrm>
        </p:spPr>
        <p:txBody>
          <a:bodyPr/>
          <a:lstStyle/>
          <a:p>
            <a:r>
              <a:rPr lang="ru-RU" sz="4400" b="1" i="1" dirty="0" smtClean="0"/>
              <a:t>Какие бывают мячи</a:t>
            </a:r>
            <a:endParaRPr lang="ru-RU" sz="4400" b="1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1071546"/>
            <a:ext cx="16192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472" y="4929198"/>
            <a:ext cx="13716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8596" y="2714620"/>
            <a:ext cx="3143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Мяч массажный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6357958"/>
            <a:ext cx="186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Футбольный мяч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43768" y="714356"/>
            <a:ext cx="171451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947" y="3214686"/>
            <a:ext cx="144781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00034" y="4572008"/>
            <a:ext cx="1947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Мяч баскетбольный</a:t>
            </a:r>
            <a:endParaRPr lang="ru-RU" sz="16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215206" y="4714884"/>
            <a:ext cx="1465208" cy="143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286644" y="2857496"/>
            <a:ext cx="13525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6858016" y="6286520"/>
            <a:ext cx="209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Волейбольный мяч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7429520" y="4143380"/>
            <a:ext cx="1028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Медбол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7643834" y="2285992"/>
            <a:ext cx="99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Фитбол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3071810"/>
            <a:ext cx="228601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357422" y="1000108"/>
            <a:ext cx="468182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Играя мячом у детей возникают вопросы: </a:t>
            </a:r>
          </a:p>
          <a:p>
            <a:r>
              <a:rPr lang="ru-RU" sz="2400" dirty="0" smtClean="0"/>
              <a:t>«Зачем нужны разные мячи?», </a:t>
            </a:r>
          </a:p>
          <a:p>
            <a:r>
              <a:rPr lang="ru-RU" sz="2400" dirty="0" smtClean="0"/>
              <a:t>« Что с ними можно делать?»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643174" y="5572140"/>
            <a:ext cx="4335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Создание мини  музея  «Мяча».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772400" cy="914400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/>
              <a:t>Мониторинг: </a:t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918" y="928670"/>
            <a:ext cx="5429288" cy="592933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Игровой среды детского сада: оснащение спортивного зала и спортивных уголков групп разными мячами. (Тематический контроль)</a:t>
            </a:r>
          </a:p>
          <a:p>
            <a:r>
              <a:rPr lang="ru-RU" dirty="0" smtClean="0"/>
              <a:t>Владение информацией воспитателями о возрастных и индивидуальных особенностях детей при проведении игр с мячом. (Анкетирование, анализ игр).</a:t>
            </a:r>
          </a:p>
          <a:p>
            <a:r>
              <a:rPr lang="ru-RU" dirty="0" smtClean="0"/>
              <a:t>Знаний детьми игр с мячом. (Беседы, проведение досугов, наблюдение за самостоятельной игровой деятельностью)</a:t>
            </a:r>
          </a:p>
          <a:p>
            <a:r>
              <a:rPr lang="ru-RU" dirty="0" smtClean="0"/>
              <a:t>Определение уровня физических качеств: ловкости, координации, меткости, силы. (Диагностический срез два раза в год).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 descr="J:\картинки по физкультуре\j0440554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4857760"/>
            <a:ext cx="1165225" cy="1828800"/>
          </a:xfrm>
          <a:prstGeom prst="rect">
            <a:avLst/>
          </a:prstGeom>
          <a:noFill/>
        </p:spPr>
      </p:pic>
      <p:pic>
        <p:nvPicPr>
          <p:cNvPr id="5123" name="Picture 3" descr="J:\картинки по физкультуре\j0440446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0"/>
            <a:ext cx="1500166" cy="1596531"/>
          </a:xfrm>
          <a:prstGeom prst="rect">
            <a:avLst/>
          </a:prstGeom>
          <a:noFill/>
        </p:spPr>
      </p:pic>
      <p:pic>
        <p:nvPicPr>
          <p:cNvPr id="5124" name="Picture 4" descr="J:\картинки по физкультуре\j0440165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14290"/>
            <a:ext cx="1107479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85728"/>
            <a:ext cx="6257940" cy="1140736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/>
              <a:t>Игровая среда детского сада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54" y="1571612"/>
            <a:ext cx="8358246" cy="5069700"/>
          </a:xfrm>
        </p:spPr>
        <p:txBody>
          <a:bodyPr/>
          <a:lstStyle/>
          <a:p>
            <a:r>
              <a:rPr lang="ru-RU" dirty="0" smtClean="0"/>
              <a:t>Итоги тематического контроля «Организация двигательного режима в течении дня»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14282" y="2651124"/>
          <a:ext cx="8643998" cy="3992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170" name="Picture 2" descr="J:\картинки по физкультуре\j0437569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1662"/>
            <a:ext cx="1714512" cy="1471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:\P101011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929322" y="357166"/>
            <a:ext cx="2776942" cy="20717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356"/>
            <a:ext cx="5929322" cy="20717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 dirty="0" smtClean="0"/>
              <a:t>Цель проекта</a:t>
            </a:r>
            <a:r>
              <a:rPr lang="ru-RU" sz="4000" dirty="0" smtClean="0"/>
              <a:t>:</a:t>
            </a:r>
            <a:br>
              <a:rPr lang="ru-RU" sz="4000" dirty="0" smtClean="0"/>
            </a:br>
            <a:r>
              <a:rPr lang="ru-RU" sz="4000" dirty="0" smtClean="0"/>
              <a:t> </a:t>
            </a:r>
            <a:r>
              <a:rPr lang="ru-RU" sz="2400" dirty="0" smtClean="0"/>
              <a:t>развитие </a:t>
            </a:r>
            <a:r>
              <a:rPr lang="ru-RU" sz="2400" dirty="0" err="1" smtClean="0"/>
              <a:t>интенционных</a:t>
            </a:r>
            <a:r>
              <a:rPr lang="ru-RU" sz="2400" dirty="0" smtClean="0"/>
              <a:t> ценностей детей дошкольного возраста в процессе занятий физической культурой средствами игры с мячом.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464344" y="2428868"/>
            <a:ext cx="4038600" cy="386759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smtClean="0"/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14282" y="2071678"/>
            <a:ext cx="8715436" cy="478632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i="1" dirty="0" smtClean="0">
                <a:solidFill>
                  <a:srgbClr val="FF0000"/>
                </a:solidFill>
              </a:rPr>
              <a:t>Направленность: </a:t>
            </a:r>
          </a:p>
          <a:p>
            <a:pPr>
              <a:buNone/>
            </a:pPr>
            <a:r>
              <a:rPr lang="ru-RU" sz="2400" dirty="0" smtClean="0"/>
              <a:t>формирование ценностных ориентаций в процессе занятий с мячом.</a:t>
            </a:r>
          </a:p>
          <a:p>
            <a:pPr>
              <a:buNone/>
            </a:pPr>
            <a:r>
              <a:rPr lang="ru-RU" sz="2400" i="1" dirty="0" smtClean="0">
                <a:solidFill>
                  <a:srgbClr val="FF0000"/>
                </a:solidFill>
              </a:rPr>
              <a:t>Задачи:</a:t>
            </a:r>
          </a:p>
          <a:p>
            <a:pPr>
              <a:buNone/>
            </a:pPr>
            <a:r>
              <a:rPr lang="ru-RU" sz="2400" i="1" dirty="0" smtClean="0"/>
              <a:t>Оздоровительная: формирование у детей  жизненно важных двигательных навыков и умений, способствующих укреплению здоровья.</a:t>
            </a:r>
          </a:p>
          <a:p>
            <a:pPr>
              <a:buNone/>
            </a:pPr>
            <a:r>
              <a:rPr lang="ru-RU" sz="2400" i="1" dirty="0" smtClean="0"/>
              <a:t>Воспитательные: способствовать проявлению разумной смелости, решительности, уверенности в своих силах с помощью подбора  упражнений, соответствующих возрастным и индивидуальным особенностям детей.</a:t>
            </a:r>
          </a:p>
          <a:p>
            <a:pPr>
              <a:buNone/>
            </a:pPr>
            <a:r>
              <a:rPr lang="ru-RU" sz="2400" i="1" dirty="0" smtClean="0"/>
              <a:t>Образовательные: обращать внимание на постановку частных задач при обучении двигательным действиям, формирование и совершенствование новых двигательных умений и навыков  в спортивном направлении.</a:t>
            </a:r>
          </a:p>
          <a:p>
            <a:pPr>
              <a:buNone/>
            </a:pPr>
            <a:endParaRPr lang="ru-RU" sz="2400" i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ru-RU" sz="2400" i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572560" cy="1283612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/>
              <a:t>Анализ игры с мячом на прогулке.</a:t>
            </a:r>
            <a:endParaRPr lang="ru-RU" b="1" i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28596" y="1428736"/>
          <a:ext cx="7772400" cy="5213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194" name="Picture 2" descr="J:\картинки по физкультуре\j0432459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4857760"/>
            <a:ext cx="1536700" cy="1812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929586" cy="164305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/>
              <a:t>Динамика развития физических качеств: 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sz="3600" b="1" i="1" dirty="0" smtClean="0"/>
              <a:t>учёт высокого уровня показателей </a:t>
            </a:r>
            <a:endParaRPr lang="ru-RU" sz="3600" b="1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1714488"/>
          <a:ext cx="7915276" cy="5143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146" name="Picture 2" descr="J:\картинки по физкультуре\j0437988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2239" y="5429264"/>
            <a:ext cx="1921761" cy="1214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87982" y="2786058"/>
            <a:ext cx="254789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785926"/>
            <a:ext cx="7772400" cy="914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53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2500306"/>
            <a:ext cx="247285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868" y="285728"/>
            <a:ext cx="2500330" cy="207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214290"/>
            <a:ext cx="2571768" cy="21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929058" y="4714884"/>
            <a:ext cx="338390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48" y="4929198"/>
            <a:ext cx="242889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488901" y="214290"/>
            <a:ext cx="242845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571736" y="2571744"/>
            <a:ext cx="41040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i="1" dirty="0" smtClean="0"/>
              <a:t>Взгляни на мяч </a:t>
            </a:r>
          </a:p>
          <a:p>
            <a:pPr algn="ctr"/>
            <a:r>
              <a:rPr lang="ru-RU" sz="4400" b="1" i="1" dirty="0" smtClean="0"/>
              <a:t>с юмором</a:t>
            </a:r>
            <a:endParaRPr lang="ru-RU" sz="4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358346" cy="914400"/>
          </a:xfrm>
        </p:spPr>
        <p:txBody>
          <a:bodyPr>
            <a:noAutofit/>
          </a:bodyPr>
          <a:lstStyle/>
          <a:p>
            <a:r>
              <a:rPr lang="ru-RU" sz="4000" b="1" i="1" dirty="0" smtClean="0"/>
              <a:t>Направления деятельности воспитателя по физической культуре</a:t>
            </a:r>
            <a:endParaRPr lang="ru-RU" sz="4000" b="1" i="1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-214346" y="1285860"/>
          <a:ext cx="5214974" cy="5572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J:\фото лето 2009 2 развлечения\DSCN37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143504" y="1285860"/>
            <a:ext cx="3782291" cy="2500330"/>
          </a:xfrm>
          <a:prstGeom prst="rect">
            <a:avLst/>
          </a:prstGeom>
          <a:noFill/>
        </p:spPr>
      </p:pic>
      <p:pic>
        <p:nvPicPr>
          <p:cNvPr id="3" name="Picture 2" descr="J:\фото лето 2009 2 развлечения\DSCN3676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143504" y="3857628"/>
            <a:ext cx="3813151" cy="2769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0"/>
            <a:ext cx="5572164" cy="914400"/>
          </a:xfrm>
        </p:spPr>
        <p:txBody>
          <a:bodyPr/>
          <a:lstStyle/>
          <a:p>
            <a:r>
              <a:rPr lang="ru-RU" b="1" i="1" dirty="0" smtClean="0"/>
              <a:t>Работа с детьми: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357298"/>
            <a:ext cx="4038600" cy="285752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dirty="0" smtClean="0"/>
              <a:t>Проведения праздника мяча.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Создание детских проектов.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j0432483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57248" cy="935319"/>
          </a:xfrm>
          <a:prstGeom prst="rect">
            <a:avLst/>
          </a:prstGeom>
        </p:spPr>
      </p:pic>
      <p:pic>
        <p:nvPicPr>
          <p:cNvPr id="21505" name="Picture 1" descr="J:\Физкультура\6-ая группа\фото\14022008161.jpg"/>
          <p:cNvPicPr>
            <a:picLocks noChangeAspect="1" noChangeArrowheads="1"/>
          </p:cNvPicPr>
          <p:nvPr/>
        </p:nvPicPr>
        <p:blipFill>
          <a:blip r:embed="rId3" cstate="email">
            <a:lum bright="-10000" contrast="20000"/>
          </a:blip>
          <a:srcRect/>
          <a:stretch>
            <a:fillRect/>
          </a:stretch>
        </p:blipFill>
        <p:spPr bwMode="auto">
          <a:xfrm>
            <a:off x="4786314" y="1000108"/>
            <a:ext cx="3929090" cy="294681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572000" y="4143380"/>
            <a:ext cx="42862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800" dirty="0" smtClean="0"/>
              <a:t>   Основание мини – музея «Мяча».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/>
              <a:t>    Участие в соревнованиях  «Школа мяча».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11430048" y="2428869"/>
            <a:ext cx="500066" cy="571503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050" name="Picture 2" descr="J:\фото лето 2009 2 развлечения\DSCN368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20" y="3714752"/>
            <a:ext cx="3810229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14400"/>
          </a:xfrm>
        </p:spPr>
        <p:txBody>
          <a:bodyPr/>
          <a:lstStyle/>
          <a:p>
            <a:r>
              <a:rPr lang="ru-RU" b="1" i="1" dirty="0" smtClean="0"/>
              <a:t>Работа с педагогами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00084"/>
            <a:ext cx="4857752" cy="300042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sz="3400" dirty="0" smtClean="0"/>
              <a:t>Консультация «Оптимизация двигательного режима ребёнка в условиях детского сада».</a:t>
            </a:r>
          </a:p>
          <a:p>
            <a:pPr>
              <a:buFont typeface="Wingdings" pitchFamily="2" charset="2"/>
              <a:buChar char="ü"/>
            </a:pPr>
            <a:r>
              <a:rPr lang="ru-RU" sz="3400" dirty="0" smtClean="0"/>
              <a:t>Мастер – класс в рамках недели педагогического мастерства «Использование нестандартного оборудования в подвижных играх».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 descr="J:\фото лето 2009 2 развлечения\DSCN37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85720" y="4000504"/>
            <a:ext cx="4146616" cy="2428892"/>
          </a:xfrm>
          <a:prstGeom prst="rect">
            <a:avLst/>
          </a:prstGeom>
          <a:noFill/>
        </p:spPr>
      </p:pic>
      <p:pic>
        <p:nvPicPr>
          <p:cNvPr id="3075" name="Picture 3" descr="J:\зима 30 декабря 2009\P106061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2066" y="1000108"/>
            <a:ext cx="3690931" cy="276819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786314" y="4214818"/>
            <a:ext cx="4071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 smtClean="0"/>
              <a:t>       Семинар – практикум «Безопасность на занятиях физической культуры».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14400"/>
          </a:xfrm>
        </p:spPr>
        <p:txBody>
          <a:bodyPr/>
          <a:lstStyle/>
          <a:p>
            <a:pPr algn="ctr"/>
            <a:r>
              <a:rPr lang="ru-RU" b="1" i="1" dirty="0" smtClean="0"/>
              <a:t>Работа с родителями:</a:t>
            </a:r>
            <a:endParaRPr lang="ru-RU" b="1" i="1" dirty="0"/>
          </a:p>
        </p:txBody>
      </p:sp>
      <p:pic>
        <p:nvPicPr>
          <p:cNvPr id="2050" name="Picture 2" descr="J:\картинки по физкультуре\j0434870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0" y="0"/>
            <a:ext cx="1714500" cy="171450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071546"/>
            <a:ext cx="3786214" cy="285751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600" dirty="0" smtClean="0"/>
              <a:t>Круглый стол</a:t>
            </a:r>
          </a:p>
          <a:p>
            <a:pPr>
              <a:buNone/>
            </a:pPr>
            <a:r>
              <a:rPr lang="ru-RU" sz="2600" dirty="0" smtClean="0"/>
              <a:t> «Здоровая семья -  здоровый ребёнок».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Семейный клуб</a:t>
            </a:r>
          </a:p>
          <a:p>
            <a:pPr>
              <a:buNone/>
            </a:pPr>
            <a:r>
              <a:rPr lang="ru-RU" sz="2600" dirty="0" smtClean="0"/>
              <a:t> «Мы за здоровый образ жизни».</a:t>
            </a:r>
          </a:p>
          <a:p>
            <a:endParaRPr lang="ru-RU" dirty="0"/>
          </a:p>
        </p:txBody>
      </p:sp>
      <p:pic>
        <p:nvPicPr>
          <p:cNvPr id="2051" name="Picture 3" descr="J:\P105080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928670"/>
            <a:ext cx="4149548" cy="2643206"/>
          </a:xfrm>
          <a:prstGeom prst="rect">
            <a:avLst/>
          </a:prstGeom>
          <a:noFill/>
        </p:spPr>
      </p:pic>
      <p:pic>
        <p:nvPicPr>
          <p:cNvPr id="2054" name="Picture 6" descr="J:\P105086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67317" y="3857628"/>
            <a:ext cx="3786215" cy="283966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3564791"/>
            <a:ext cx="535781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600" dirty="0" smtClean="0"/>
              <a:t>   Марафон  </a:t>
            </a:r>
          </a:p>
          <a:p>
            <a:r>
              <a:rPr lang="ru-RU" sz="2600" dirty="0" smtClean="0"/>
              <a:t>« Со спортом по жизни»</a:t>
            </a:r>
          </a:p>
          <a:p>
            <a:r>
              <a:rPr lang="ru-RU" sz="2600" dirty="0" smtClean="0"/>
              <a:t> (проведение совместных досугов с привлечением </a:t>
            </a:r>
          </a:p>
          <a:p>
            <a:r>
              <a:rPr lang="ru-RU" sz="2600" dirty="0" smtClean="0"/>
              <a:t>родителей – спортсменов.)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   Мастер – класс для родителей </a:t>
            </a:r>
          </a:p>
          <a:p>
            <a:r>
              <a:rPr lang="ru-RU" sz="2600" dirty="0" smtClean="0"/>
              <a:t>в рамках дней открытых дверей</a:t>
            </a:r>
          </a:p>
          <a:p>
            <a:r>
              <a:rPr lang="ru-RU" sz="2600" dirty="0" smtClean="0"/>
              <a:t>«Оздоровительные игра с мячом».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784" y="0"/>
            <a:ext cx="6000792" cy="1143000"/>
          </a:xfrm>
        </p:spPr>
        <p:txBody>
          <a:bodyPr/>
          <a:lstStyle/>
          <a:p>
            <a:r>
              <a:rPr lang="ru-RU" b="1" i="1" dirty="0" smtClean="0"/>
              <a:t>Детские проекты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1357298"/>
            <a:ext cx="4038600" cy="1944250"/>
          </a:xfrm>
        </p:spPr>
        <p:txBody>
          <a:bodyPr/>
          <a:lstStyle/>
          <a:p>
            <a:pPr marL="514350" indent="-514350">
              <a:buFont typeface="Wingdings" pitchFamily="2" charset="2"/>
              <a:buChar char="§"/>
            </a:pPr>
            <a:r>
              <a:rPr lang="ru-RU" i="1" dirty="0" smtClean="0"/>
              <a:t>Когда появился мяч?</a:t>
            </a:r>
          </a:p>
          <a:p>
            <a:pPr>
              <a:buFont typeface="Wingdings" pitchFamily="2" charset="2"/>
              <a:buChar char="§"/>
            </a:pPr>
            <a:r>
              <a:rPr lang="ru-RU" i="1" dirty="0" err="1" smtClean="0"/>
              <a:t>Фитбол</a:t>
            </a:r>
            <a:r>
              <a:rPr lang="ru-RU" i="1" dirty="0" smtClean="0"/>
              <a:t> – мяч тренажёр.</a:t>
            </a:r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dirty="0"/>
          </a:p>
        </p:txBody>
      </p:sp>
      <p:pic>
        <p:nvPicPr>
          <p:cNvPr id="20481" name="Picture 1" descr="J:\фото с праздника Лето\P10401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lum/>
          </a:blip>
          <a:srcRect/>
          <a:stretch>
            <a:fillRect/>
          </a:stretch>
        </p:blipFill>
        <p:spPr bwMode="auto">
          <a:xfrm>
            <a:off x="214282" y="3683498"/>
            <a:ext cx="4429156" cy="2960212"/>
          </a:xfrm>
          <a:prstGeom prst="rect">
            <a:avLst/>
          </a:prstGeom>
          <a:noFill/>
        </p:spPr>
      </p:pic>
      <p:pic>
        <p:nvPicPr>
          <p:cNvPr id="20482" name="Picture 2" descr="J:\фото лето 2009 2 развлечения\DSCN367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19601" y="928670"/>
            <a:ext cx="4110117" cy="249527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628" y="4000504"/>
            <a:ext cx="37862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800" i="1" dirty="0" smtClean="0"/>
              <a:t>  Мяч и Олимпийское движение.</a:t>
            </a:r>
          </a:p>
          <a:p>
            <a:pPr>
              <a:buFont typeface="Wingdings" pitchFamily="2" charset="2"/>
              <a:buChar char="§"/>
            </a:pPr>
            <a:r>
              <a:rPr lang="ru-RU" sz="2800" i="1" dirty="0" smtClean="0"/>
              <a:t>  Зимние игры с мячом</a:t>
            </a:r>
            <a:r>
              <a:rPr lang="ru-RU" sz="2800" dirty="0" smtClean="0"/>
              <a:t>.</a:t>
            </a:r>
          </a:p>
          <a:p>
            <a:pPr>
              <a:buFont typeface="Wingdings" pitchFamily="2" charset="2"/>
              <a:buChar char="§"/>
            </a:pPr>
            <a:r>
              <a:rPr lang="ru-RU" sz="2800" i="1" dirty="0" smtClean="0"/>
              <a:t>  Какие бывают мячи.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6400816" cy="914400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Когда появился мяч?</a:t>
            </a:r>
            <a:endParaRPr lang="ru-RU" b="1" i="1" dirty="0"/>
          </a:p>
        </p:txBody>
      </p:sp>
      <p:pic>
        <p:nvPicPr>
          <p:cNvPr id="2050" name="Picture 2" descr="F:\ОЛЯ-ОЛЯ\анимированные смайлы Б\s20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214290"/>
            <a:ext cx="1047750" cy="9286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72132" y="642918"/>
            <a:ext cx="3357586" cy="487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Загадка</a:t>
            </a:r>
          </a:p>
          <a:p>
            <a:r>
              <a:rPr lang="ru-RU" sz="2400" i="1" dirty="0" smtClean="0"/>
              <a:t> Бьют его        рукой и палкой.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lnSpc>
                <a:spcPts val="3360"/>
              </a:lnSpc>
            </a:pPr>
            <a:r>
              <a:rPr lang="ru-RU" sz="2400" i="1" dirty="0" smtClean="0"/>
              <a:t>Никому его не жалко.</a:t>
            </a:r>
          </a:p>
          <a:p>
            <a:pPr>
              <a:lnSpc>
                <a:spcPts val="3360"/>
              </a:lnSpc>
            </a:pPr>
            <a:r>
              <a:rPr lang="ru-RU" sz="2400" i="1" dirty="0" smtClean="0"/>
              <a:t>   А за что беднягу бьют?</a:t>
            </a:r>
          </a:p>
          <a:p>
            <a:pPr>
              <a:lnSpc>
                <a:spcPts val="3360"/>
              </a:lnSpc>
            </a:pPr>
            <a:r>
              <a:rPr lang="ru-RU" sz="2400" i="1" dirty="0" smtClean="0"/>
              <a:t>  А за то, что он надут!</a:t>
            </a:r>
          </a:p>
          <a:p>
            <a:pPr algn="r">
              <a:lnSpc>
                <a:spcPts val="3360"/>
              </a:lnSpc>
            </a:pPr>
            <a:r>
              <a:rPr lang="ru-RU" sz="2400" i="1" dirty="0" smtClean="0"/>
              <a:t> </a:t>
            </a:r>
            <a:r>
              <a:rPr lang="ru-RU" sz="2400" i="1" u="sng" dirty="0" smtClean="0"/>
              <a:t>(Мяч)</a:t>
            </a:r>
            <a:endParaRPr lang="ru-RU" sz="2400" i="1" dirty="0" smtClean="0"/>
          </a:p>
          <a:p>
            <a:pPr>
              <a:lnSpc>
                <a:spcPts val="3360"/>
              </a:lnSpc>
            </a:pPr>
            <a:endParaRPr lang="ru-RU" sz="2400" dirty="0" smtClean="0"/>
          </a:p>
          <a:p>
            <a:pPr>
              <a:lnSpc>
                <a:spcPts val="3360"/>
              </a:lnSpc>
            </a:pPr>
            <a:endParaRPr lang="ru-RU" sz="24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1285852" y="928670"/>
            <a:ext cx="29540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История мяча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14282" y="1428736"/>
            <a:ext cx="52863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Упражнения с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мячом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одни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из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древних  упражнений. </a:t>
            </a:r>
            <a:endParaRPr lang="ru-RU" sz="2400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smtClean="0">
                <a:ea typeface="Times New Roman" pitchFamily="18" charset="0"/>
                <a:cs typeface="Arial" pitchFamily="34" charset="0"/>
              </a:rPr>
              <a:t>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а свою историю </a:t>
            </a:r>
            <a:r>
              <a:rPr lang="ru-RU" sz="2400" dirty="0" smtClean="0">
                <a:ea typeface="Times New Roman" pitchFamily="18" charset="0"/>
                <a:cs typeface="Arial" pitchFamily="34" charset="0"/>
              </a:rPr>
              <a:t>мяч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претерпел много изменений: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Сначала его плели из травы,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пальмовых листьев,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изготавливали из плодов деревьев,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шерсти животных,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шили из кожи, набивая травой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Мяч и предметы, похожие на него, археологи находят по всему миру.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Поражает разнообразие игр и упражнений с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мячом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у разных </a:t>
            </a:r>
            <a:r>
              <a:rPr lang="ru-RU" sz="2400" dirty="0" smtClean="0"/>
              <a:t>народов.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5040577" y="4214818"/>
            <a:ext cx="2817571" cy="245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929486" cy="914400"/>
          </a:xfrm>
        </p:spPr>
        <p:txBody>
          <a:bodyPr/>
          <a:lstStyle/>
          <a:p>
            <a:pPr algn="ctr"/>
            <a:r>
              <a:rPr lang="ru-RU" sz="4400" b="1" i="1" dirty="0" smtClean="0"/>
              <a:t>Мяч для малыша</a:t>
            </a:r>
            <a:endParaRPr lang="ru-RU" sz="4400" b="1" i="1" dirty="0"/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768" y="214290"/>
            <a:ext cx="1714195" cy="256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728" y="785794"/>
            <a:ext cx="5786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Фитбол</a:t>
            </a:r>
            <a:r>
              <a:rPr lang="ru-RU" sz="2400" dirty="0" smtClean="0"/>
              <a:t> - самый мудрый, гуманный и самый веселый </a:t>
            </a:r>
            <a:r>
              <a:rPr lang="ru-RU" sz="2400" b="1" dirty="0" smtClean="0"/>
              <a:t>тренажер</a:t>
            </a:r>
            <a:r>
              <a:rPr lang="ru-RU" sz="2400" dirty="0" smtClean="0"/>
              <a:t> вашего малыша.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lum bright="10000" contrast="-40000"/>
          </a:blip>
          <a:srcRect/>
          <a:stretch>
            <a:fillRect/>
          </a:stretch>
        </p:blipFill>
        <p:spPr bwMode="auto">
          <a:xfrm>
            <a:off x="214282" y="214290"/>
            <a:ext cx="78104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J:\P105084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1844" y="1643050"/>
            <a:ext cx="3912465" cy="2827646"/>
          </a:xfrm>
          <a:prstGeom prst="rect">
            <a:avLst/>
          </a:prstGeom>
          <a:noFill/>
        </p:spPr>
      </p:pic>
      <p:pic>
        <p:nvPicPr>
          <p:cNvPr id="9" name="Picture 4" descr="J:\P105084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14942" y="3929066"/>
            <a:ext cx="3643338" cy="286813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572000" y="28574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О "полезностях" </a:t>
            </a:r>
            <a:r>
              <a:rPr lang="ru-RU" sz="2400" dirty="0" err="1" smtClean="0"/>
              <a:t>чудо-мяча</a:t>
            </a:r>
            <a:r>
              <a:rPr lang="ru-RU" sz="2400" dirty="0" smtClean="0"/>
              <a:t> сегодня говорят повсюду. 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4500570"/>
            <a:ext cx="49292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Занятия с самыми маленькими помогают крохам снизить тонус мышц, тренируют вестибулярный аппарат и, конечно же, делают сильными и выносливыми </a:t>
            </a:r>
            <a:r>
              <a:rPr lang="ru-RU" sz="2400" b="1" dirty="0" smtClean="0"/>
              <a:t>мышцы</a:t>
            </a:r>
            <a:r>
              <a:rPr lang="ru-RU" sz="2400" dirty="0" smtClean="0"/>
              <a:t> опорно-двигательной системы</a:t>
            </a:r>
            <a:r>
              <a:rPr lang="ru-RU" sz="2000" dirty="0" smtClean="0">
                <a:hlinkClick r:id="rId6"/>
              </a:rPr>
              <a:t/>
            </a:r>
            <a:br>
              <a:rPr lang="ru-RU" sz="2000" dirty="0" smtClean="0">
                <a:hlinkClick r:id="rId6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веч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Свечение</Template>
  <TotalTime>1108</TotalTime>
  <Words>961</Words>
  <Application>Microsoft Office PowerPoint</Application>
  <PresentationFormat>Экран (4:3)</PresentationFormat>
  <Paragraphs>144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Свечение</vt:lpstr>
      <vt:lpstr> </vt:lpstr>
      <vt:lpstr>Цель проекта:  развитие интенционных ценностей детей дошкольного возраста в процессе занятий физической культурой средствами игры с мячом.   </vt:lpstr>
      <vt:lpstr>Направления деятельности воспитателя по физической культуре</vt:lpstr>
      <vt:lpstr>Работа с детьми:</vt:lpstr>
      <vt:lpstr>Работа с педагогами</vt:lpstr>
      <vt:lpstr>Работа с родителями:</vt:lpstr>
      <vt:lpstr>Детские проекты</vt:lpstr>
      <vt:lpstr>Когда появился мяч?</vt:lpstr>
      <vt:lpstr>Мяч для малыша</vt:lpstr>
      <vt:lpstr>Фитбол – мяч тренажёр</vt:lpstr>
      <vt:lpstr>Дружные ребята</vt:lpstr>
      <vt:lpstr>Мяч зовёт на игру</vt:lpstr>
      <vt:lpstr>Мяч и олимпийское движение</vt:lpstr>
      <vt:lpstr>Водное поло (от англ. Water polo — водное поло) — спортивная командная игра с мячом на воде. Две команды соревнуются друг с другом, стараясь забросить мяч в ворота соперника и не пропустить в свои. </vt:lpstr>
      <vt:lpstr>Зимние игры с мячом:</vt:lpstr>
      <vt:lpstr>Праздник мяча  «С мячом всегда весело»</vt:lpstr>
      <vt:lpstr>Какие бывают мячи</vt:lpstr>
      <vt:lpstr>Мониторинг:  </vt:lpstr>
      <vt:lpstr>Игровая среда детского сада</vt:lpstr>
      <vt:lpstr>Анализ игры с мячом на прогулке.</vt:lpstr>
      <vt:lpstr>Динамика развития физических качеств:  учёт высокого уровня показателей 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мяча </dc:title>
  <cp:lastModifiedBy>TATA</cp:lastModifiedBy>
  <cp:revision>110</cp:revision>
  <dcterms:modified xsi:type="dcterms:W3CDTF">2010-06-17T20:37:21Z</dcterms:modified>
</cp:coreProperties>
</file>