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8" r:id="rId2"/>
    <p:sldId id="256" r:id="rId3"/>
    <p:sldId id="275" r:id="rId4"/>
    <p:sldId id="259" r:id="rId5"/>
    <p:sldId id="276" r:id="rId6"/>
    <p:sldId id="278" r:id="rId7"/>
    <p:sldId id="277" r:id="rId8"/>
    <p:sldId id="260" r:id="rId9"/>
    <p:sldId id="261" r:id="rId10"/>
    <p:sldId id="281" r:id="rId11"/>
    <p:sldId id="282" r:id="rId12"/>
    <p:sldId id="283" r:id="rId13"/>
    <p:sldId id="284" r:id="rId14"/>
    <p:sldId id="285" r:id="rId15"/>
    <p:sldId id="286" r:id="rId16"/>
    <p:sldId id="262" r:id="rId17"/>
    <p:sldId id="267" r:id="rId18"/>
    <p:sldId id="265" r:id="rId19"/>
    <p:sldId id="271" r:id="rId20"/>
    <p:sldId id="266" r:id="rId21"/>
    <p:sldId id="272" r:id="rId22"/>
    <p:sldId id="268" r:id="rId23"/>
    <p:sldId id="273" r:id="rId24"/>
    <p:sldId id="269" r:id="rId25"/>
    <p:sldId id="27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1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411" autoAdjust="0"/>
  </p:normalViewPr>
  <p:slideViewPr>
    <p:cSldViewPr>
      <p:cViewPr varScale="1">
        <p:scale>
          <a:sx n="88" d="100"/>
          <a:sy n="88" d="100"/>
        </p:scale>
        <p:origin x="-96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E3B9-EC54-46BB-9959-E27E6A3C386D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0A75FF-309B-4BCF-B879-0D0D90BE84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E3B9-EC54-46BB-9959-E27E6A3C386D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75FF-309B-4BCF-B879-0D0D90BE8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E3B9-EC54-46BB-9959-E27E6A3C386D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75FF-309B-4BCF-B879-0D0D90BE8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B9E3B9-EC54-46BB-9959-E27E6A3C386D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C0A75FF-309B-4BCF-B879-0D0D90BE84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E3B9-EC54-46BB-9959-E27E6A3C386D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75FF-309B-4BCF-B879-0D0D90BE84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E3B9-EC54-46BB-9959-E27E6A3C386D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75FF-309B-4BCF-B879-0D0D90BE84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75FF-309B-4BCF-B879-0D0D90BE84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E3B9-EC54-46BB-9959-E27E6A3C386D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E3B9-EC54-46BB-9959-E27E6A3C386D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75FF-309B-4BCF-B879-0D0D90BE84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E3B9-EC54-46BB-9959-E27E6A3C386D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75FF-309B-4BCF-B879-0D0D90BE8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B9E3B9-EC54-46BB-9959-E27E6A3C386D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C0A75FF-309B-4BCF-B879-0D0D90BE84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E3B9-EC54-46BB-9959-E27E6A3C386D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0A75FF-309B-4BCF-B879-0D0D90BE84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2B9E3B9-EC54-46BB-9959-E27E6A3C386D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C0A75FF-309B-4BCF-B879-0D0D90BE84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едведе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000240"/>
            <a:ext cx="3500462" cy="4651777"/>
          </a:xfrm>
          <a:prstGeom prst="rect">
            <a:avLst/>
          </a:prstGeom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571472" y="142852"/>
            <a:ext cx="7924800" cy="10715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D21DD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Какая сфера общественной жизни отражена на фотографиях?</a:t>
            </a:r>
            <a:endParaRPr kumimoji="0" lang="ru-RU" sz="36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D21DD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выборы1v2rew8wgf5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2143116"/>
            <a:ext cx="4884318" cy="4381521"/>
          </a:xfrm>
          <a:prstGeom prst="rect">
            <a:avLst/>
          </a:prstGeom>
        </p:spPr>
      </p:pic>
      <p:pic>
        <p:nvPicPr>
          <p:cNvPr id="7" name="Рисунок 6" descr="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2000240"/>
            <a:ext cx="6786610" cy="4570358"/>
          </a:xfrm>
          <a:prstGeom prst="rect">
            <a:avLst/>
          </a:prstGeom>
        </p:spPr>
      </p:pic>
      <p:pic>
        <p:nvPicPr>
          <p:cNvPr id="8" name="Рисунок 7" descr="Зюганов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2143116"/>
            <a:ext cx="5786478" cy="4348125"/>
          </a:xfrm>
          <a:prstGeom prst="rect">
            <a:avLst/>
          </a:prstGeom>
        </p:spPr>
      </p:pic>
      <p:pic>
        <p:nvPicPr>
          <p:cNvPr id="9" name="Рисунок 8" descr="Жириновский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3174" y="1785926"/>
            <a:ext cx="3314902" cy="4929222"/>
          </a:xfrm>
          <a:prstGeom prst="rect">
            <a:avLst/>
          </a:prstGeom>
        </p:spPr>
      </p:pic>
      <p:pic>
        <p:nvPicPr>
          <p:cNvPr id="10" name="Рисунок 9" descr="1_200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357290" y="2214554"/>
            <a:ext cx="6429420" cy="4286280"/>
          </a:xfrm>
          <a:prstGeom prst="rect">
            <a:avLst/>
          </a:prstGeom>
        </p:spPr>
      </p:pic>
      <p:pic>
        <p:nvPicPr>
          <p:cNvPr id="11" name="Рисунок 10" descr="Путин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3174" y="2000240"/>
            <a:ext cx="3500462" cy="47303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5786" y="1285860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D21DD"/>
                </a:solidFill>
              </a:rPr>
              <a:t>Кем являются лица, представленные в сюжете?</a:t>
            </a:r>
            <a:endParaRPr lang="ru-RU" sz="2400" b="1" dirty="0">
              <a:solidFill>
                <a:srgbClr val="0D21D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9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786478"/>
          </a:xfrm>
        </p:spPr>
        <p:txBody>
          <a:bodyPr/>
          <a:lstStyle/>
          <a:p>
            <a:r>
              <a:rPr lang="ru-RU" b="1" dirty="0" smtClean="0">
                <a:solidFill>
                  <a:srgbClr val="0D21DD"/>
                </a:solidFill>
              </a:rPr>
              <a:t>Дж. Локк, Т.Гоббс, А.Смит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Социальная сфера </a:t>
            </a:r>
            <a:r>
              <a:rPr lang="ru-RU" b="1" dirty="0" smtClean="0">
                <a:solidFill>
                  <a:srgbClr val="0D21DD"/>
                </a:solidFill>
              </a:rPr>
              <a:t>- права человека на жизнь, свободу, собственность; равенство перед законом, участи в решении государственных дел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Политическая сфера </a:t>
            </a:r>
            <a:r>
              <a:rPr lang="ru-RU" b="1" dirty="0" smtClean="0">
                <a:solidFill>
                  <a:srgbClr val="0D21DD"/>
                </a:solidFill>
              </a:rPr>
              <a:t>– ограничение деятельности государства законом; принцип разделения властей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Экономическая сфера </a:t>
            </a:r>
            <a:r>
              <a:rPr lang="ru-RU" b="1" dirty="0" smtClean="0">
                <a:solidFill>
                  <a:srgbClr val="0D21DD"/>
                </a:solidFill>
              </a:rPr>
              <a:t>– свободный рынок, свободная конкуренция, невмешательство государства в рыночные отношения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Пути построения </a:t>
            </a:r>
            <a:r>
              <a:rPr lang="ru-RU" b="1" dirty="0" smtClean="0">
                <a:solidFill>
                  <a:srgbClr val="0D21DD"/>
                </a:solidFill>
              </a:rPr>
              <a:t>- реформы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Либерализм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>
            <a:hlinkClick r:id="" action="ppaction://hlinkshowjump?jump=lastslideviewed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78647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D21DD"/>
                </a:solidFill>
              </a:rPr>
              <a:t>Э. </a:t>
            </a:r>
            <a:r>
              <a:rPr lang="ru-RU" b="1" dirty="0" err="1" smtClean="0">
                <a:solidFill>
                  <a:srgbClr val="0D21DD"/>
                </a:solidFill>
              </a:rPr>
              <a:t>Берк</a:t>
            </a:r>
            <a:endParaRPr lang="ru-RU" b="1" dirty="0" smtClean="0">
              <a:solidFill>
                <a:srgbClr val="0D21DD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Социальная сфера </a:t>
            </a:r>
            <a:r>
              <a:rPr lang="ru-RU" b="1" dirty="0" smtClean="0">
                <a:solidFill>
                  <a:srgbClr val="0D21DD"/>
                </a:solidFill>
              </a:rPr>
              <a:t>– свобода человека понимается как лояльность к власти, социальное неравенство как свойство общества; государство не помогает бедным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Политическая сфера </a:t>
            </a:r>
            <a:r>
              <a:rPr lang="ru-RU" b="1" dirty="0" smtClean="0">
                <a:solidFill>
                  <a:srgbClr val="0D21DD"/>
                </a:solidFill>
              </a:rPr>
              <a:t>– сильное государство, власть в котором принадлежит элите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Экономическая сфера </a:t>
            </a:r>
            <a:r>
              <a:rPr lang="ru-RU" b="1" dirty="0" smtClean="0">
                <a:solidFill>
                  <a:srgbClr val="0D21DD"/>
                </a:solidFill>
              </a:rPr>
              <a:t>– за государством признается право на регулирование экономики, но без покушения на право частной собственности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Пути построения </a:t>
            </a:r>
            <a:r>
              <a:rPr lang="ru-RU" b="1" dirty="0" smtClean="0">
                <a:solidFill>
                  <a:srgbClr val="0D21DD"/>
                </a:solidFill>
              </a:rPr>
              <a:t>– эволюция общества, неприятие революций и радикальных реформ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Консерватизм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>
            <a:hlinkClick r:id="" action="ppaction://hlinkshowjump?jump=lastslideviewed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78647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D21DD"/>
                </a:solidFill>
              </a:rPr>
              <a:t>А.Гитлер, </a:t>
            </a:r>
            <a:r>
              <a:rPr lang="ru-RU" b="1" dirty="0" err="1" smtClean="0">
                <a:solidFill>
                  <a:srgbClr val="0D21DD"/>
                </a:solidFill>
              </a:rPr>
              <a:t>Й.Геббельс</a:t>
            </a:r>
            <a:r>
              <a:rPr lang="ru-RU" b="1" dirty="0" smtClean="0">
                <a:solidFill>
                  <a:srgbClr val="0D21DD"/>
                </a:solidFill>
              </a:rPr>
              <a:t>, Б.Муссолини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Социальная сфера </a:t>
            </a:r>
            <a:r>
              <a:rPr lang="ru-RU" b="1" dirty="0" smtClean="0">
                <a:solidFill>
                  <a:srgbClr val="0D21DD"/>
                </a:solidFill>
              </a:rPr>
              <a:t>– интересы и права отдельного человека вторичны по отношению к нации и государству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Политическая сфера </a:t>
            </a:r>
            <a:r>
              <a:rPr lang="ru-RU" b="1" dirty="0" smtClean="0">
                <a:solidFill>
                  <a:srgbClr val="0D21DD"/>
                </a:solidFill>
              </a:rPr>
              <a:t>– вождизм, безусловное подчинение масс своему руководителю,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D21DD"/>
                </a:solidFill>
              </a:rPr>
              <a:t>все стороны общественной и личной жизни поставлены под контроль государства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Экономическая сфера </a:t>
            </a:r>
            <a:r>
              <a:rPr lang="ru-RU" b="1" dirty="0" smtClean="0">
                <a:solidFill>
                  <a:srgbClr val="0D21DD"/>
                </a:solidFill>
              </a:rPr>
              <a:t>– максимальная централизация хозяйственной жизни; применение методов государственно-монополистического регулирования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Пути построения </a:t>
            </a:r>
            <a:r>
              <a:rPr lang="ru-RU" b="1" dirty="0" smtClean="0">
                <a:solidFill>
                  <a:srgbClr val="0D21DD"/>
                </a:solidFill>
              </a:rPr>
              <a:t>– массовый террор по отношению к идейным противникам и представителям «низших» рас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Фашизм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>
            <a:hlinkClick r:id="" action="ppaction://hlinkshowjump?jump=lastslideviewed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78647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D21DD"/>
                </a:solidFill>
              </a:rPr>
              <a:t>К.Маркс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Социальная сфера </a:t>
            </a:r>
            <a:r>
              <a:rPr lang="ru-RU" b="1" dirty="0" smtClean="0">
                <a:solidFill>
                  <a:srgbClr val="0D21DD"/>
                </a:solidFill>
              </a:rPr>
              <a:t>– построение бесклассового общества, установление политических свобод, равенство в правах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Политическая сфера </a:t>
            </a:r>
            <a:r>
              <a:rPr lang="ru-RU" b="1" dirty="0" smtClean="0">
                <a:solidFill>
                  <a:srgbClr val="0D21DD"/>
                </a:solidFill>
              </a:rPr>
              <a:t>– установление диктатуры пролетариата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Экономическая сфера </a:t>
            </a:r>
            <a:r>
              <a:rPr lang="ru-RU" b="1" dirty="0" smtClean="0">
                <a:solidFill>
                  <a:srgbClr val="0D21DD"/>
                </a:solidFill>
              </a:rPr>
              <a:t>– частная собственность и конкуренция отменяются, государство полностью регулирует экономическую жизнь страны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Пути построения </a:t>
            </a:r>
            <a:r>
              <a:rPr lang="ru-RU" b="1" dirty="0" smtClean="0">
                <a:solidFill>
                  <a:srgbClr val="0D21DD"/>
                </a:solidFill>
              </a:rPr>
              <a:t>– революция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Коммунизм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>
            <a:hlinkClick r:id="" action="ppaction://hlinkshowjump?jump=lastslideviewed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78647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D21DD"/>
                </a:solidFill>
              </a:rPr>
              <a:t>Э.Бернштейн, Э.Давид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Социальная сфера </a:t>
            </a:r>
            <a:r>
              <a:rPr lang="ru-RU" b="1" dirty="0" smtClean="0">
                <a:solidFill>
                  <a:srgbClr val="0D21DD"/>
                </a:solidFill>
              </a:rPr>
              <a:t>– равное распределение прав среди граждан, ликвидация любых форм элитарности и привилегированности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Политическая сфера </a:t>
            </a:r>
            <a:r>
              <a:rPr lang="ru-RU" b="1" dirty="0" smtClean="0">
                <a:solidFill>
                  <a:srgbClr val="0D21DD"/>
                </a:solidFill>
              </a:rPr>
              <a:t>– всенародно и демократически избранные органы власти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Экономическая сфера </a:t>
            </a:r>
            <a:r>
              <a:rPr lang="ru-RU" b="1" dirty="0" smtClean="0">
                <a:solidFill>
                  <a:srgbClr val="0D21DD"/>
                </a:solidFill>
              </a:rPr>
              <a:t>– активное вмешательство государства в экономику, развитие государственного сектора; перераспределение доходов в пользу неимущих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Пути построения </a:t>
            </a:r>
            <a:r>
              <a:rPr lang="ru-RU" b="1" dirty="0" smtClean="0">
                <a:solidFill>
                  <a:srgbClr val="0D21DD"/>
                </a:solidFill>
              </a:rPr>
              <a:t>– социальные и экономические реформы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Ревизионизм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>
            <a:hlinkClick r:id="" action="ppaction://hlinkshowjump?jump=lastslideviewed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78647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D21DD"/>
                </a:solidFill>
              </a:rPr>
              <a:t>П.Ж.Прудон, М.А.Бакунин, П.А.Кропоткин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Социальная сфера </a:t>
            </a:r>
            <a:r>
              <a:rPr lang="ru-RU" b="1" dirty="0" smtClean="0">
                <a:solidFill>
                  <a:srgbClr val="0D21DD"/>
                </a:solidFill>
              </a:rPr>
              <a:t>– человек свободен от государства, общение между людьми основано на свободном и любовном отношении друг к другу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Политическая сфера </a:t>
            </a:r>
            <a:r>
              <a:rPr lang="ru-RU" b="1" dirty="0" smtClean="0">
                <a:solidFill>
                  <a:srgbClr val="0D21DD"/>
                </a:solidFill>
              </a:rPr>
              <a:t>– уничтожение государственной власти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Экономическая сфера </a:t>
            </a:r>
            <a:r>
              <a:rPr lang="ru-RU" b="1" dirty="0" smtClean="0">
                <a:solidFill>
                  <a:srgbClr val="0D21DD"/>
                </a:solidFill>
              </a:rPr>
              <a:t>– нет единой позиции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Пути построения </a:t>
            </a:r>
            <a:r>
              <a:rPr lang="ru-RU" b="1" dirty="0" smtClean="0">
                <a:solidFill>
                  <a:srgbClr val="0D21DD"/>
                </a:solidFill>
              </a:rPr>
              <a:t>– революционное разрушение, отрицание любых реформ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Анархизм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>
            <a:hlinkClick r:id="" action="ppaction://hlinkshowjump?jump=lastslideviewed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0"/>
            <a:ext cx="9144000" cy="2571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3200" b="1" dirty="0" smtClean="0">
                <a:solidFill>
                  <a:srgbClr val="0D21DD"/>
                </a:solidFill>
              </a:rPr>
              <a:t>«Политической задачей рабочего движения является не подготовка к мировой революции, а борьба за ... внедрение в рыночную экономику принципов социальной справедливости»?</a:t>
            </a:r>
            <a:endParaRPr lang="ru-RU" sz="3200" b="1" dirty="0">
              <a:solidFill>
                <a:srgbClr val="0D21DD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200024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Стороннику какой политической идеологии может принадлежать следующее  высказывание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4786322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D21DD"/>
                </a:solidFill>
              </a:rPr>
              <a:t>А) Либерализм</a:t>
            </a:r>
            <a:endParaRPr lang="ru-RU" sz="3200" b="1" dirty="0">
              <a:solidFill>
                <a:srgbClr val="0D21D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357826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D21DD"/>
                </a:solidFill>
              </a:rPr>
              <a:t>Б</a:t>
            </a:r>
            <a:r>
              <a:rPr lang="ru-RU" sz="3200" b="1" dirty="0" smtClean="0">
                <a:solidFill>
                  <a:srgbClr val="0D21DD"/>
                </a:solidFill>
              </a:rPr>
              <a:t>) Фашизм</a:t>
            </a:r>
            <a:endParaRPr lang="ru-RU" sz="3200" b="1" dirty="0">
              <a:solidFill>
                <a:srgbClr val="0D21D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929330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D21DD"/>
                </a:solidFill>
              </a:rPr>
              <a:t>В</a:t>
            </a:r>
            <a:r>
              <a:rPr lang="ru-RU" sz="3200" b="1" dirty="0" smtClean="0">
                <a:solidFill>
                  <a:srgbClr val="0D21DD"/>
                </a:solidFill>
              </a:rPr>
              <a:t>) Ревизионизм</a:t>
            </a:r>
            <a:endParaRPr lang="ru-RU" sz="3200" b="1" dirty="0">
              <a:solidFill>
                <a:srgbClr val="0D21D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ntitled-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143372" y="285728"/>
            <a:ext cx="4683122" cy="5362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214282" y="2285992"/>
            <a:ext cx="3436941" cy="2000264"/>
          </a:xfrm>
        </p:spPr>
        <p:txBody>
          <a:bodyPr>
            <a:normAutofit fontScale="77500" lnSpcReduction="20000"/>
          </a:bodyPr>
          <a:lstStyle/>
          <a:p>
            <a:r>
              <a:rPr lang="ru-RU" sz="3500" b="1" dirty="0" smtClean="0">
                <a:solidFill>
                  <a:srgbClr val="0D21DD"/>
                </a:solidFill>
              </a:rPr>
              <a:t>Основоположник  социал-реформизма (ревизионизма)</a:t>
            </a:r>
            <a:endParaRPr lang="ru-RU" sz="3500" b="1" dirty="0">
              <a:solidFill>
                <a:srgbClr val="0D21DD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3071802" cy="171448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Эдуард Бернштейн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715016"/>
            <a:ext cx="9144000" cy="92333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D21DD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Правильный ответ: В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D21DD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214950"/>
            <a:ext cx="1380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Цели урока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1678"/>
            <a:ext cx="9144000" cy="22145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3200" b="1" dirty="0" smtClean="0">
                <a:solidFill>
                  <a:srgbClr val="0D21DD"/>
                </a:solidFill>
              </a:rPr>
              <a:t>«От революции демократической мы сейчас же начнем переходить … к социалистической революции. Мы стоим за непрерывную революцию…» ?</a:t>
            </a:r>
            <a:endParaRPr lang="ru-RU" sz="3200" b="1" dirty="0">
              <a:solidFill>
                <a:srgbClr val="0D21DD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200024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Стороннику какой политической идеологии может принадлежать следующее  высказывание: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4572008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D21DD"/>
                </a:solidFill>
              </a:rPr>
              <a:t>А) Фашизм</a:t>
            </a:r>
            <a:endParaRPr lang="ru-RU" sz="3200" b="1" dirty="0">
              <a:solidFill>
                <a:srgbClr val="0D21D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286388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D21DD"/>
                </a:solidFill>
              </a:rPr>
              <a:t>Б</a:t>
            </a:r>
            <a:r>
              <a:rPr lang="ru-RU" sz="3200" b="1" dirty="0" smtClean="0">
                <a:solidFill>
                  <a:srgbClr val="0D21DD"/>
                </a:solidFill>
              </a:rPr>
              <a:t>) Коммунизм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5929330"/>
            <a:ext cx="6613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D21DD"/>
                </a:solidFill>
              </a:rPr>
              <a:t>В</a:t>
            </a:r>
            <a:r>
              <a:rPr lang="ru-RU" sz="3200" b="1" dirty="0" smtClean="0">
                <a:solidFill>
                  <a:srgbClr val="0D21DD"/>
                </a:solidFill>
              </a:rPr>
              <a:t>) Консерватизм</a:t>
            </a:r>
            <a:endParaRPr lang="ru-RU" sz="3200" b="1" dirty="0">
              <a:solidFill>
                <a:srgbClr val="0D21D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ладимир Ленин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285728"/>
            <a:ext cx="4071966" cy="5346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43438" y="2000240"/>
            <a:ext cx="4143404" cy="235745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D21DD"/>
                </a:solidFill>
              </a:rPr>
              <a:t>Лидер большевистской партии</a:t>
            </a:r>
            <a:endParaRPr lang="ru-RU" sz="3200" b="1" dirty="0">
              <a:solidFill>
                <a:srgbClr val="0D21DD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0" y="428604"/>
            <a:ext cx="4262438" cy="190023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В.И. Ульянов (Ленин)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715016"/>
            <a:ext cx="9144000" cy="92333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D21DD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Правильный ответ: Б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D21DD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00958" y="5214950"/>
            <a:ext cx="1380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Цели урока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214422"/>
            <a:ext cx="8305800" cy="363834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D21DD"/>
                </a:solidFill>
              </a:rPr>
              <a:t>Виды политических идеологий</a:t>
            </a:r>
            <a:endParaRPr lang="ru-RU" sz="7200" b="1" dirty="0">
              <a:solidFill>
                <a:srgbClr val="0D21D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0"/>
            <a:ext cx="9144000" cy="22145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D21DD"/>
                </a:solidFill>
              </a:rPr>
              <a:t>  «Я считаю свободу единым и неделимым целым… По моим понятиям, политическая и хозяйственная свобода и свобода человека составляют сложное единство. Немыслимо …вырвать одну часть, чтобы не рухнуло и все остальное» ?</a:t>
            </a:r>
            <a:endParaRPr lang="ru-RU" sz="3200" b="1" dirty="0">
              <a:solidFill>
                <a:srgbClr val="0D21DD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92880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Стороннику какой политической идеологии может принадлежать следующее  высказывание: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072074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D21DD"/>
                </a:solidFill>
              </a:rPr>
              <a:t>А) Либерализм</a:t>
            </a:r>
            <a:endParaRPr lang="ru-RU" sz="3200" b="1" dirty="0">
              <a:solidFill>
                <a:srgbClr val="0D21D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5572140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D21DD"/>
                </a:solidFill>
              </a:rPr>
              <a:t>Б</a:t>
            </a:r>
            <a:r>
              <a:rPr lang="ru-RU" sz="3200" b="1" dirty="0" smtClean="0">
                <a:solidFill>
                  <a:srgbClr val="0D21DD"/>
                </a:solidFill>
              </a:rPr>
              <a:t>) Реформизм</a:t>
            </a:r>
            <a:endParaRPr lang="ru-RU" sz="3200" b="1" dirty="0">
              <a:solidFill>
                <a:srgbClr val="0D21D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6000768"/>
            <a:ext cx="6613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D21DD"/>
                </a:solidFill>
              </a:rPr>
              <a:t>В</a:t>
            </a:r>
            <a:r>
              <a:rPr lang="ru-RU" sz="3200" b="1" dirty="0" smtClean="0">
                <a:solidFill>
                  <a:srgbClr val="0D21DD"/>
                </a:solidFill>
              </a:rPr>
              <a:t>) Консерватизм</a:t>
            </a:r>
            <a:endParaRPr lang="ru-RU" sz="3200" b="1" dirty="0">
              <a:solidFill>
                <a:srgbClr val="0D21D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Людвиг Эрхард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4286248" y="357166"/>
            <a:ext cx="4457700" cy="5324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000108"/>
            <a:ext cx="3571900" cy="307183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D21DD"/>
                </a:solidFill>
              </a:rPr>
              <a:t>Министр экономики ФРГ 50-60 гг. </a:t>
            </a:r>
            <a:r>
              <a:rPr lang="en-US" sz="3600" b="1" dirty="0" smtClean="0">
                <a:solidFill>
                  <a:srgbClr val="0D21DD"/>
                </a:solidFill>
              </a:rPr>
              <a:t>XX </a:t>
            </a:r>
            <a:r>
              <a:rPr lang="ru-RU" sz="3600" b="1" dirty="0" smtClean="0">
                <a:solidFill>
                  <a:srgbClr val="0D21DD"/>
                </a:solidFill>
              </a:rPr>
              <a:t>века.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00042"/>
            <a:ext cx="3643338" cy="42862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Людвиг </a:t>
            </a:r>
            <a:r>
              <a:rPr lang="ru-RU" sz="3600" dirty="0" err="1" smtClean="0">
                <a:solidFill>
                  <a:srgbClr val="C00000"/>
                </a:solidFill>
              </a:rPr>
              <a:t>Эрхард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715016"/>
            <a:ext cx="9144000" cy="92333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D21DD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Правильный ответ: А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D21DD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214950"/>
            <a:ext cx="1380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Цели урока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2"/>
            <a:ext cx="9144000" cy="29289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3200" b="1" dirty="0" smtClean="0">
                <a:solidFill>
                  <a:srgbClr val="0D21DD"/>
                </a:solidFill>
              </a:rPr>
              <a:t>«Предпосылкой развития общества является чистота расы. Цель состоит в сохранении и в дальнейшем развитии коллектива одинаковых в физическом и моральном отношениях человеческих существ» ?</a:t>
            </a:r>
            <a:endParaRPr lang="ru-RU" sz="3200" b="1" dirty="0">
              <a:solidFill>
                <a:srgbClr val="0D21DD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200024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Стороннику какой политической идеологии может принадлежать следующее  высказывание: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4929198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D21DD"/>
                </a:solidFill>
              </a:rPr>
              <a:t>А) Консерватизм</a:t>
            </a:r>
            <a:endParaRPr lang="ru-RU" sz="3200" b="1" dirty="0">
              <a:solidFill>
                <a:srgbClr val="0D21D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429264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D21DD"/>
                </a:solidFill>
              </a:rPr>
              <a:t>Б</a:t>
            </a:r>
            <a:r>
              <a:rPr lang="ru-RU" sz="3200" b="1" dirty="0" smtClean="0">
                <a:solidFill>
                  <a:srgbClr val="0D21DD"/>
                </a:solidFill>
              </a:rPr>
              <a:t>) Фашизм</a:t>
            </a:r>
            <a:endParaRPr lang="ru-RU" sz="3200" b="1" dirty="0">
              <a:solidFill>
                <a:srgbClr val="0D21D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929330"/>
            <a:ext cx="6613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D21DD"/>
                </a:solidFill>
              </a:rPr>
              <a:t>В</a:t>
            </a:r>
            <a:r>
              <a:rPr lang="ru-RU" sz="3200" b="1" dirty="0" smtClean="0">
                <a:solidFill>
                  <a:srgbClr val="0D21DD"/>
                </a:solidFill>
              </a:rPr>
              <a:t>) Анархизм</a:t>
            </a:r>
            <a:endParaRPr lang="ru-RU" sz="3200" b="1" dirty="0">
              <a:solidFill>
                <a:srgbClr val="0D21D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13b1e945b51791257119a9f8ba3681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3643338" cy="5204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6248" y="1214422"/>
            <a:ext cx="4572032" cy="42862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D21DD"/>
                </a:solidFill>
              </a:rPr>
              <a:t>Лидер национал-социалистической партии Германии 30-40 гг. </a:t>
            </a:r>
            <a:r>
              <a:rPr lang="en-US" sz="3600" b="1" dirty="0" smtClean="0">
                <a:solidFill>
                  <a:srgbClr val="0D21DD"/>
                </a:solidFill>
              </a:rPr>
              <a:t>XX</a:t>
            </a:r>
            <a:r>
              <a:rPr lang="ru-RU" sz="3600" b="1" dirty="0" smtClean="0">
                <a:solidFill>
                  <a:srgbClr val="0D21DD"/>
                </a:solidFill>
              </a:rPr>
              <a:t> века</a:t>
            </a:r>
            <a:endParaRPr lang="ru-RU" sz="3600" b="1" dirty="0">
              <a:solidFill>
                <a:srgbClr val="0D21DD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57686" y="214290"/>
            <a:ext cx="3976686" cy="10668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Адольф Гитлер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715016"/>
            <a:ext cx="9144000" cy="92333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D21DD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Правильный ответ: Б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D21DD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00958" y="5214950"/>
            <a:ext cx="1380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Цели урока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14554"/>
            <a:ext cx="9144000" cy="22860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3200" b="1" dirty="0" smtClean="0">
                <a:solidFill>
                  <a:srgbClr val="0D21DD"/>
                </a:solidFill>
              </a:rPr>
              <a:t>«Необходимо придавать огромное значение традиционным … ценностям – уважению к семье и религии, закону и порядку, трудолюбию и бережливости» ?</a:t>
            </a:r>
            <a:endParaRPr lang="ru-RU" sz="3200" b="1" dirty="0">
              <a:solidFill>
                <a:srgbClr val="0D21DD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92880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Стороннику какой политической идеологии может принадлежать следующее  высказывание: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4786322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D21DD"/>
                </a:solidFill>
              </a:rPr>
              <a:t>А) Либерализм</a:t>
            </a:r>
            <a:endParaRPr lang="ru-RU" sz="3200" b="1" dirty="0">
              <a:solidFill>
                <a:srgbClr val="0D21D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357826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D21DD"/>
                </a:solidFill>
              </a:rPr>
              <a:t>Б</a:t>
            </a:r>
            <a:r>
              <a:rPr lang="ru-RU" sz="3200" b="1" dirty="0" smtClean="0">
                <a:solidFill>
                  <a:srgbClr val="0D21DD"/>
                </a:solidFill>
              </a:rPr>
              <a:t>) Фашизм</a:t>
            </a:r>
            <a:endParaRPr lang="ru-RU" sz="3200" b="1" dirty="0">
              <a:solidFill>
                <a:srgbClr val="0D21D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929330"/>
            <a:ext cx="6613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D21DD"/>
                </a:solidFill>
              </a:rPr>
              <a:t>В</a:t>
            </a:r>
            <a:r>
              <a:rPr lang="ru-RU" sz="3200" b="1" dirty="0" smtClean="0">
                <a:solidFill>
                  <a:srgbClr val="0D21DD"/>
                </a:solidFill>
              </a:rPr>
              <a:t>) Консерватизм</a:t>
            </a:r>
            <a:endParaRPr lang="ru-RU" sz="3200" b="1" dirty="0">
              <a:solidFill>
                <a:srgbClr val="0D21D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31px-Margaret_Thatcher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857752" y="357166"/>
            <a:ext cx="3757162" cy="5230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285860"/>
            <a:ext cx="4357718" cy="250033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D21DD"/>
                </a:solidFill>
              </a:rPr>
              <a:t>Премьер-министр Великобритании в 1979 – 1990 гг.</a:t>
            </a:r>
            <a:endParaRPr lang="ru-RU" sz="3600" b="1" dirty="0">
              <a:solidFill>
                <a:srgbClr val="0D21DD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500042"/>
            <a:ext cx="4429156" cy="64294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Маргарет  Тэтчер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715016"/>
            <a:ext cx="9144000" cy="92333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D21DD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Правильный ответ: В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D21DD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58204" cy="557216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D21DD"/>
                </a:solidFill>
              </a:rPr>
              <a:t>Получить четкое представление о том, что такое политическая идеология и какие существуют виды политических идеологий, что их объединяет, в чем их отличия</a:t>
            </a:r>
          </a:p>
          <a:p>
            <a:r>
              <a:rPr lang="ru-RU" b="1" dirty="0" smtClean="0">
                <a:solidFill>
                  <a:srgbClr val="0D21DD"/>
                </a:solidFill>
              </a:rPr>
              <a:t>Слушая рассказ учителя, письменно ответить на вопросы</a:t>
            </a:r>
          </a:p>
          <a:p>
            <a:r>
              <a:rPr lang="ru-RU" b="1" dirty="0" smtClean="0">
                <a:solidFill>
                  <a:srgbClr val="0D21DD"/>
                </a:solidFill>
              </a:rPr>
              <a:t>Работая в группах и самостоятельно охарактеризовать определенный вид политической идеологии, выделяя ее главные черты</a:t>
            </a:r>
          </a:p>
          <a:p>
            <a:r>
              <a:rPr lang="ru-RU" b="1" dirty="0" smtClean="0">
                <a:solidFill>
                  <a:srgbClr val="0D21DD"/>
                </a:solidFill>
              </a:rPr>
              <a:t>Рассказать о результатах своей работы и работы в группе, ответить на дополнительные вопросы</a:t>
            </a:r>
          </a:p>
          <a:p>
            <a:r>
              <a:rPr lang="ru-RU" b="1" dirty="0" smtClean="0">
                <a:solidFill>
                  <a:srgbClr val="0D21DD"/>
                </a:solidFill>
              </a:rPr>
              <a:t>Проявить активность на уроке</a:t>
            </a:r>
            <a:endParaRPr lang="ru-RU" b="1" dirty="0">
              <a:solidFill>
                <a:srgbClr val="0D21DD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D21DD"/>
                </a:solidFill>
              </a:rPr>
              <a:t>Цели и задачи урока</a:t>
            </a:r>
            <a:endParaRPr lang="ru-RU" b="1" dirty="0">
              <a:solidFill>
                <a:srgbClr val="0D21D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9520" y="628652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" action="ppaction://hlinkshowjump?jump=lastslideviewed"/>
              </a:rPr>
              <a:t>Вернуться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3" dur="1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00306"/>
            <a:ext cx="8229600" cy="392909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4800" b="1" dirty="0" smtClean="0">
                <a:solidFill>
                  <a:srgbClr val="0D21DD"/>
                </a:solidFill>
              </a:rPr>
              <a:t>Это система взглядов определенной социальной группы на устройство и развитие общества.</a:t>
            </a:r>
            <a:endParaRPr lang="ru-RU" sz="4800" b="1" dirty="0">
              <a:solidFill>
                <a:srgbClr val="0D21DD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86874" cy="2143108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0D21DD"/>
                </a:solidFill>
              </a:rPr>
              <a:t>Политическая идеология</a:t>
            </a:r>
            <a:endParaRPr lang="ru-RU" sz="7200" b="1" dirty="0">
              <a:solidFill>
                <a:srgbClr val="0D21D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D21DD"/>
                </a:solidFill>
              </a:rPr>
              <a:t>Политическая идеология формирует ценности в системе отношений: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D21DD"/>
                </a:solidFill>
              </a:rPr>
              <a:t>     государство-человек,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D21DD"/>
                </a:solidFill>
              </a:rPr>
              <a:t>     государство-власть-человек,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D21DD"/>
                </a:solidFill>
              </a:rPr>
              <a:t>     государство-экономика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D21DD"/>
                </a:solidFill>
              </a:rPr>
              <a:t> </a:t>
            </a:r>
          </a:p>
          <a:p>
            <a:r>
              <a:rPr lang="ru-RU" sz="3200" b="1" dirty="0" smtClean="0">
                <a:solidFill>
                  <a:srgbClr val="0D21DD"/>
                </a:solidFill>
              </a:rPr>
              <a:t>влияет на выбор метода политической борьбы</a:t>
            </a:r>
            <a:endParaRPr lang="ru-RU" sz="3200" b="1" dirty="0">
              <a:solidFill>
                <a:srgbClr val="0D21DD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D21DD"/>
                </a:solidFill>
              </a:rPr>
              <a:t>Какова роль политической идеологии в обществе?</a:t>
            </a:r>
            <a:endParaRPr lang="ru-RU" b="1" dirty="0">
              <a:solidFill>
                <a:srgbClr val="0D21D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75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85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95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6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952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D21DD"/>
                </a:solidFill>
              </a:rPr>
              <a:t>Политическая идеология</a:t>
            </a:r>
            <a:endParaRPr lang="ru-RU" sz="4000" b="1" dirty="0">
              <a:solidFill>
                <a:srgbClr val="0D21DD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6222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D21DD"/>
                </a:solidFill>
              </a:rPr>
              <a:t>Что объединяет людей в политические партии и движения?</a:t>
            </a:r>
            <a:endParaRPr lang="ru-RU" sz="5400" b="1" dirty="0">
              <a:solidFill>
                <a:srgbClr val="0D21D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7384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D21DD"/>
                </a:solidFill>
              </a:rPr>
              <a:t>В лозунгах и партийных программах</a:t>
            </a:r>
            <a:endParaRPr lang="ru-RU" sz="4000" dirty="0">
              <a:solidFill>
                <a:srgbClr val="0D21DD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228601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D21DD"/>
                </a:solidFill>
              </a:rPr>
              <a:t>В чем выражается политическая идеология?</a:t>
            </a:r>
            <a:endParaRPr lang="ru-RU" sz="5400" dirty="0">
              <a:solidFill>
                <a:srgbClr val="0D21D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1910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D21DD"/>
                </a:solidFill>
              </a:rPr>
              <a:t>  </a:t>
            </a:r>
            <a:r>
              <a:rPr lang="ru-RU" sz="3600" b="1" dirty="0" smtClean="0">
                <a:solidFill>
                  <a:srgbClr val="0D21DD"/>
                </a:solidFill>
              </a:rPr>
              <a:t>Представления о модели желаемого общественного устройства (социальная, политическая , экономическая сферы)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D21DD"/>
                </a:solidFill>
              </a:rPr>
              <a:t>  Пути построения желаемого общества</a:t>
            </a:r>
          </a:p>
          <a:p>
            <a:pPr>
              <a:buNone/>
            </a:pPr>
            <a:endParaRPr lang="ru-RU" sz="3600" b="1" dirty="0">
              <a:solidFill>
                <a:srgbClr val="0D21DD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D21DD"/>
                </a:solidFill>
              </a:rPr>
              <a:t>Политическая идеология включает </a:t>
            </a:r>
            <a:endParaRPr lang="ru-RU" sz="4800" b="1" dirty="0">
              <a:solidFill>
                <a:srgbClr val="0D21DD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381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D21DD"/>
                </a:solidFill>
                <a:hlinkClick r:id="rId2" action="ppaction://hlinksldjump"/>
              </a:rPr>
              <a:t>Либерализм</a:t>
            </a:r>
            <a:endParaRPr lang="ru-RU" sz="4000" b="1" dirty="0" smtClean="0">
              <a:solidFill>
                <a:srgbClr val="0D21DD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0D21DD"/>
                </a:solidFill>
                <a:hlinkClick r:id="rId3" action="ppaction://hlinksldjump"/>
              </a:rPr>
              <a:t>Консерватизм</a:t>
            </a:r>
            <a:endParaRPr lang="ru-RU" sz="4000" b="1" dirty="0" smtClean="0">
              <a:solidFill>
                <a:srgbClr val="0D21DD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0D21DD"/>
                </a:solidFill>
                <a:hlinkClick r:id="rId4" action="ppaction://hlinksldjump"/>
              </a:rPr>
              <a:t>Фашизм</a:t>
            </a:r>
            <a:endParaRPr lang="ru-RU" sz="4000" b="1" dirty="0" smtClean="0">
              <a:solidFill>
                <a:srgbClr val="0D21DD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0D21DD"/>
                </a:solidFill>
                <a:hlinkClick r:id="rId5" action="ppaction://hlinksldjump"/>
              </a:rPr>
              <a:t>Коммунизм</a:t>
            </a:r>
            <a:endParaRPr lang="ru-RU" sz="4000" b="1" dirty="0" smtClean="0">
              <a:solidFill>
                <a:srgbClr val="0D21DD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0D21DD"/>
                </a:solidFill>
                <a:hlinkClick r:id="rId6" action="ppaction://hlinksldjump"/>
              </a:rPr>
              <a:t>Ревизионизм</a:t>
            </a:r>
            <a:endParaRPr lang="ru-RU" sz="4000" b="1" dirty="0" smtClean="0">
              <a:solidFill>
                <a:srgbClr val="0D21DD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0D21DD"/>
                </a:solidFill>
                <a:hlinkClick r:id="rId7" action="ppaction://hlinksldjump"/>
              </a:rPr>
              <a:t>Анархизм</a:t>
            </a:r>
            <a:endParaRPr lang="ru-RU" sz="4000" b="1" dirty="0">
              <a:solidFill>
                <a:srgbClr val="0D21DD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D21DD"/>
                </a:solidFill>
              </a:rPr>
              <a:t>Виды политических идеологий</a:t>
            </a:r>
            <a:endParaRPr lang="ru-RU" sz="4400" b="1" dirty="0">
              <a:solidFill>
                <a:srgbClr val="0D21D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9520" y="628652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hlinkClick r:id="rId8" action="ppaction://hlinksldjump"/>
              </a:rPr>
              <a:t>Тест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9520" y="592933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9" action="ppaction://hlinksldjump"/>
              </a:rPr>
              <a:t>Цели урока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C00000"/>
      </a:hlink>
      <a:folHlink>
        <a:srgbClr val="0070C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632</TotalTime>
  <Words>823</Words>
  <Application>Microsoft Office PowerPoint</Application>
  <PresentationFormat>Экран (4:3)</PresentationFormat>
  <Paragraphs>115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Слайд 1</vt:lpstr>
      <vt:lpstr>Виды политических идеологий</vt:lpstr>
      <vt:lpstr>Цели и задачи урока</vt:lpstr>
      <vt:lpstr>Политическая идеология</vt:lpstr>
      <vt:lpstr>Какова роль политической идеологии в обществе?</vt:lpstr>
      <vt:lpstr>Что объединяет людей в политические партии и движения?</vt:lpstr>
      <vt:lpstr>В чем выражается политическая идеология?</vt:lpstr>
      <vt:lpstr>Политическая идеология включает </vt:lpstr>
      <vt:lpstr>Виды политических идеологий</vt:lpstr>
      <vt:lpstr>Либерализм</vt:lpstr>
      <vt:lpstr>Консерватизм</vt:lpstr>
      <vt:lpstr>Фашизм</vt:lpstr>
      <vt:lpstr>Коммунизм</vt:lpstr>
      <vt:lpstr>Ревизионизм</vt:lpstr>
      <vt:lpstr>Анархизм</vt:lpstr>
      <vt:lpstr>Стороннику какой политической идеологии может принадлежать следующее  высказывание</vt:lpstr>
      <vt:lpstr>Эдуард Бернштейн  </vt:lpstr>
      <vt:lpstr>Стороннику какой политической идеологии может принадлежать следующее  высказывание:</vt:lpstr>
      <vt:lpstr>В.И. Ульянов (Ленин) </vt:lpstr>
      <vt:lpstr>Стороннику какой политической идеологии может принадлежать следующее  высказывание:</vt:lpstr>
      <vt:lpstr>Людвиг Эрхард</vt:lpstr>
      <vt:lpstr>Стороннику какой политической идеологии может принадлежать следующее  высказывание:</vt:lpstr>
      <vt:lpstr>Адольф Гитлер</vt:lpstr>
      <vt:lpstr>Стороннику какой политической идеологии может принадлежать следующее  высказывание:</vt:lpstr>
      <vt:lpstr>Маргарет  Тэтчер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Фитя</dc:creator>
  <cp:lastModifiedBy>Фитя</cp:lastModifiedBy>
  <cp:revision>91</cp:revision>
  <dcterms:created xsi:type="dcterms:W3CDTF">2009-03-09T12:54:37Z</dcterms:created>
  <dcterms:modified xsi:type="dcterms:W3CDTF">2010-01-27T13:32:56Z</dcterms:modified>
</cp:coreProperties>
</file>