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86" r:id="rId3"/>
    <p:sldId id="312" r:id="rId4"/>
    <p:sldId id="257" r:id="rId5"/>
    <p:sldId id="336" r:id="rId6"/>
    <p:sldId id="317" r:id="rId7"/>
    <p:sldId id="328" r:id="rId8"/>
    <p:sldId id="329" r:id="rId9"/>
    <p:sldId id="330" r:id="rId10"/>
    <p:sldId id="337" r:id="rId11"/>
    <p:sldId id="331" r:id="rId12"/>
    <p:sldId id="338" r:id="rId13"/>
    <p:sldId id="339" r:id="rId14"/>
    <p:sldId id="319" r:id="rId15"/>
    <p:sldId id="320" r:id="rId16"/>
    <p:sldId id="321" r:id="rId17"/>
    <p:sldId id="322" r:id="rId18"/>
    <p:sldId id="324" r:id="rId19"/>
    <p:sldId id="325" r:id="rId20"/>
    <p:sldId id="326" r:id="rId21"/>
    <p:sldId id="327" r:id="rId22"/>
    <p:sldId id="341" r:id="rId23"/>
    <p:sldId id="342" r:id="rId24"/>
    <p:sldId id="340" r:id="rId25"/>
    <p:sldId id="313" r:id="rId26"/>
    <p:sldId id="315" r:id="rId27"/>
    <p:sldId id="314" r:id="rId28"/>
    <p:sldId id="316" r:id="rId29"/>
    <p:sldId id="318" r:id="rId30"/>
    <p:sldId id="332" r:id="rId31"/>
    <p:sldId id="33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CE988"/>
    <a:srgbClr val="A8C1FA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50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14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9BF51B-1317-44F7-94A2-D44F0E30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0"/>
          <p:cNvSpPr>
            <a:spLocks noChangeArrowheads="1"/>
          </p:cNvSpPr>
          <p:nvPr/>
        </p:nvSpPr>
        <p:spPr bwMode="ltGray">
          <a:xfrm>
            <a:off x="1143000" y="1600200"/>
            <a:ext cx="5181600" cy="52578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0" y="0"/>
            <a:ext cx="5449888" cy="6858000"/>
            <a:chOff x="0" y="0"/>
            <a:chExt cx="3433" cy="4320"/>
          </a:xfrm>
        </p:grpSpPr>
        <p:pic>
          <p:nvPicPr>
            <p:cNvPr id="6" name="Picture 30" descr="11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0" y="336"/>
              <a:ext cx="3433" cy="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1" descr="07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2016" y="0"/>
              <a:ext cx="120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17"/>
          <p:cNvSpPr>
            <a:spLocks noChangeArrowheads="1"/>
          </p:cNvSpPr>
          <p:nvPr/>
        </p:nvSpPr>
        <p:spPr bwMode="ltGray">
          <a:xfrm>
            <a:off x="5562600" y="3581400"/>
            <a:ext cx="2209800" cy="222726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ltGray">
          <a:xfrm>
            <a:off x="7772400" y="228600"/>
            <a:ext cx="1066800" cy="9906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>
                  <a:alpha val="39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gray">
          <a:xfrm>
            <a:off x="7815263" y="555625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/>
              <a:t>L/O/G/O</a:t>
            </a:r>
          </a:p>
        </p:txBody>
      </p:sp>
      <p:pic>
        <p:nvPicPr>
          <p:cNvPr id="11" name="Picture 26" descr="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0" y="0"/>
            <a:ext cx="5715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 rot="3067933">
            <a:off x="7177088" y="5645150"/>
            <a:ext cx="75406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 rot="1840479">
            <a:off x="5978525" y="5614988"/>
            <a:ext cx="18700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 rot="895542">
            <a:off x="5464175" y="5962650"/>
            <a:ext cx="21780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5257800" y="6470650"/>
            <a:ext cx="23844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7162800" y="5059363"/>
            <a:ext cx="19812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057400"/>
            <a:ext cx="6248400" cy="20034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0538" y="3886200"/>
            <a:ext cx="5961062" cy="5334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38F1EFE-5012-4437-A994-D36291793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26 0.20195 C -0.33038 0.16748 -0.32951 0.06246 -0.24132 -0.00486 C -0.15312 -0.07217 -0.04843 -0.00856 0.00226 -0.00948 " pathEditMode="relative" rAng="0" ptsTypes="as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3D48-6E40-4E9B-BB78-30B804786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81E1-9A58-43D0-94EA-AE6D1C48E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F80B-0F29-47C9-9220-74596E2F0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DB23-1643-4751-84FC-D14FD51D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FE016-BA88-4A6F-A46E-B162836F1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3F7DC-E169-40B5-B388-7DB7592A1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0F124-F890-479F-AF15-12E9E1DD3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FFFF-2B93-4A28-B513-9DFA555B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45D6-DFB3-4FC7-BC18-028A161FF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46313-A940-4E1A-A1DD-CD30D29CC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Oval 9"/>
          <p:cNvSpPr>
            <a:spLocks noChangeArrowheads="1"/>
          </p:cNvSpPr>
          <p:nvPr/>
        </p:nvSpPr>
        <p:spPr bwMode="ltGray">
          <a:xfrm>
            <a:off x="1752600" y="5562600"/>
            <a:ext cx="1143000" cy="10668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>
                  <a:alpha val="2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7239000" y="5943600"/>
            <a:ext cx="1905000" cy="914400"/>
            <a:chOff x="4458" y="42"/>
            <a:chExt cx="1296" cy="600"/>
          </a:xfrm>
        </p:grpSpPr>
        <p:pic>
          <p:nvPicPr>
            <p:cNvPr id="1038" name="Picture 11" descr="03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gray">
            <a:xfrm rot="3067933">
              <a:off x="5098" y="237"/>
              <a:ext cx="25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2" descr="02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gray">
            <a:xfrm rot="1840479">
              <a:off x="4698" y="227"/>
              <a:ext cx="624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3" descr="02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gray">
            <a:xfrm rot="895542">
              <a:off x="4527" y="343"/>
              <a:ext cx="726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4" descr="02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gray">
            <a:xfrm>
              <a:off x="4458" y="513"/>
              <a:ext cx="795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15" descr="04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gray">
            <a:xfrm>
              <a:off x="5093" y="42"/>
              <a:ext cx="661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43200" y="64770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4A9754-CD27-4F2B-AF55-93834DC8B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2" descr="0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gray">
          <a:xfrm>
            <a:off x="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Oval 29"/>
          <p:cNvSpPr>
            <a:spLocks noChangeArrowheads="1"/>
          </p:cNvSpPr>
          <p:nvPr/>
        </p:nvSpPr>
        <p:spPr bwMode="ltGray">
          <a:xfrm>
            <a:off x="-457200" y="4343400"/>
            <a:ext cx="2590800" cy="27432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30"/>
          <p:cNvGrpSpPr>
            <a:grpSpLocks/>
          </p:cNvGrpSpPr>
          <p:nvPr/>
        </p:nvGrpSpPr>
        <p:grpSpPr bwMode="auto">
          <a:xfrm>
            <a:off x="7696200" y="228600"/>
            <a:ext cx="1219200" cy="1066800"/>
            <a:chOff x="4416" y="144"/>
            <a:chExt cx="1200" cy="1008"/>
          </a:xfrm>
        </p:grpSpPr>
        <p:sp>
          <p:nvSpPr>
            <p:cNvPr id="1047" name="Oval 23"/>
            <p:cNvSpPr>
              <a:spLocks noChangeArrowheads="1"/>
            </p:cNvSpPr>
            <p:nvPr userDrawn="1"/>
          </p:nvSpPr>
          <p:spPr bwMode="ltGray">
            <a:xfrm>
              <a:off x="4416" y="192"/>
              <a:ext cx="1008" cy="960"/>
            </a:xfrm>
            <a:prstGeom prst="ellipse">
              <a:avLst/>
            </a:prstGeom>
            <a:gradFill rotWithShape="1">
              <a:gsLst>
                <a:gs pos="0">
                  <a:srgbClr val="A8C1FA">
                    <a:gamma/>
                    <a:tint val="0"/>
                    <a:invGamma/>
                  </a:srgbClr>
                </a:gs>
                <a:gs pos="100000">
                  <a:srgbClr val="A8C1FA">
                    <a:alpha val="10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 userDrawn="1"/>
          </p:nvSpPr>
          <p:spPr bwMode="ltGray">
            <a:xfrm>
              <a:off x="5136" y="144"/>
              <a:ext cx="480" cy="48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4572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7563" y="1285875"/>
            <a:ext cx="5643562" cy="2000250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История косметики.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Специалисты по красоте.</a:t>
            </a:r>
            <a:endParaRPr lang="en-US" sz="3600" smtClean="0"/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30538" y="3733800"/>
            <a:ext cx="5827712" cy="1123950"/>
          </a:xfrm>
        </p:spPr>
        <p:txBody>
          <a:bodyPr/>
          <a:lstStyle/>
          <a:p>
            <a:r>
              <a:rPr lang="ru-RU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Будьте умными, если можете, будьте добрыми, если хотите, но красивыми будьте всегда</a:t>
            </a:r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4143375" y="714375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Высокого развития косметика достигла и у народов Ближнего и Среднего Востока. Они изобрели духи, туалетную воду, краски для волос.</a:t>
            </a:r>
          </a:p>
          <a:p>
            <a:pPr algn="just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На Дальнем Востоке - в Корее, Китае, Японии косметике придавали особое эстетическое значение. Наиболее искусны были похожие на нежные цветы японские гейши. Краски их лица были очаровательно мягки, макияж - изыскан. Ощущался высокий вкус и полная гармония с прической, украшениями, костюмом... Как правило, гейши часами сидели перед баночками белил и румян, водя пуховкой по нежной коже.</a:t>
            </a:r>
          </a:p>
        </p:txBody>
      </p:sp>
      <p:pic>
        <p:nvPicPr>
          <p:cNvPr id="6146" name="Picture 2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920750"/>
            <a:ext cx="3517900" cy="527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14313" y="4572000"/>
            <a:ext cx="8715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/>
            <a:r>
              <a:rPr lang="ru-RU" sz="1600" b="1">
                <a:solidFill>
                  <a:srgbClr val="4D004D"/>
                </a:solidFill>
                <a:latin typeface="Times New Roman" pitchFamily="18" charset="0"/>
                <a:cs typeface="Calibri" pitchFamily="34" charset="0"/>
              </a:rPr>
              <a:t>В Средние века хитом в модной тенденции косметики стала бледная кожа, которая являлась признаком богатства, а румянец </a:t>
            </a:r>
            <a:r>
              <a:rPr lang="ru-RU" sz="1600" b="1">
                <a:solidFill>
                  <a:srgbClr val="4D004D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600" b="1">
                <a:solidFill>
                  <a:srgbClr val="4D004D"/>
                </a:solidFill>
                <a:latin typeface="Times New Roman" pitchFamily="18" charset="0"/>
                <a:cs typeface="Calibri" pitchFamily="34" charset="0"/>
              </a:rPr>
              <a:t> пользовался популярностью у женщин легкого поведения</a:t>
            </a:r>
            <a:r>
              <a:rPr lang="ru-RU" sz="1600" b="1">
                <a:solidFill>
                  <a:srgbClr val="4D004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b="1">
                <a:solidFill>
                  <a:srgbClr val="4D004D"/>
                </a:solidFill>
                <a:latin typeface="Times New Roman" pitchFamily="18" charset="0"/>
                <a:cs typeface="Times New Roman" pitchFamily="18" charset="0"/>
              </a:rPr>
              <a:t>В основном, косметика содержала природные компоненты, травы, ягоды, воду, но нередко аптекари, занимающиеся разработкой очередного косметического средства, добавляли ртуть и азотную кислоту. </a:t>
            </a:r>
            <a:r>
              <a:rPr lang="ru-RU" sz="1600" b="1">
                <a:solidFill>
                  <a:srgbClr val="4D004D"/>
                </a:solidFill>
                <a:latin typeface="Times New Roman" pitchFamily="18" charset="0"/>
              </a:rPr>
              <a:t>В</a:t>
            </a:r>
            <a:r>
              <a:rPr lang="ru-RU" sz="1600" b="1">
                <a:solidFill>
                  <a:srgbClr val="4D004D"/>
                </a:solidFill>
                <a:latin typeface="Times New Roman" pitchFamily="18" charset="0"/>
                <a:cs typeface="Calibri" pitchFamily="34" charset="0"/>
              </a:rPr>
              <a:t> эпоху Ренессанса использование отбеливающих средств в косметике было опасно для здоровья и жизни людей. Как известно, в состав отбеливающей пудры входил мышьяк. </a:t>
            </a:r>
            <a:r>
              <a:rPr lang="ru-RU" sz="1600" b="1">
                <a:solidFill>
                  <a:srgbClr val="4D004D"/>
                </a:solidFill>
                <a:latin typeface="Times New Roman" pitchFamily="18" charset="0"/>
                <a:cs typeface="Times New Roman" pitchFamily="18" charset="0"/>
              </a:rPr>
              <a:t>Теперь понятно, почему появилась поговорка «Красота требует жертв», ведь эти вещи опасны для жизни.</a:t>
            </a:r>
            <a:endParaRPr lang="ru-RU"/>
          </a:p>
        </p:txBody>
      </p:sp>
      <p:pic>
        <p:nvPicPr>
          <p:cNvPr id="24578" name="Picture 2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14313"/>
            <a:ext cx="518953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57188" y="3714750"/>
            <a:ext cx="82153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эпоху Средневековья для декоративной косметики наступили тяжёлые времена. Накрашенные губы и подведённые глаза приравнивались святой инквизицией к проявлению колдовства. Да и много позже, в Англии, стране, как известно, консервативной, в 1779 г. был принят закон, гласящий, что "...всякая женщина любого возраста, будь то девица, замужняя или вдова, если с помощью духов, помад, румян... соблазнит подданного его величества, будет судима как за колдовство, и брак будет считаться недействительным".</a:t>
            </a: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500063" y="5786438"/>
            <a:ext cx="692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Какими косметическими средствами пользовались женщины Древней Руси?  </a:t>
            </a:r>
          </a:p>
        </p:txBody>
      </p:sp>
      <p:pic>
        <p:nvPicPr>
          <p:cNvPr id="25603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2875"/>
            <a:ext cx="6072188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4214813" y="714375"/>
            <a:ext cx="4572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Древней Руси пользовались красками "из огорода": для румян брали ломтик свеклы, для губ - плоды малины или вишни, для бровей и глаз - кусочек уголька и налет сажи. Надо сказать, наши деревенские модницы достигали почти виртуозного мастерства в пользовании этими нехитрыми средствами. "Губками ала, червлёна бровями..."</a:t>
            </a:r>
          </a:p>
        </p:txBody>
      </p:sp>
      <p:pic>
        <p:nvPicPr>
          <p:cNvPr id="9218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633413"/>
            <a:ext cx="3455987" cy="5681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375" cy="100012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Викторина « Из истории создания косметики»</a:t>
            </a:r>
          </a:p>
        </p:txBody>
      </p:sp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428625" y="1928813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1. История создания этого косметического средства для макияжа насчитывает несколько тысячелетий. В древнем Египте, Риме, Греции женщины применяли мел, свинцовые белила и т.д. </a:t>
            </a:r>
          </a:p>
          <a:p>
            <a:pPr algn="just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Выполняет следующие функции: улучшает цвет кожи, скрывает мелкие недостатки (веснушки, неровности и т. д.), защищает кожу от смены температур, ветра, дождя.</a:t>
            </a:r>
          </a:p>
          <a:p>
            <a:pPr algn="just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Первый «…» Pan-Cake  создал в 1936 году Макс Фактор.</a:t>
            </a:r>
          </a:p>
          <a:p>
            <a:pPr algn="just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Как называется это средство декоративной косметики, используемое современными модницами?</a:t>
            </a:r>
            <a:endParaRPr lang="ru-RU" sz="2400"/>
          </a:p>
          <a:p>
            <a:endParaRPr lang="ru-RU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214313" y="1285875"/>
            <a:ext cx="8786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вещей, которые окружают нас есть место, имена и история..</a:t>
            </a:r>
            <a:r>
              <a:rPr lang="ru-RU" sz="2000"/>
              <a:t>.</a:t>
            </a:r>
          </a:p>
        </p:txBody>
      </p:sp>
      <p:pic>
        <p:nvPicPr>
          <p:cNvPr id="10242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8438" y="1779588"/>
            <a:ext cx="3560762" cy="422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4"/>
          <p:cNvSpPr>
            <a:spLocks noChangeArrowheads="1"/>
          </p:cNvSpPr>
          <p:nvPr/>
        </p:nvSpPr>
        <p:spPr bwMode="auto">
          <a:xfrm>
            <a:off x="785813" y="214313"/>
            <a:ext cx="52149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Тональный крем — косметическое средство для макияжа. Выполняет следующие функции: служит основой для макияжа, улучшает цвет кожи, скрывает мелкие недостатки (веснушки, неровности и т. д.), защищает кожу от смены температур, ветра, дождя. Основу современных тональных кремов составляют силиконовые масла и пигменты. </a:t>
            </a:r>
          </a:p>
        </p:txBody>
      </p:sp>
      <p:pic>
        <p:nvPicPr>
          <p:cNvPr id="11266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33350"/>
            <a:ext cx="3078162" cy="4610100"/>
          </a:xfrm>
          <a:prstGeom prst="rect">
            <a:avLst/>
          </a:prstGeom>
          <a:noFill/>
        </p:spPr>
      </p:pic>
      <p:pic>
        <p:nvPicPr>
          <p:cNvPr id="11267" name="Picture 3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7613" y="3071813"/>
            <a:ext cx="3541712" cy="3773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4000500" y="1143000"/>
            <a:ext cx="47863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Зевс поручил сыну троянского царя Парису рассудить между собой богинь Геру, Афину и Афродиту, спорящих о том, кто является первой красавицей на Олимпе. Призом стало яблоко, которое в итоге Парис вручил Афродите. Однако вскоре разгорелся скандал: победительницу уличили в жульничестве. Какое косметическое средство применила Афродита?  </a:t>
            </a:r>
          </a:p>
          <a:p>
            <a:pPr algn="just"/>
            <a:endParaRPr lang="ru-RU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420688"/>
            <a:ext cx="2871787" cy="5967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>
          <a:xfrm>
            <a:off x="571500" y="142875"/>
            <a:ext cx="8572500" cy="6858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Древнейшее оружие: помада – от античности до наших дней</a:t>
            </a:r>
          </a:p>
        </p:txBody>
      </p:sp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642938" y="1143000"/>
            <a:ext cx="4572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это самое распространенное средство косметики. В Древнем Риме в это косметическое средство добавлялись ядовитые пигменты (сурик, киноварь и т.д) Но это не пугало женщин, готовых на все ради красоты. Впервые ее стали использовать в Мессопотамии примерно 5000 лет назад. Была она известна и в Древнем Египте. Там  ее изготавливали из красного пигмента, пчелиного воска и животного жира. Святая инквизиция имела право арестовать за святотатство женщин, которые пользовались губной помадой, так как считалось, что эти женщины искажают облик девы Марии</a:t>
            </a:r>
          </a:p>
        </p:txBody>
      </p:sp>
      <p:pic>
        <p:nvPicPr>
          <p:cNvPr id="13314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050" y="1066800"/>
            <a:ext cx="3498850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"/>
          <p:cNvSpPr>
            <a:spLocks noChangeArrowheads="1"/>
          </p:cNvSpPr>
          <p:nvPr/>
        </p:nvSpPr>
        <p:spPr bwMode="auto">
          <a:xfrm>
            <a:off x="4429125" y="1785938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В Древней Греции в качестве этого косметического средства использовали шелковицу, дробленую землянику или сок свеклы. В Викторианскую эпоху, когда нанесение макияжа ассоциировалось с низкой моралью, этим косметическим средством не пользовались. Дамы просто щипали свои щёки (и кусали свои губы) чтобы сделать их румяными.</a:t>
            </a:r>
          </a:p>
        </p:txBody>
      </p:sp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«Женщина без косметики, что пища без соли»			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Римский философ Платон</a:t>
            </a:r>
            <a:endParaRPr lang="ru-RU" sz="2400" smtClean="0"/>
          </a:p>
        </p:txBody>
      </p:sp>
      <p:pic>
        <p:nvPicPr>
          <p:cNvPr id="14338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706563"/>
            <a:ext cx="4103688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928688" y="4429125"/>
            <a:ext cx="7643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pPr algn="just"/>
            <a:r>
              <a:rPr lang="ru-RU"/>
              <a:t>       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История румян наряду с другими средствами декоративной косметики насчитывает не одно тысячелетие. Но, если раньше румяна использовали исключительно для придания здорового румянца, то современные цвета и тона способны кардинальным образом оптически корректировать форму лица.</a:t>
            </a:r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>
          <a:xfrm>
            <a:off x="762000" y="142875"/>
            <a:ext cx="7924800" cy="785813"/>
          </a:xfrm>
        </p:spPr>
        <p:txBody>
          <a:bodyPr/>
          <a:lstStyle/>
          <a:p>
            <a:pPr algn="ctr"/>
            <a:r>
              <a:rPr lang="ru-RU" smtClean="0"/>
              <a:t> </a:t>
            </a:r>
            <a:br>
              <a:rPr lang="ru-RU" smtClean="0"/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Румяна для румянца?</a:t>
            </a:r>
            <a:br>
              <a:rPr lang="ru-RU" sz="40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2913" y="993775"/>
            <a:ext cx="5468937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2875"/>
            <a:ext cx="7924800" cy="1214438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Что определяет первое впечатление о человеке?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ltGray">
          <a:xfrm flipV="1">
            <a:off x="6143625" y="1500188"/>
            <a:ext cx="1635125" cy="817562"/>
          </a:xfrm>
          <a:prstGeom prst="downArrow">
            <a:avLst>
              <a:gd name="adj1" fmla="val 77380"/>
              <a:gd name="adj2" fmla="val 19711"/>
            </a:avLst>
          </a:prstGeom>
          <a:gradFill rotWithShape="1">
            <a:gsLst>
              <a:gs pos="0">
                <a:schemeClr val="accent1">
                  <a:gamma/>
                  <a:tint val="5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5363" name="Group 15"/>
          <p:cNvGrpSpPr>
            <a:grpSpLocks/>
          </p:cNvGrpSpPr>
          <p:nvPr/>
        </p:nvGrpSpPr>
        <p:grpSpPr bwMode="auto">
          <a:xfrm>
            <a:off x="6215063" y="2500313"/>
            <a:ext cx="1646237" cy="2278062"/>
            <a:chOff x="3026" y="2259"/>
            <a:chExt cx="1037" cy="844"/>
          </a:xfrm>
        </p:grpSpPr>
        <p:grpSp>
          <p:nvGrpSpPr>
            <p:cNvPr id="15424" name="Group 16"/>
            <p:cNvGrpSpPr>
              <a:grpSpLocks/>
            </p:cNvGrpSpPr>
            <p:nvPr/>
          </p:nvGrpSpPr>
          <p:grpSpPr bwMode="auto">
            <a:xfrm>
              <a:off x="3031" y="2635"/>
              <a:ext cx="1032" cy="468"/>
              <a:chOff x="657" y="2893"/>
              <a:chExt cx="1032" cy="590"/>
            </a:xfrm>
          </p:grpSpPr>
          <p:sp>
            <p:nvSpPr>
              <p:cNvPr id="40977" name="AutoShape 17"/>
              <p:cNvSpPr>
                <a:spLocks noChangeArrowheads="1"/>
              </p:cNvSpPr>
              <p:nvPr/>
            </p:nvSpPr>
            <p:spPr bwMode="lt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8" name="AutoShape 18"/>
              <p:cNvSpPr>
                <a:spLocks noChangeArrowheads="1"/>
              </p:cNvSpPr>
              <p:nvPr/>
            </p:nvSpPr>
            <p:spPr bwMode="ltGray">
              <a:xfrm>
                <a:off x="658" y="2894"/>
                <a:ext cx="1031" cy="237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425" name="Group 19"/>
            <p:cNvGrpSpPr>
              <a:grpSpLocks/>
            </p:cNvGrpSpPr>
            <p:nvPr/>
          </p:nvGrpSpPr>
          <p:grpSpPr bwMode="auto">
            <a:xfrm>
              <a:off x="3026" y="2507"/>
              <a:ext cx="1029" cy="102"/>
              <a:chOff x="764" y="2737"/>
              <a:chExt cx="1032" cy="102"/>
            </a:xfrm>
          </p:grpSpPr>
          <p:sp>
            <p:nvSpPr>
              <p:cNvPr id="40980" name="AutoShape 20"/>
              <p:cNvSpPr>
                <a:spLocks noChangeArrowheads="1"/>
              </p:cNvSpPr>
              <p:nvPr/>
            </p:nvSpPr>
            <p:spPr bwMode="lt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1" name="AutoShape 21"/>
              <p:cNvSpPr>
                <a:spLocks noChangeArrowheads="1"/>
              </p:cNvSpPr>
              <p:nvPr/>
            </p:nvSpPr>
            <p:spPr bwMode="lt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426" name="Group 22"/>
            <p:cNvGrpSpPr>
              <a:grpSpLocks/>
            </p:cNvGrpSpPr>
            <p:nvPr/>
          </p:nvGrpSpPr>
          <p:grpSpPr bwMode="auto">
            <a:xfrm>
              <a:off x="3026" y="2383"/>
              <a:ext cx="1029" cy="102"/>
              <a:chOff x="764" y="2737"/>
              <a:chExt cx="1032" cy="102"/>
            </a:xfrm>
          </p:grpSpPr>
          <p:sp>
            <p:nvSpPr>
              <p:cNvPr id="40983" name="AutoShape 23"/>
              <p:cNvSpPr>
                <a:spLocks noChangeArrowheads="1"/>
              </p:cNvSpPr>
              <p:nvPr/>
            </p:nvSpPr>
            <p:spPr bwMode="lt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4" name="AutoShape 24"/>
              <p:cNvSpPr>
                <a:spLocks noChangeArrowheads="1"/>
              </p:cNvSpPr>
              <p:nvPr/>
            </p:nvSpPr>
            <p:spPr bwMode="lt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427" name="Group 25"/>
            <p:cNvGrpSpPr>
              <a:grpSpLocks/>
            </p:cNvGrpSpPr>
            <p:nvPr/>
          </p:nvGrpSpPr>
          <p:grpSpPr bwMode="auto">
            <a:xfrm>
              <a:off x="3026" y="2259"/>
              <a:ext cx="1029" cy="102"/>
              <a:chOff x="764" y="2737"/>
              <a:chExt cx="1032" cy="102"/>
            </a:xfrm>
          </p:grpSpPr>
          <p:sp>
            <p:nvSpPr>
              <p:cNvPr id="40986" name="AutoShape 26"/>
              <p:cNvSpPr>
                <a:spLocks noChangeArrowheads="1"/>
              </p:cNvSpPr>
              <p:nvPr/>
            </p:nvSpPr>
            <p:spPr bwMode="lt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7" name="AutoShape 27"/>
              <p:cNvSpPr>
                <a:spLocks noChangeArrowheads="1"/>
              </p:cNvSpPr>
              <p:nvPr/>
            </p:nvSpPr>
            <p:spPr bwMode="lt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88" name="AutoShape 28"/>
          <p:cNvSpPr>
            <a:spLocks noChangeArrowheads="1"/>
          </p:cNvSpPr>
          <p:nvPr/>
        </p:nvSpPr>
        <p:spPr bwMode="ltGray">
          <a:xfrm flipV="1">
            <a:off x="3714750" y="1500188"/>
            <a:ext cx="1654175" cy="817562"/>
          </a:xfrm>
          <a:prstGeom prst="downArrow">
            <a:avLst>
              <a:gd name="adj1" fmla="val 76157"/>
              <a:gd name="adj2" fmla="val 21037"/>
            </a:avLst>
          </a:prstGeom>
          <a:gradFill rotWithShape="1">
            <a:gsLst>
              <a:gs pos="0">
                <a:schemeClr val="accent1">
                  <a:gamma/>
                  <a:tint val="5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5365" name="Group 29"/>
          <p:cNvGrpSpPr>
            <a:grpSpLocks/>
          </p:cNvGrpSpPr>
          <p:nvPr/>
        </p:nvGrpSpPr>
        <p:grpSpPr bwMode="auto">
          <a:xfrm>
            <a:off x="3714750" y="2500313"/>
            <a:ext cx="1643063" cy="2278062"/>
            <a:chOff x="1957" y="2013"/>
            <a:chExt cx="1035" cy="1090"/>
          </a:xfrm>
        </p:grpSpPr>
        <p:grpSp>
          <p:nvGrpSpPr>
            <p:cNvPr id="15406" name="Group 30"/>
            <p:cNvGrpSpPr>
              <a:grpSpLocks/>
            </p:cNvGrpSpPr>
            <p:nvPr/>
          </p:nvGrpSpPr>
          <p:grpSpPr bwMode="auto">
            <a:xfrm>
              <a:off x="1957" y="2635"/>
              <a:ext cx="1032" cy="468"/>
              <a:chOff x="657" y="2893"/>
              <a:chExt cx="1032" cy="590"/>
            </a:xfrm>
          </p:grpSpPr>
          <p:sp>
            <p:nvSpPr>
              <p:cNvPr id="40991" name="AutoShape 31"/>
              <p:cNvSpPr>
                <a:spLocks noChangeArrowheads="1"/>
              </p:cNvSpPr>
              <p:nvPr/>
            </p:nvSpPr>
            <p:spPr bwMode="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2" name="AutoShape 32"/>
              <p:cNvSpPr>
                <a:spLocks noChangeArrowheads="1"/>
              </p:cNvSpPr>
              <p:nvPr/>
            </p:nvSpPr>
            <p:spPr bwMode="gray">
              <a:xfrm>
                <a:off x="658" y="2894"/>
                <a:ext cx="1031" cy="236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407" name="Group 33"/>
            <p:cNvGrpSpPr>
              <a:grpSpLocks/>
            </p:cNvGrpSpPr>
            <p:nvPr/>
          </p:nvGrpSpPr>
          <p:grpSpPr bwMode="auto">
            <a:xfrm>
              <a:off x="1963" y="2507"/>
              <a:ext cx="1029" cy="102"/>
              <a:chOff x="764" y="2737"/>
              <a:chExt cx="1032" cy="102"/>
            </a:xfrm>
          </p:grpSpPr>
          <p:sp>
            <p:nvSpPr>
              <p:cNvPr id="40994" name="AutoShape 34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3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5" name="AutoShape 35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408" name="Group 36"/>
            <p:cNvGrpSpPr>
              <a:grpSpLocks/>
            </p:cNvGrpSpPr>
            <p:nvPr/>
          </p:nvGrpSpPr>
          <p:grpSpPr bwMode="auto">
            <a:xfrm>
              <a:off x="1963" y="2383"/>
              <a:ext cx="1029" cy="102"/>
              <a:chOff x="764" y="2737"/>
              <a:chExt cx="1032" cy="102"/>
            </a:xfrm>
          </p:grpSpPr>
          <p:sp>
            <p:nvSpPr>
              <p:cNvPr id="40997" name="AutoShape 37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8" name="AutoShape 38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409" name="Group 39"/>
            <p:cNvGrpSpPr>
              <a:grpSpLocks/>
            </p:cNvGrpSpPr>
            <p:nvPr/>
          </p:nvGrpSpPr>
          <p:grpSpPr bwMode="auto">
            <a:xfrm>
              <a:off x="1963" y="2259"/>
              <a:ext cx="1029" cy="102"/>
              <a:chOff x="764" y="2737"/>
              <a:chExt cx="1032" cy="102"/>
            </a:xfrm>
          </p:grpSpPr>
          <p:sp>
            <p:nvSpPr>
              <p:cNvPr id="41000" name="AutoShape 40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1" name="AutoShape 41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410" name="Group 42"/>
            <p:cNvGrpSpPr>
              <a:grpSpLocks/>
            </p:cNvGrpSpPr>
            <p:nvPr/>
          </p:nvGrpSpPr>
          <p:grpSpPr bwMode="auto">
            <a:xfrm>
              <a:off x="1963" y="2135"/>
              <a:ext cx="1029" cy="102"/>
              <a:chOff x="764" y="2737"/>
              <a:chExt cx="1032" cy="102"/>
            </a:xfrm>
          </p:grpSpPr>
          <p:sp>
            <p:nvSpPr>
              <p:cNvPr id="41003" name="AutoShape 43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4" name="AutoShape 44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411" name="Group 45"/>
            <p:cNvGrpSpPr>
              <a:grpSpLocks/>
            </p:cNvGrpSpPr>
            <p:nvPr/>
          </p:nvGrpSpPr>
          <p:grpSpPr bwMode="auto">
            <a:xfrm>
              <a:off x="1963" y="2013"/>
              <a:ext cx="1029" cy="102"/>
              <a:chOff x="764" y="2737"/>
              <a:chExt cx="1032" cy="102"/>
            </a:xfrm>
          </p:grpSpPr>
          <p:sp>
            <p:nvSpPr>
              <p:cNvPr id="41006" name="AutoShape 46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7" name="AutoShape 47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008" name="AutoShape 48"/>
          <p:cNvSpPr>
            <a:spLocks noChangeArrowheads="1"/>
          </p:cNvSpPr>
          <p:nvPr/>
        </p:nvSpPr>
        <p:spPr bwMode="ltGray">
          <a:xfrm flipV="1">
            <a:off x="1214438" y="1500188"/>
            <a:ext cx="1701800" cy="785812"/>
          </a:xfrm>
          <a:prstGeom prst="downArrow">
            <a:avLst>
              <a:gd name="adj1" fmla="val 75111"/>
              <a:gd name="adj2" fmla="val 40843"/>
            </a:avLst>
          </a:prstGeom>
          <a:gradFill rotWithShape="1">
            <a:gsLst>
              <a:gs pos="0">
                <a:schemeClr val="accent1">
                  <a:gamma/>
                  <a:tint val="5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5367" name="Group 49"/>
          <p:cNvGrpSpPr>
            <a:grpSpLocks/>
          </p:cNvGrpSpPr>
          <p:nvPr/>
        </p:nvGrpSpPr>
        <p:grpSpPr bwMode="auto">
          <a:xfrm>
            <a:off x="1214438" y="2428875"/>
            <a:ext cx="1638300" cy="2320925"/>
            <a:chOff x="882" y="1641"/>
            <a:chExt cx="1032" cy="1462"/>
          </a:xfrm>
        </p:grpSpPr>
        <p:grpSp>
          <p:nvGrpSpPr>
            <p:cNvPr id="15379" name="Group 50"/>
            <p:cNvGrpSpPr>
              <a:grpSpLocks/>
            </p:cNvGrpSpPr>
            <p:nvPr/>
          </p:nvGrpSpPr>
          <p:grpSpPr bwMode="auto">
            <a:xfrm>
              <a:off x="882" y="2635"/>
              <a:ext cx="1032" cy="468"/>
              <a:chOff x="657" y="2893"/>
              <a:chExt cx="1032" cy="590"/>
            </a:xfrm>
          </p:grpSpPr>
          <p:sp>
            <p:nvSpPr>
              <p:cNvPr id="41011" name="AutoShape 51"/>
              <p:cNvSpPr>
                <a:spLocks noChangeArrowheads="1"/>
              </p:cNvSpPr>
              <p:nvPr/>
            </p:nvSpPr>
            <p:spPr bwMode="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2" name="AutoShape 52"/>
              <p:cNvSpPr>
                <a:spLocks noChangeArrowheads="1"/>
              </p:cNvSpPr>
              <p:nvPr/>
            </p:nvSpPr>
            <p:spPr bwMode="gray">
              <a:xfrm>
                <a:off x="658" y="2894"/>
                <a:ext cx="1031" cy="236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380" name="Group 53"/>
            <p:cNvGrpSpPr>
              <a:grpSpLocks/>
            </p:cNvGrpSpPr>
            <p:nvPr/>
          </p:nvGrpSpPr>
          <p:grpSpPr bwMode="auto">
            <a:xfrm>
              <a:off x="885" y="2507"/>
              <a:ext cx="1029" cy="102"/>
              <a:chOff x="764" y="2737"/>
              <a:chExt cx="1032" cy="102"/>
            </a:xfrm>
          </p:grpSpPr>
          <p:sp>
            <p:nvSpPr>
              <p:cNvPr id="41014" name="AutoShape 54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5" name="AutoShape 55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381" name="Group 56"/>
            <p:cNvGrpSpPr>
              <a:grpSpLocks/>
            </p:cNvGrpSpPr>
            <p:nvPr/>
          </p:nvGrpSpPr>
          <p:grpSpPr bwMode="auto">
            <a:xfrm>
              <a:off x="885" y="2383"/>
              <a:ext cx="1029" cy="102"/>
              <a:chOff x="764" y="2737"/>
              <a:chExt cx="1032" cy="102"/>
            </a:xfrm>
          </p:grpSpPr>
          <p:sp>
            <p:nvSpPr>
              <p:cNvPr id="41017" name="AutoShape 57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8" name="AutoShape 58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382" name="Group 59"/>
            <p:cNvGrpSpPr>
              <a:grpSpLocks/>
            </p:cNvGrpSpPr>
            <p:nvPr/>
          </p:nvGrpSpPr>
          <p:grpSpPr bwMode="auto">
            <a:xfrm>
              <a:off x="885" y="2259"/>
              <a:ext cx="1029" cy="102"/>
              <a:chOff x="764" y="2737"/>
              <a:chExt cx="1032" cy="102"/>
            </a:xfrm>
          </p:grpSpPr>
          <p:sp>
            <p:nvSpPr>
              <p:cNvPr id="41020" name="AutoShape 60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1" name="AutoShape 61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383" name="Group 62"/>
            <p:cNvGrpSpPr>
              <a:grpSpLocks/>
            </p:cNvGrpSpPr>
            <p:nvPr/>
          </p:nvGrpSpPr>
          <p:grpSpPr bwMode="auto">
            <a:xfrm>
              <a:off x="885" y="2135"/>
              <a:ext cx="1029" cy="102"/>
              <a:chOff x="764" y="2737"/>
              <a:chExt cx="1032" cy="102"/>
            </a:xfrm>
          </p:grpSpPr>
          <p:sp>
            <p:nvSpPr>
              <p:cNvPr id="41023" name="AutoShape 63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384" name="Group 65"/>
            <p:cNvGrpSpPr>
              <a:grpSpLocks/>
            </p:cNvGrpSpPr>
            <p:nvPr/>
          </p:nvGrpSpPr>
          <p:grpSpPr bwMode="auto">
            <a:xfrm>
              <a:off x="885" y="2013"/>
              <a:ext cx="1029" cy="102"/>
              <a:chOff x="764" y="2737"/>
              <a:chExt cx="1032" cy="102"/>
            </a:xfrm>
          </p:grpSpPr>
          <p:sp>
            <p:nvSpPr>
              <p:cNvPr id="41026" name="AutoShape 66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7" name="AutoShape 67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385" name="Group 68"/>
            <p:cNvGrpSpPr>
              <a:grpSpLocks/>
            </p:cNvGrpSpPr>
            <p:nvPr/>
          </p:nvGrpSpPr>
          <p:grpSpPr bwMode="auto">
            <a:xfrm>
              <a:off x="885" y="1889"/>
              <a:ext cx="1029" cy="102"/>
              <a:chOff x="764" y="2737"/>
              <a:chExt cx="1032" cy="102"/>
            </a:xfrm>
          </p:grpSpPr>
          <p:sp>
            <p:nvSpPr>
              <p:cNvPr id="41029" name="AutoShape 69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0" name="AutoShape 70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386" name="Group 71"/>
            <p:cNvGrpSpPr>
              <a:grpSpLocks/>
            </p:cNvGrpSpPr>
            <p:nvPr/>
          </p:nvGrpSpPr>
          <p:grpSpPr bwMode="auto">
            <a:xfrm>
              <a:off x="885" y="1765"/>
              <a:ext cx="1029" cy="102"/>
              <a:chOff x="764" y="2737"/>
              <a:chExt cx="1032" cy="102"/>
            </a:xfrm>
          </p:grpSpPr>
          <p:sp>
            <p:nvSpPr>
              <p:cNvPr id="41032" name="AutoShape 72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3" name="AutoShape 73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387" name="Group 74"/>
            <p:cNvGrpSpPr>
              <a:grpSpLocks/>
            </p:cNvGrpSpPr>
            <p:nvPr/>
          </p:nvGrpSpPr>
          <p:grpSpPr bwMode="auto">
            <a:xfrm>
              <a:off x="885" y="1641"/>
              <a:ext cx="1029" cy="102"/>
              <a:chOff x="764" y="2737"/>
              <a:chExt cx="1032" cy="102"/>
            </a:xfrm>
          </p:grpSpPr>
          <p:sp>
            <p:nvSpPr>
              <p:cNvPr id="41035" name="AutoShape 75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6" name="AutoShape 76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037" name="AutoShape 77"/>
          <p:cNvSpPr>
            <a:spLocks noChangeArrowheads="1"/>
          </p:cNvSpPr>
          <p:nvPr/>
        </p:nvSpPr>
        <p:spPr bwMode="gray">
          <a:xfrm>
            <a:off x="1357313" y="4929188"/>
            <a:ext cx="6715125" cy="1143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>
                  <a:gamma/>
                  <a:shade val="86667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86667"/>
                  <a:invGamma/>
                </a:srgbClr>
              </a:gs>
            </a:gsLst>
            <a:lin ang="5400000" scaled="1"/>
          </a:gradFill>
          <a:ln w="19050">
            <a:solidFill>
              <a:srgbClr val="F8F8F8"/>
            </a:solidFill>
            <a:round/>
            <a:headEnd/>
            <a:tailEnd/>
          </a:ln>
          <a:effectLst>
            <a:outerShdw dist="45791" dir="3378596" algn="ctr" rotWithShape="0">
              <a:srgbClr val="1C1C1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38" name="Rectangle 78"/>
          <p:cNvSpPr>
            <a:spLocks noChangeArrowheads="1"/>
          </p:cNvSpPr>
          <p:nvPr/>
        </p:nvSpPr>
        <p:spPr bwMode="gray">
          <a:xfrm>
            <a:off x="1500188" y="5000625"/>
            <a:ext cx="6215062" cy="973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наука - прекрасно выглядеть! Какое оружие - красота! И как элегантна скромность!</a:t>
            </a:r>
          </a:p>
          <a:p>
            <a:pPr algn="r" eaLnBrk="0" hangingPunct="0">
              <a:lnSpc>
                <a:spcPct val="110000"/>
              </a:lnSpc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Коко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Шанел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Text Box 79"/>
          <p:cNvSpPr txBox="1">
            <a:spLocks noChangeArrowheads="1"/>
          </p:cNvSpPr>
          <p:nvPr/>
        </p:nvSpPr>
        <p:spPr bwMode="black">
          <a:xfrm>
            <a:off x="1500188" y="1785938"/>
            <a:ext cx="1150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? </a:t>
            </a:r>
            <a:r>
              <a:rPr lang="en-US" sz="2400" b="1"/>
              <a:t>%</a:t>
            </a:r>
          </a:p>
        </p:txBody>
      </p:sp>
      <p:sp>
        <p:nvSpPr>
          <p:cNvPr id="15371" name="Text Box 80"/>
          <p:cNvSpPr txBox="1">
            <a:spLocks noChangeArrowheads="1"/>
          </p:cNvSpPr>
          <p:nvPr/>
        </p:nvSpPr>
        <p:spPr bwMode="black">
          <a:xfrm>
            <a:off x="4000500" y="1785938"/>
            <a:ext cx="11509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? </a:t>
            </a:r>
            <a:r>
              <a:rPr lang="en-US" sz="2400" b="1"/>
              <a:t>%</a:t>
            </a:r>
          </a:p>
        </p:txBody>
      </p:sp>
      <p:sp>
        <p:nvSpPr>
          <p:cNvPr id="15372" name="Text Box 81"/>
          <p:cNvSpPr txBox="1">
            <a:spLocks noChangeArrowheads="1"/>
          </p:cNvSpPr>
          <p:nvPr/>
        </p:nvSpPr>
        <p:spPr bwMode="black">
          <a:xfrm>
            <a:off x="6429375" y="1785938"/>
            <a:ext cx="11509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? </a:t>
            </a:r>
            <a:r>
              <a:rPr lang="en-US" sz="2400" b="1"/>
              <a:t>%</a:t>
            </a:r>
          </a:p>
        </p:txBody>
      </p:sp>
      <p:sp>
        <p:nvSpPr>
          <p:cNvPr id="41043" name="Text Box 83"/>
          <p:cNvSpPr txBox="1">
            <a:spLocks noChangeArrowheads="1"/>
          </p:cNvSpPr>
          <p:nvPr/>
        </p:nvSpPr>
        <p:spPr bwMode="black">
          <a:xfrm>
            <a:off x="1285875" y="4357688"/>
            <a:ext cx="1503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Внешность</a:t>
            </a:r>
            <a:endParaRPr lang="en-US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4" name="Text Box 84"/>
          <p:cNvSpPr txBox="1">
            <a:spLocks noChangeArrowheads="1"/>
          </p:cNvSpPr>
          <p:nvPr/>
        </p:nvSpPr>
        <p:spPr bwMode="black">
          <a:xfrm>
            <a:off x="3786188" y="4071938"/>
            <a:ext cx="15033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Манера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endParaRPr lang="en-US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5" name="Text Box 85"/>
          <p:cNvSpPr txBox="1">
            <a:spLocks noChangeArrowheads="1"/>
          </p:cNvSpPr>
          <p:nvPr/>
        </p:nvSpPr>
        <p:spPr bwMode="black">
          <a:xfrm>
            <a:off x="6286500" y="4071938"/>
            <a:ext cx="1503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Личные качества</a:t>
            </a:r>
            <a:endParaRPr lang="en-US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7" name="Text Box 87"/>
          <p:cNvSpPr txBox="1">
            <a:spLocks noChangeArrowheads="1"/>
          </p:cNvSpPr>
          <p:nvPr/>
        </p:nvSpPr>
        <p:spPr bwMode="black">
          <a:xfrm>
            <a:off x="1857375" y="40719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8F8F8"/>
                </a:solidFill>
              </a:rPr>
              <a:t>A</a:t>
            </a:r>
          </a:p>
        </p:txBody>
      </p:sp>
      <p:sp>
        <p:nvSpPr>
          <p:cNvPr id="41048" name="Text Box 88"/>
          <p:cNvSpPr txBox="1">
            <a:spLocks noChangeArrowheads="1"/>
          </p:cNvSpPr>
          <p:nvPr/>
        </p:nvSpPr>
        <p:spPr bwMode="black">
          <a:xfrm>
            <a:off x="4357688" y="37861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8F8F8"/>
                </a:solidFill>
              </a:rPr>
              <a:t>B</a:t>
            </a:r>
          </a:p>
        </p:txBody>
      </p:sp>
      <p:sp>
        <p:nvSpPr>
          <p:cNvPr id="41049" name="Text Box 89"/>
          <p:cNvSpPr txBox="1">
            <a:spLocks noChangeArrowheads="1"/>
          </p:cNvSpPr>
          <p:nvPr/>
        </p:nvSpPr>
        <p:spPr bwMode="black">
          <a:xfrm>
            <a:off x="6858000" y="3571875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8F8F8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4"/>
          <p:cNvSpPr>
            <a:spLocks noChangeArrowheads="1"/>
          </p:cNvSpPr>
          <p:nvPr/>
        </p:nvSpPr>
        <p:spPr bwMode="auto">
          <a:xfrm>
            <a:off x="1571625" y="4000500"/>
            <a:ext cx="6286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Восточные женщины для этих целей использовали сурьму. Женщины Древнего Рима используют смесь толченого свинца и воды. А египтянки и гречанки жгли на глиняных тарелочках специальные палочки и этим углем посыпали ресницы. В 1917 году появилась «…», состоящая из черного угля и вазелина. </a:t>
            </a:r>
          </a:p>
        </p:txBody>
      </p:sp>
      <p:pic>
        <p:nvPicPr>
          <p:cNvPr id="16386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88913"/>
            <a:ext cx="4956175" cy="373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762000" y="142875"/>
            <a:ext cx="7924800" cy="857250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Роскошные ресницы. Любые средства ради заветной цели!</a:t>
            </a: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57188" y="4357688"/>
            <a:ext cx="857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Тушь для ресниц прошла длинный исторический путь. Женщины Древнего Рима подкрашивали ресницы смесью из воды и толченого свинца. А египтянки и гречанки жгли на глиняных тарелочках специальные палочки и посыпали ресницы этим углем. На Востоке использовали сурьму. В 1917 году американская фирма Maybelline выпустила тушь, состоящую из черного угля и вазелина, - и новинка сразу же завладела сердцами женщин. Чуть позже компания: Max Factor выпустила сухую тушь. Многие ее еще помнят компактная, в коробочках c щеточкой, перед нанесением тушь надо было размягчить, добавив капельку воды. В конце 30-х годов появилась водостойкая тушь, а в 50-е годы была разработана жидкая тушь в современном ее виде. </a:t>
            </a:r>
          </a:p>
        </p:txBody>
      </p:sp>
      <p:pic>
        <p:nvPicPr>
          <p:cNvPr id="17410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1066800"/>
            <a:ext cx="4675188" cy="326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3"/>
          <p:cNvSpPr>
            <a:spLocks noChangeArrowheads="1"/>
          </p:cNvSpPr>
          <p:nvPr/>
        </p:nvSpPr>
        <p:spPr bwMode="auto">
          <a:xfrm>
            <a:off x="4143375" y="28575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Еще сто лет назад люди для этих целей использовали пепел от сожженых растений, золу, мыло, уксус, бензин, отвар кожуры и мякоти растений Житель Лондона Кейси Херберт совершил настоящую революцию – он изобрел первый «…», который был порошковым. Лишь в 1903 году Ханс Шварцкопф, наладил производство этого косметического средства, без которого сегодня наша жизнь просто невозможна.</a:t>
            </a:r>
          </a:p>
        </p:txBody>
      </p:sp>
      <p:pic>
        <p:nvPicPr>
          <p:cNvPr id="35842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71419">
            <a:off x="593725" y="1125538"/>
            <a:ext cx="2865438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785813" y="214313"/>
            <a:ext cx="7924800" cy="68580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Король шампуня</a:t>
            </a:r>
          </a:p>
        </p:txBody>
      </p:sp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3929063" y="1357313"/>
            <a:ext cx="5000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Изобретение шампуня связывают с именем англичанина Кейси Херберта. Но «королем шампуня» по праву называют Ханса Шварцкопфа. Как –то к аптекарю зашла покупательница. Фрау рассказала о маленьких пакетиках средства для мытья волос, которые она не так давно покупала в Англии. «Это так удобно! — восхищалась женщина, — Было бы замечательно, если бы и у вас имелось что-то подобное, я могла бы пользоваться этим постоянно!» Химик Шварцкопф сотворил свой первый шампунь-порошок и стал продавать его  пакетиках с придуманный им товарный знак, который сегодня известен каждому, — силуэт головы черного цвета (Schwarzkopf в буквальном переводе с немецкого — «черная голова»). </a:t>
            </a:r>
          </a:p>
          <a:p>
            <a:endParaRPr lang="ru-RU" sz="1600" b="1">
              <a:solidFill>
                <a:srgbClr val="7030A0"/>
              </a:solidFill>
            </a:endParaRPr>
          </a:p>
        </p:txBody>
      </p:sp>
      <p:pic>
        <p:nvPicPr>
          <p:cNvPr id="19458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1066800"/>
            <a:ext cx="3425825" cy="1931988"/>
          </a:xfrm>
          <a:prstGeom prst="rect">
            <a:avLst/>
          </a:prstGeom>
          <a:noFill/>
        </p:spPr>
      </p:pic>
      <p:pic>
        <p:nvPicPr>
          <p:cNvPr id="19459" name="Picture 3" descr="C:\Users\Ира\Documents\косметика\конкурс\Рисунок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3206750"/>
            <a:ext cx="2249488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2"/>
          <p:cNvSpPr>
            <a:spLocks noGrp="1"/>
          </p:cNvSpPr>
          <p:nvPr>
            <p:ph type="title"/>
          </p:nvPr>
        </p:nvSpPr>
        <p:spPr>
          <a:xfrm>
            <a:off x="857250" y="142875"/>
            <a:ext cx="7924800" cy="68580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Народная мудрость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1357313"/>
          <a:ext cx="8429625" cy="4267200"/>
        </p:xfrm>
        <a:graphic>
          <a:graphicData uri="http://schemas.openxmlformats.org/drawingml/2006/table">
            <a:tbl>
              <a:tblPr/>
              <a:tblGrid>
                <a:gridCol w="4073525"/>
                <a:gridCol w="43561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Никчемному человеку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 красоте характера.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Красота приглядится,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а доброта навек.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C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3.Красота лица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 без разума пуста.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Красота до вечера,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хворь не лечат.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C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Красота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а ум пригодится.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 Снаружи красота,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косых глаз не исправит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C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7. Красавица без ума –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и красота не нужна.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 Лицом красавица,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что кошелек без денег.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CD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 Румянами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 нравом только черту нравится.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 Сурьма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а внутри пустота.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CDC"/>
                    </a:solidFill>
                  </a:tcPr>
                </a:tc>
              </a:tr>
            </a:tbl>
          </a:graphicData>
        </a:graphic>
      </p:graphicFrame>
      <p:sp>
        <p:nvSpPr>
          <p:cNvPr id="37925" name="Rectangle 1"/>
          <p:cNvSpPr>
            <a:spLocks noChangeArrowheads="1"/>
          </p:cNvSpPr>
          <p:nvPr/>
        </p:nvSpPr>
        <p:spPr bwMode="auto">
          <a:xfrm>
            <a:off x="142875" y="5162550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600"/>
          </a:p>
          <a:p>
            <a:pPr eaLnBrk="0" hangingPunct="0"/>
            <a:endParaRPr lang="ru-RU" sz="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3"/>
          <p:cNvSpPr>
            <a:spLocks noGrp="1"/>
          </p:cNvSpPr>
          <p:nvPr>
            <p:ph type="title"/>
          </p:nvPr>
        </p:nvSpPr>
        <p:spPr>
          <a:xfrm>
            <a:off x="785813" y="285750"/>
            <a:ext cx="7924800" cy="685800"/>
          </a:xfrm>
        </p:spPr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Косметика – искусство украшать</a:t>
            </a:r>
          </a:p>
        </p:txBody>
      </p:sp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714375" y="122555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какие группы можно разделить косметику?</a:t>
            </a:r>
          </a:p>
        </p:txBody>
      </p:sp>
      <p:pic>
        <p:nvPicPr>
          <p:cNvPr id="38915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928813"/>
            <a:ext cx="5762625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7924800" cy="68580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Группы косметики</a:t>
            </a:r>
          </a:p>
        </p:txBody>
      </p:sp>
      <p:grpSp>
        <p:nvGrpSpPr>
          <p:cNvPr id="39938" name="Group 5"/>
          <p:cNvGrpSpPr>
            <a:grpSpLocks/>
          </p:cNvGrpSpPr>
          <p:nvPr/>
        </p:nvGrpSpPr>
        <p:grpSpPr bwMode="auto">
          <a:xfrm>
            <a:off x="857250" y="1500188"/>
            <a:ext cx="3416300" cy="688975"/>
            <a:chOff x="720" y="1392"/>
            <a:chExt cx="4058" cy="480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9970" name="Group 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" name="AutoShape 8"/>
              <p:cNvSpPr>
                <a:spLocks noChangeArrowheads="1"/>
              </p:cNvSpPr>
              <p:nvPr/>
            </p:nvSpPr>
            <p:spPr bwMode="ltGray">
              <a:xfrm>
                <a:off x="743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" name="AutoShape 9"/>
              <p:cNvSpPr>
                <a:spLocks noChangeArrowheads="1"/>
              </p:cNvSpPr>
              <p:nvPr/>
            </p:nvSpPr>
            <p:spPr bwMode="ltGray">
              <a:xfrm>
                <a:off x="743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39939" name="Group 15"/>
          <p:cNvGrpSpPr>
            <a:grpSpLocks/>
          </p:cNvGrpSpPr>
          <p:nvPr/>
        </p:nvGrpSpPr>
        <p:grpSpPr bwMode="auto">
          <a:xfrm>
            <a:off x="4929188" y="1500188"/>
            <a:ext cx="3571875" cy="688975"/>
            <a:chOff x="720" y="1392"/>
            <a:chExt cx="4058" cy="480"/>
          </a:xfrm>
        </p:grpSpPr>
        <p:sp>
          <p:nvSpPr>
            <p:cNvPr id="9" name="AutoShape 16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9966" name="Group 17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1" name="AutoShape 18"/>
              <p:cNvSpPr>
                <a:spLocks noChangeArrowheads="1"/>
              </p:cNvSpPr>
              <p:nvPr/>
            </p:nvSpPr>
            <p:spPr bwMode="lt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19"/>
              <p:cNvSpPr>
                <a:spLocks noChangeArrowheads="1"/>
              </p:cNvSpPr>
              <p:nvPr/>
            </p:nvSpPr>
            <p:spPr bwMode="lt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pic>
        <p:nvPicPr>
          <p:cNvPr id="39940" name="Picture 25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857250" y="1571625"/>
            <a:ext cx="53816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5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4929188" y="1571625"/>
            <a:ext cx="5381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Прямоугольник 14"/>
          <p:cNvSpPr>
            <a:spLocks noChangeArrowheads="1"/>
          </p:cNvSpPr>
          <p:nvPr/>
        </p:nvSpPr>
        <p:spPr bwMode="auto">
          <a:xfrm>
            <a:off x="1428750" y="1643063"/>
            <a:ext cx="2451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Врачебная косметика</a:t>
            </a:r>
          </a:p>
        </p:txBody>
      </p:sp>
      <p:sp>
        <p:nvSpPr>
          <p:cNvPr id="39943" name="Прямоугольник 15"/>
          <p:cNvSpPr>
            <a:spLocks noChangeArrowheads="1"/>
          </p:cNvSpPr>
          <p:nvPr/>
        </p:nvSpPr>
        <p:spPr bwMode="auto">
          <a:xfrm>
            <a:off x="5357813" y="1643063"/>
            <a:ext cx="283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Декоративная косметика</a:t>
            </a:r>
          </a:p>
        </p:txBody>
      </p:sp>
      <p:grpSp>
        <p:nvGrpSpPr>
          <p:cNvPr id="39944" name="Group 10"/>
          <p:cNvGrpSpPr>
            <a:grpSpLocks/>
          </p:cNvGrpSpPr>
          <p:nvPr/>
        </p:nvGrpSpPr>
        <p:grpSpPr bwMode="auto">
          <a:xfrm>
            <a:off x="857250" y="2928938"/>
            <a:ext cx="3416300" cy="688975"/>
            <a:chOff x="720" y="1392"/>
            <a:chExt cx="4058" cy="480"/>
          </a:xfrm>
        </p:grpSpPr>
        <p:sp>
          <p:nvSpPr>
            <p:cNvPr id="18" name="AutoShape 11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9962" name="Group 12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0" name="AutoShape 13"/>
              <p:cNvSpPr>
                <a:spLocks noChangeArrowheads="1"/>
              </p:cNvSpPr>
              <p:nvPr/>
            </p:nvSpPr>
            <p:spPr bwMode="ltGray">
              <a:xfrm>
                <a:off x="743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AutoShape 14"/>
              <p:cNvSpPr>
                <a:spLocks noChangeArrowheads="1"/>
              </p:cNvSpPr>
              <p:nvPr/>
            </p:nvSpPr>
            <p:spPr bwMode="ltGray">
              <a:xfrm>
                <a:off x="743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39945" name="Group 10"/>
          <p:cNvGrpSpPr>
            <a:grpSpLocks/>
          </p:cNvGrpSpPr>
          <p:nvPr/>
        </p:nvGrpSpPr>
        <p:grpSpPr bwMode="auto">
          <a:xfrm>
            <a:off x="857250" y="3857625"/>
            <a:ext cx="3416300" cy="688975"/>
            <a:chOff x="720" y="1392"/>
            <a:chExt cx="4058" cy="480"/>
          </a:xfrm>
        </p:grpSpPr>
        <p:sp>
          <p:nvSpPr>
            <p:cNvPr id="23" name="AutoShape 11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9958" name="Group 12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5" name="AutoShape 13"/>
              <p:cNvSpPr>
                <a:spLocks noChangeArrowheads="1"/>
              </p:cNvSpPr>
              <p:nvPr/>
            </p:nvSpPr>
            <p:spPr bwMode="ltGray">
              <a:xfrm>
                <a:off x="743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AutoShape 14"/>
              <p:cNvSpPr>
                <a:spLocks noChangeArrowheads="1"/>
              </p:cNvSpPr>
              <p:nvPr/>
            </p:nvSpPr>
            <p:spPr bwMode="ltGray">
              <a:xfrm>
                <a:off x="743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857250" y="4714875"/>
            <a:ext cx="3416300" cy="688975"/>
            <a:chOff x="720" y="1392"/>
            <a:chExt cx="4058" cy="480"/>
          </a:xfrm>
        </p:grpSpPr>
        <p:sp>
          <p:nvSpPr>
            <p:cNvPr id="28" name="AutoShape 11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9954" name="Group 12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0" name="AutoShape 13"/>
              <p:cNvSpPr>
                <a:spLocks noChangeArrowheads="1"/>
              </p:cNvSpPr>
              <p:nvPr/>
            </p:nvSpPr>
            <p:spPr bwMode="ltGray">
              <a:xfrm>
                <a:off x="743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AutoShape 14"/>
              <p:cNvSpPr>
                <a:spLocks noChangeArrowheads="1"/>
              </p:cNvSpPr>
              <p:nvPr/>
            </p:nvSpPr>
            <p:spPr bwMode="ltGray">
              <a:xfrm>
                <a:off x="743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947" name="AutoShape 4"/>
          <p:cNvSpPr>
            <a:spLocks noChangeArrowheads="1"/>
          </p:cNvSpPr>
          <p:nvPr/>
        </p:nvSpPr>
        <p:spPr bwMode="gray">
          <a:xfrm rot="10800000">
            <a:off x="1643063" y="2214563"/>
            <a:ext cx="1752600" cy="685800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Прямоугольник 32"/>
          <p:cNvSpPr>
            <a:spLocks noChangeArrowheads="1"/>
          </p:cNvSpPr>
          <p:nvPr/>
        </p:nvSpPr>
        <p:spPr bwMode="auto">
          <a:xfrm>
            <a:off x="984250" y="2928938"/>
            <a:ext cx="2949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гигиеническая  косметика</a:t>
            </a:r>
          </a:p>
          <a:p>
            <a:pPr algn="ctr"/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(профилактическая) </a:t>
            </a:r>
          </a:p>
        </p:txBody>
      </p:sp>
      <p:sp>
        <p:nvSpPr>
          <p:cNvPr id="39949" name="Прямоугольник 33"/>
          <p:cNvSpPr>
            <a:spLocks noChangeArrowheads="1"/>
          </p:cNvSpPr>
          <p:nvPr/>
        </p:nvSpPr>
        <p:spPr bwMode="auto">
          <a:xfrm>
            <a:off x="1357313" y="3929063"/>
            <a:ext cx="2289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лечебная косметика</a:t>
            </a:r>
          </a:p>
        </p:txBody>
      </p:sp>
      <p:sp>
        <p:nvSpPr>
          <p:cNvPr id="39950" name="Прямоугольник 34"/>
          <p:cNvSpPr>
            <a:spLocks noChangeArrowheads="1"/>
          </p:cNvSpPr>
          <p:nvPr/>
        </p:nvSpPr>
        <p:spPr bwMode="auto">
          <a:xfrm>
            <a:off x="1214438" y="4857750"/>
            <a:ext cx="290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хирургическая косметика</a:t>
            </a:r>
          </a:p>
        </p:txBody>
      </p:sp>
      <p:sp>
        <p:nvSpPr>
          <p:cNvPr id="39951" name="Прямоугольник 35"/>
          <p:cNvSpPr>
            <a:spLocks noChangeArrowheads="1"/>
          </p:cNvSpPr>
          <p:nvPr/>
        </p:nvSpPr>
        <p:spPr bwMode="auto">
          <a:xfrm>
            <a:off x="428625" y="5643563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Перечислите гигиенические, профилактические и лечебные средства, а так же средства декоративной косметики.</a:t>
            </a:r>
          </a:p>
        </p:txBody>
      </p:sp>
      <p:pic>
        <p:nvPicPr>
          <p:cNvPr id="21506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988" y="2493963"/>
            <a:ext cx="3687762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3"/>
          <p:cNvSpPr>
            <a:spLocks noChangeArrowheads="1"/>
          </p:cNvSpPr>
          <p:nvPr/>
        </p:nvSpPr>
        <p:spPr bwMode="auto">
          <a:xfrm>
            <a:off x="142875" y="1000125"/>
            <a:ext cx="45005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Уход за полостью рта: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Зубная паста, освежающий спрей, жидкость для полоскания рта.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ухода за кожей лица, головы и тела: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Гель и муссы для очищения кожи лица; кремы; тонизирующие лосьоны.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Мыло: раньше использовалось почти всегда как для кожи лица, так и головы. Сейчас такая практика почти прекращена, так как мыло слишком сушит кожу и неправильно ее очищает.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Маски для лица: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увлажняющая, очищающая, с эффектом пилинга</a:t>
            </a:r>
          </a:p>
        </p:txBody>
      </p:sp>
      <p:sp>
        <p:nvSpPr>
          <p:cNvPr id="40962" name="Заголовок 4"/>
          <p:cNvSpPr>
            <a:spLocks noGrp="1"/>
          </p:cNvSpPr>
          <p:nvPr>
            <p:ph type="title"/>
          </p:nvPr>
        </p:nvSpPr>
        <p:spPr>
          <a:xfrm>
            <a:off x="642938" y="0"/>
            <a:ext cx="8358187" cy="685800"/>
          </a:xfrm>
        </p:spPr>
        <p:txBody>
          <a:bodyPr/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Гигиенические, профилактические и лечебные средства</a:t>
            </a:r>
          </a:p>
        </p:txBody>
      </p:sp>
      <p:sp>
        <p:nvSpPr>
          <p:cNvPr id="40963" name="Прямоугольник 6"/>
          <p:cNvSpPr>
            <a:spLocks noChangeArrowheads="1"/>
          </p:cNvSpPr>
          <p:nvPr/>
        </p:nvSpPr>
        <p:spPr bwMode="auto">
          <a:xfrm>
            <a:off x="142875" y="4429125"/>
            <a:ext cx="8858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 от пота: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дезодоранты, спреи, освежающие лосьоны.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ухода непосредственно за волосами: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Шампуни для волос бывают разные: против перхоти; для жирных, сухих, нормальных, поврежденных волос. Бальзам рекомендуется использовать после каждого мытья головы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Крем для волос следует использовать 1-2 раза в неделю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Маска для волос</a:t>
            </a:r>
          </a:p>
          <a:p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ногтей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Масла для ухаживания за ногтевой пластиной и кутикулой; ухаживающие лаки</a:t>
            </a:r>
          </a:p>
        </p:txBody>
      </p:sp>
      <p:pic>
        <p:nvPicPr>
          <p:cNvPr id="22530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20750"/>
            <a:ext cx="4443413" cy="3157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1143000"/>
            <a:ext cx="5214937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кожи лица: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пудра; тональный крем; румяна.</a:t>
            </a:r>
          </a:p>
          <a:p>
            <a:pPr>
              <a:defRPr/>
            </a:pP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глаз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тушь,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арандаш для век и бровей,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одводка, тени для век.</a:t>
            </a:r>
          </a:p>
          <a:p>
            <a:pPr>
              <a:defRPr/>
            </a:pP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губ: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помада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декоративная и ухаживающая бесцветная;  блеск для губ призван создавать эффект влажных губ; карандаш для губ.</a:t>
            </a:r>
          </a:p>
          <a:p>
            <a:pPr>
              <a:defRPr/>
            </a:pP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волос :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Краска для волос; мусс для волос; воск для волос; гель; лак для волос.</a:t>
            </a:r>
          </a:p>
          <a:p>
            <a:pPr>
              <a:defRPr/>
            </a:pP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ногтей: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Лак, различные наклейки и блестки.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41986" name="Заголовок 3"/>
          <p:cNvSpPr>
            <a:spLocks noGrp="1"/>
          </p:cNvSpPr>
          <p:nvPr>
            <p:ph type="title"/>
          </p:nvPr>
        </p:nvSpPr>
        <p:spPr>
          <a:xfrm>
            <a:off x="857250" y="214313"/>
            <a:ext cx="7924800" cy="68580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Декоративная косметика</a:t>
            </a:r>
          </a:p>
        </p:txBody>
      </p:sp>
      <p:pic>
        <p:nvPicPr>
          <p:cNvPr id="23554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8438" y="1420813"/>
            <a:ext cx="3670300" cy="366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57250" y="142875"/>
            <a:ext cx="8072438" cy="1143000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Как называют специалиста в области макияжа, который придает лицу определенный образ? </a:t>
            </a:r>
          </a:p>
        </p:txBody>
      </p:sp>
      <p:pic>
        <p:nvPicPr>
          <p:cNvPr id="24578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1352550"/>
            <a:ext cx="5949950" cy="481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2875"/>
            <a:ext cx="7924800" cy="857250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Первое впечатление о человеке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ltGray">
          <a:xfrm flipV="1">
            <a:off x="6215063" y="1500188"/>
            <a:ext cx="1635125" cy="2000250"/>
          </a:xfrm>
          <a:prstGeom prst="downArrow">
            <a:avLst>
              <a:gd name="adj1" fmla="val 77380"/>
              <a:gd name="adj2" fmla="val 19711"/>
            </a:avLst>
          </a:prstGeom>
          <a:gradFill rotWithShape="1">
            <a:gsLst>
              <a:gs pos="0">
                <a:schemeClr val="accent1">
                  <a:gamma/>
                  <a:tint val="5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6387" name="Group 15"/>
          <p:cNvGrpSpPr>
            <a:grpSpLocks/>
          </p:cNvGrpSpPr>
          <p:nvPr/>
        </p:nvGrpSpPr>
        <p:grpSpPr bwMode="auto">
          <a:xfrm>
            <a:off x="6215063" y="3643313"/>
            <a:ext cx="1646237" cy="1135062"/>
            <a:chOff x="3026" y="2259"/>
            <a:chExt cx="1037" cy="844"/>
          </a:xfrm>
        </p:grpSpPr>
        <p:grpSp>
          <p:nvGrpSpPr>
            <p:cNvPr id="16448" name="Group 16"/>
            <p:cNvGrpSpPr>
              <a:grpSpLocks/>
            </p:cNvGrpSpPr>
            <p:nvPr/>
          </p:nvGrpSpPr>
          <p:grpSpPr bwMode="auto">
            <a:xfrm>
              <a:off x="3031" y="2635"/>
              <a:ext cx="1032" cy="468"/>
              <a:chOff x="657" y="2893"/>
              <a:chExt cx="1032" cy="590"/>
            </a:xfrm>
          </p:grpSpPr>
          <p:sp>
            <p:nvSpPr>
              <p:cNvPr id="40977" name="AutoShape 17"/>
              <p:cNvSpPr>
                <a:spLocks noChangeArrowheads="1"/>
              </p:cNvSpPr>
              <p:nvPr/>
            </p:nvSpPr>
            <p:spPr bwMode="ltGray">
              <a:xfrm>
                <a:off x="657" y="2894"/>
                <a:ext cx="1031" cy="589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78" name="AutoShape 18"/>
              <p:cNvSpPr>
                <a:spLocks noChangeArrowheads="1"/>
              </p:cNvSpPr>
              <p:nvPr/>
            </p:nvSpPr>
            <p:spPr bwMode="ltGray">
              <a:xfrm>
                <a:off x="658" y="2895"/>
                <a:ext cx="1031" cy="235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49" name="Group 19"/>
            <p:cNvGrpSpPr>
              <a:grpSpLocks/>
            </p:cNvGrpSpPr>
            <p:nvPr/>
          </p:nvGrpSpPr>
          <p:grpSpPr bwMode="auto">
            <a:xfrm>
              <a:off x="3026" y="2507"/>
              <a:ext cx="1029" cy="102"/>
              <a:chOff x="764" y="2737"/>
              <a:chExt cx="1032" cy="102"/>
            </a:xfrm>
          </p:grpSpPr>
          <p:sp>
            <p:nvSpPr>
              <p:cNvPr id="40980" name="AutoShape 20"/>
              <p:cNvSpPr>
                <a:spLocks noChangeArrowheads="1"/>
              </p:cNvSpPr>
              <p:nvPr/>
            </p:nvSpPr>
            <p:spPr bwMode="ltGray">
              <a:xfrm>
                <a:off x="764" y="2737"/>
                <a:ext cx="1031" cy="103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1" name="AutoShape 21"/>
              <p:cNvSpPr>
                <a:spLocks noChangeArrowheads="1"/>
              </p:cNvSpPr>
              <p:nvPr/>
            </p:nvSpPr>
            <p:spPr bwMode="lt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50" name="Group 22"/>
            <p:cNvGrpSpPr>
              <a:grpSpLocks/>
            </p:cNvGrpSpPr>
            <p:nvPr/>
          </p:nvGrpSpPr>
          <p:grpSpPr bwMode="auto">
            <a:xfrm>
              <a:off x="3026" y="2383"/>
              <a:ext cx="1029" cy="102"/>
              <a:chOff x="764" y="2737"/>
              <a:chExt cx="1032" cy="102"/>
            </a:xfrm>
          </p:grpSpPr>
          <p:sp>
            <p:nvSpPr>
              <p:cNvPr id="40983" name="AutoShape 23"/>
              <p:cNvSpPr>
                <a:spLocks noChangeArrowheads="1"/>
              </p:cNvSpPr>
              <p:nvPr/>
            </p:nvSpPr>
            <p:spPr bwMode="lt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4" name="AutoShape 24"/>
              <p:cNvSpPr>
                <a:spLocks noChangeArrowheads="1"/>
              </p:cNvSpPr>
              <p:nvPr/>
            </p:nvSpPr>
            <p:spPr bwMode="lt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51" name="Group 25"/>
            <p:cNvGrpSpPr>
              <a:grpSpLocks/>
            </p:cNvGrpSpPr>
            <p:nvPr/>
          </p:nvGrpSpPr>
          <p:grpSpPr bwMode="auto">
            <a:xfrm>
              <a:off x="3026" y="2259"/>
              <a:ext cx="1029" cy="102"/>
              <a:chOff x="764" y="2737"/>
              <a:chExt cx="1032" cy="102"/>
            </a:xfrm>
          </p:grpSpPr>
          <p:sp>
            <p:nvSpPr>
              <p:cNvPr id="40986" name="AutoShape 26"/>
              <p:cNvSpPr>
                <a:spLocks noChangeArrowheads="1"/>
              </p:cNvSpPr>
              <p:nvPr/>
            </p:nvSpPr>
            <p:spPr bwMode="lt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87" name="AutoShape 27"/>
              <p:cNvSpPr>
                <a:spLocks noChangeArrowheads="1"/>
              </p:cNvSpPr>
              <p:nvPr/>
            </p:nvSpPr>
            <p:spPr bwMode="lt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88" name="AutoShape 28"/>
          <p:cNvSpPr>
            <a:spLocks noChangeArrowheads="1"/>
          </p:cNvSpPr>
          <p:nvPr/>
        </p:nvSpPr>
        <p:spPr bwMode="ltGray">
          <a:xfrm flipV="1">
            <a:off x="3714750" y="1500188"/>
            <a:ext cx="1654175" cy="1285875"/>
          </a:xfrm>
          <a:prstGeom prst="downArrow">
            <a:avLst>
              <a:gd name="adj1" fmla="val 76157"/>
              <a:gd name="adj2" fmla="val 21037"/>
            </a:avLst>
          </a:prstGeom>
          <a:gradFill rotWithShape="1">
            <a:gsLst>
              <a:gs pos="0">
                <a:schemeClr val="accent1">
                  <a:gamma/>
                  <a:tint val="5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6389" name="Group 29"/>
          <p:cNvGrpSpPr>
            <a:grpSpLocks/>
          </p:cNvGrpSpPr>
          <p:nvPr/>
        </p:nvGrpSpPr>
        <p:grpSpPr bwMode="auto">
          <a:xfrm>
            <a:off x="3714750" y="2928938"/>
            <a:ext cx="1643063" cy="1857375"/>
            <a:chOff x="1957" y="2013"/>
            <a:chExt cx="1035" cy="1090"/>
          </a:xfrm>
        </p:grpSpPr>
        <p:grpSp>
          <p:nvGrpSpPr>
            <p:cNvPr id="16430" name="Group 30"/>
            <p:cNvGrpSpPr>
              <a:grpSpLocks/>
            </p:cNvGrpSpPr>
            <p:nvPr/>
          </p:nvGrpSpPr>
          <p:grpSpPr bwMode="auto">
            <a:xfrm>
              <a:off x="1957" y="2635"/>
              <a:ext cx="1032" cy="468"/>
              <a:chOff x="657" y="2893"/>
              <a:chExt cx="1032" cy="590"/>
            </a:xfrm>
          </p:grpSpPr>
          <p:sp>
            <p:nvSpPr>
              <p:cNvPr id="40991" name="AutoShape 31"/>
              <p:cNvSpPr>
                <a:spLocks noChangeArrowheads="1"/>
              </p:cNvSpPr>
              <p:nvPr/>
            </p:nvSpPr>
            <p:spPr bwMode="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2" name="AutoShape 32"/>
              <p:cNvSpPr>
                <a:spLocks noChangeArrowheads="1"/>
              </p:cNvSpPr>
              <p:nvPr/>
            </p:nvSpPr>
            <p:spPr bwMode="gray">
              <a:xfrm>
                <a:off x="658" y="2895"/>
                <a:ext cx="1031" cy="236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31" name="Group 33"/>
            <p:cNvGrpSpPr>
              <a:grpSpLocks/>
            </p:cNvGrpSpPr>
            <p:nvPr/>
          </p:nvGrpSpPr>
          <p:grpSpPr bwMode="auto">
            <a:xfrm>
              <a:off x="1963" y="2507"/>
              <a:ext cx="1029" cy="102"/>
              <a:chOff x="764" y="2737"/>
              <a:chExt cx="1032" cy="102"/>
            </a:xfrm>
          </p:grpSpPr>
          <p:sp>
            <p:nvSpPr>
              <p:cNvPr id="40994" name="AutoShape 34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5" name="AutoShape 35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32" name="Group 36"/>
            <p:cNvGrpSpPr>
              <a:grpSpLocks/>
            </p:cNvGrpSpPr>
            <p:nvPr/>
          </p:nvGrpSpPr>
          <p:grpSpPr bwMode="auto">
            <a:xfrm>
              <a:off x="1963" y="2383"/>
              <a:ext cx="1029" cy="102"/>
              <a:chOff x="764" y="2737"/>
              <a:chExt cx="1032" cy="102"/>
            </a:xfrm>
          </p:grpSpPr>
          <p:sp>
            <p:nvSpPr>
              <p:cNvPr id="40997" name="AutoShape 37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998" name="AutoShape 38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33" name="Group 39"/>
            <p:cNvGrpSpPr>
              <a:grpSpLocks/>
            </p:cNvGrpSpPr>
            <p:nvPr/>
          </p:nvGrpSpPr>
          <p:grpSpPr bwMode="auto">
            <a:xfrm>
              <a:off x="1963" y="2259"/>
              <a:ext cx="1029" cy="102"/>
              <a:chOff x="764" y="2737"/>
              <a:chExt cx="1032" cy="102"/>
            </a:xfrm>
          </p:grpSpPr>
          <p:sp>
            <p:nvSpPr>
              <p:cNvPr id="41000" name="AutoShape 40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1" name="AutoShape 41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34" name="Group 42"/>
            <p:cNvGrpSpPr>
              <a:grpSpLocks/>
            </p:cNvGrpSpPr>
            <p:nvPr/>
          </p:nvGrpSpPr>
          <p:grpSpPr bwMode="auto">
            <a:xfrm>
              <a:off x="1963" y="2135"/>
              <a:ext cx="1029" cy="102"/>
              <a:chOff x="764" y="2737"/>
              <a:chExt cx="1032" cy="102"/>
            </a:xfrm>
          </p:grpSpPr>
          <p:sp>
            <p:nvSpPr>
              <p:cNvPr id="41003" name="AutoShape 43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4" name="AutoShape 44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35" name="Group 45"/>
            <p:cNvGrpSpPr>
              <a:grpSpLocks/>
            </p:cNvGrpSpPr>
            <p:nvPr/>
          </p:nvGrpSpPr>
          <p:grpSpPr bwMode="auto">
            <a:xfrm>
              <a:off x="1963" y="2013"/>
              <a:ext cx="1029" cy="102"/>
              <a:chOff x="764" y="2737"/>
              <a:chExt cx="1032" cy="102"/>
            </a:xfrm>
          </p:grpSpPr>
          <p:sp>
            <p:nvSpPr>
              <p:cNvPr id="41006" name="AutoShape 46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hlink">
                      <a:gamma/>
                      <a:shade val="85882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07" name="AutoShape 47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008" name="AutoShape 48"/>
          <p:cNvSpPr>
            <a:spLocks noChangeArrowheads="1"/>
          </p:cNvSpPr>
          <p:nvPr/>
        </p:nvSpPr>
        <p:spPr bwMode="ltGray">
          <a:xfrm flipV="1">
            <a:off x="1214438" y="1500188"/>
            <a:ext cx="1701800" cy="785812"/>
          </a:xfrm>
          <a:prstGeom prst="downArrow">
            <a:avLst>
              <a:gd name="adj1" fmla="val 75111"/>
              <a:gd name="adj2" fmla="val 40843"/>
            </a:avLst>
          </a:prstGeom>
          <a:gradFill rotWithShape="1">
            <a:gsLst>
              <a:gs pos="0">
                <a:schemeClr val="accent1">
                  <a:gamma/>
                  <a:tint val="5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6391" name="Group 49"/>
          <p:cNvGrpSpPr>
            <a:grpSpLocks/>
          </p:cNvGrpSpPr>
          <p:nvPr/>
        </p:nvGrpSpPr>
        <p:grpSpPr bwMode="auto">
          <a:xfrm>
            <a:off x="1214438" y="2428875"/>
            <a:ext cx="1638300" cy="2320925"/>
            <a:chOff x="882" y="1641"/>
            <a:chExt cx="1032" cy="1462"/>
          </a:xfrm>
        </p:grpSpPr>
        <p:grpSp>
          <p:nvGrpSpPr>
            <p:cNvPr id="16403" name="Group 50"/>
            <p:cNvGrpSpPr>
              <a:grpSpLocks/>
            </p:cNvGrpSpPr>
            <p:nvPr/>
          </p:nvGrpSpPr>
          <p:grpSpPr bwMode="auto">
            <a:xfrm>
              <a:off x="882" y="2635"/>
              <a:ext cx="1032" cy="468"/>
              <a:chOff x="657" y="2893"/>
              <a:chExt cx="1032" cy="590"/>
            </a:xfrm>
          </p:grpSpPr>
          <p:sp>
            <p:nvSpPr>
              <p:cNvPr id="41011" name="AutoShape 51"/>
              <p:cNvSpPr>
                <a:spLocks noChangeArrowheads="1"/>
              </p:cNvSpPr>
              <p:nvPr/>
            </p:nvSpPr>
            <p:spPr bwMode="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2" name="AutoShape 52"/>
              <p:cNvSpPr>
                <a:spLocks noChangeArrowheads="1"/>
              </p:cNvSpPr>
              <p:nvPr/>
            </p:nvSpPr>
            <p:spPr bwMode="gray">
              <a:xfrm>
                <a:off x="658" y="2894"/>
                <a:ext cx="1031" cy="236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04" name="Group 53"/>
            <p:cNvGrpSpPr>
              <a:grpSpLocks/>
            </p:cNvGrpSpPr>
            <p:nvPr/>
          </p:nvGrpSpPr>
          <p:grpSpPr bwMode="auto">
            <a:xfrm>
              <a:off x="885" y="2507"/>
              <a:ext cx="1029" cy="102"/>
              <a:chOff x="764" y="2737"/>
              <a:chExt cx="1032" cy="102"/>
            </a:xfrm>
          </p:grpSpPr>
          <p:sp>
            <p:nvSpPr>
              <p:cNvPr id="41014" name="AutoShape 54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5" name="AutoShape 55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05" name="Group 56"/>
            <p:cNvGrpSpPr>
              <a:grpSpLocks/>
            </p:cNvGrpSpPr>
            <p:nvPr/>
          </p:nvGrpSpPr>
          <p:grpSpPr bwMode="auto">
            <a:xfrm>
              <a:off x="885" y="2383"/>
              <a:ext cx="1029" cy="102"/>
              <a:chOff x="764" y="2737"/>
              <a:chExt cx="1032" cy="102"/>
            </a:xfrm>
          </p:grpSpPr>
          <p:sp>
            <p:nvSpPr>
              <p:cNvPr id="41017" name="AutoShape 57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8" name="AutoShape 58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06" name="Group 59"/>
            <p:cNvGrpSpPr>
              <a:grpSpLocks/>
            </p:cNvGrpSpPr>
            <p:nvPr/>
          </p:nvGrpSpPr>
          <p:grpSpPr bwMode="auto">
            <a:xfrm>
              <a:off x="885" y="2259"/>
              <a:ext cx="1029" cy="102"/>
              <a:chOff x="764" y="2737"/>
              <a:chExt cx="1032" cy="102"/>
            </a:xfrm>
          </p:grpSpPr>
          <p:sp>
            <p:nvSpPr>
              <p:cNvPr id="41020" name="AutoShape 60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1" name="AutoShape 61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07" name="Group 62"/>
            <p:cNvGrpSpPr>
              <a:grpSpLocks/>
            </p:cNvGrpSpPr>
            <p:nvPr/>
          </p:nvGrpSpPr>
          <p:grpSpPr bwMode="auto">
            <a:xfrm>
              <a:off x="885" y="2135"/>
              <a:ext cx="1029" cy="102"/>
              <a:chOff x="764" y="2737"/>
              <a:chExt cx="1032" cy="102"/>
            </a:xfrm>
          </p:grpSpPr>
          <p:sp>
            <p:nvSpPr>
              <p:cNvPr id="41023" name="AutoShape 63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08" name="Group 65"/>
            <p:cNvGrpSpPr>
              <a:grpSpLocks/>
            </p:cNvGrpSpPr>
            <p:nvPr/>
          </p:nvGrpSpPr>
          <p:grpSpPr bwMode="auto">
            <a:xfrm>
              <a:off x="885" y="2013"/>
              <a:ext cx="1029" cy="102"/>
              <a:chOff x="764" y="2737"/>
              <a:chExt cx="1032" cy="102"/>
            </a:xfrm>
          </p:grpSpPr>
          <p:sp>
            <p:nvSpPr>
              <p:cNvPr id="41026" name="AutoShape 66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7" name="AutoShape 67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09" name="Group 68"/>
            <p:cNvGrpSpPr>
              <a:grpSpLocks/>
            </p:cNvGrpSpPr>
            <p:nvPr/>
          </p:nvGrpSpPr>
          <p:grpSpPr bwMode="auto">
            <a:xfrm>
              <a:off x="885" y="1889"/>
              <a:ext cx="1029" cy="102"/>
              <a:chOff x="764" y="2737"/>
              <a:chExt cx="1032" cy="102"/>
            </a:xfrm>
          </p:grpSpPr>
          <p:sp>
            <p:nvSpPr>
              <p:cNvPr id="41029" name="AutoShape 69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0" name="AutoShape 70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10" name="Group 71"/>
            <p:cNvGrpSpPr>
              <a:grpSpLocks/>
            </p:cNvGrpSpPr>
            <p:nvPr/>
          </p:nvGrpSpPr>
          <p:grpSpPr bwMode="auto">
            <a:xfrm>
              <a:off x="885" y="1765"/>
              <a:ext cx="1029" cy="102"/>
              <a:chOff x="764" y="2737"/>
              <a:chExt cx="1032" cy="102"/>
            </a:xfrm>
          </p:grpSpPr>
          <p:sp>
            <p:nvSpPr>
              <p:cNvPr id="41032" name="AutoShape 72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3" name="AutoShape 73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411" name="Group 74"/>
            <p:cNvGrpSpPr>
              <a:grpSpLocks/>
            </p:cNvGrpSpPr>
            <p:nvPr/>
          </p:nvGrpSpPr>
          <p:grpSpPr bwMode="auto">
            <a:xfrm>
              <a:off x="885" y="1641"/>
              <a:ext cx="1029" cy="102"/>
              <a:chOff x="764" y="2737"/>
              <a:chExt cx="1032" cy="102"/>
            </a:xfrm>
          </p:grpSpPr>
          <p:sp>
            <p:nvSpPr>
              <p:cNvPr id="41035" name="AutoShape 75"/>
              <p:cNvSpPr>
                <a:spLocks noChangeArrowheads="1"/>
              </p:cNvSpPr>
              <p:nvPr/>
            </p:nvSpPr>
            <p:spPr bwMode="gray">
              <a:xfrm>
                <a:off x="764" y="2737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6" name="AutoShape 76"/>
              <p:cNvSpPr>
                <a:spLocks noChangeArrowheads="1"/>
              </p:cNvSpPr>
              <p:nvPr/>
            </p:nvSpPr>
            <p:spPr bwMode="gray">
              <a:xfrm>
                <a:off x="765" y="2737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037" name="AutoShape 77"/>
          <p:cNvSpPr>
            <a:spLocks noChangeArrowheads="1"/>
          </p:cNvSpPr>
          <p:nvPr/>
        </p:nvSpPr>
        <p:spPr bwMode="gray">
          <a:xfrm>
            <a:off x="1357313" y="4929188"/>
            <a:ext cx="6715125" cy="1143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>
                  <a:gamma/>
                  <a:shade val="86667"/>
                  <a:invGamma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86667"/>
                  <a:invGamma/>
                </a:srgbClr>
              </a:gs>
            </a:gsLst>
            <a:lin ang="5400000" scaled="1"/>
          </a:gradFill>
          <a:ln w="19050">
            <a:solidFill>
              <a:srgbClr val="F8F8F8"/>
            </a:solidFill>
            <a:round/>
            <a:headEnd/>
            <a:tailEnd/>
          </a:ln>
          <a:effectLst>
            <a:outerShdw dist="45791" dir="3378596" algn="ctr" rotWithShape="0">
              <a:srgbClr val="1C1C1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3" name="Text Box 79"/>
          <p:cNvSpPr txBox="1">
            <a:spLocks noChangeArrowheads="1"/>
          </p:cNvSpPr>
          <p:nvPr/>
        </p:nvSpPr>
        <p:spPr bwMode="black">
          <a:xfrm>
            <a:off x="1500188" y="1785938"/>
            <a:ext cx="1150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55 </a:t>
            </a:r>
            <a:r>
              <a:rPr lang="en-US" sz="2400" b="1"/>
              <a:t>%</a:t>
            </a:r>
          </a:p>
        </p:txBody>
      </p:sp>
      <p:sp>
        <p:nvSpPr>
          <p:cNvPr id="16394" name="Text Box 80"/>
          <p:cNvSpPr txBox="1">
            <a:spLocks noChangeArrowheads="1"/>
          </p:cNvSpPr>
          <p:nvPr/>
        </p:nvSpPr>
        <p:spPr bwMode="black">
          <a:xfrm>
            <a:off x="4000500" y="1785938"/>
            <a:ext cx="11509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38 </a:t>
            </a:r>
            <a:r>
              <a:rPr lang="en-US" sz="2400" b="1"/>
              <a:t>%</a:t>
            </a:r>
          </a:p>
        </p:txBody>
      </p:sp>
      <p:sp>
        <p:nvSpPr>
          <p:cNvPr id="16395" name="Text Box 81"/>
          <p:cNvSpPr txBox="1">
            <a:spLocks noChangeArrowheads="1"/>
          </p:cNvSpPr>
          <p:nvPr/>
        </p:nvSpPr>
        <p:spPr bwMode="black">
          <a:xfrm>
            <a:off x="6429375" y="1785938"/>
            <a:ext cx="11509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7 </a:t>
            </a:r>
            <a:r>
              <a:rPr lang="en-US" sz="2400" b="1"/>
              <a:t>%</a:t>
            </a:r>
          </a:p>
        </p:txBody>
      </p:sp>
      <p:sp>
        <p:nvSpPr>
          <p:cNvPr id="41043" name="Text Box 83"/>
          <p:cNvSpPr txBox="1">
            <a:spLocks noChangeArrowheads="1"/>
          </p:cNvSpPr>
          <p:nvPr/>
        </p:nvSpPr>
        <p:spPr bwMode="black">
          <a:xfrm>
            <a:off x="1285875" y="4357688"/>
            <a:ext cx="1503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Внешность</a:t>
            </a:r>
            <a:endParaRPr lang="en-US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4" name="Text Box 84"/>
          <p:cNvSpPr txBox="1">
            <a:spLocks noChangeArrowheads="1"/>
          </p:cNvSpPr>
          <p:nvPr/>
        </p:nvSpPr>
        <p:spPr bwMode="black">
          <a:xfrm>
            <a:off x="3786188" y="4000500"/>
            <a:ext cx="15033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Манера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endParaRPr lang="en-US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5" name="Text Box 85"/>
          <p:cNvSpPr txBox="1">
            <a:spLocks noChangeArrowheads="1"/>
          </p:cNvSpPr>
          <p:nvPr/>
        </p:nvSpPr>
        <p:spPr bwMode="black">
          <a:xfrm>
            <a:off x="6286500" y="4071938"/>
            <a:ext cx="1503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Личные качества</a:t>
            </a:r>
            <a:endParaRPr lang="en-US" b="1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7" name="Text Box 87"/>
          <p:cNvSpPr txBox="1">
            <a:spLocks noChangeArrowheads="1"/>
          </p:cNvSpPr>
          <p:nvPr/>
        </p:nvSpPr>
        <p:spPr bwMode="black">
          <a:xfrm>
            <a:off x="1857375" y="3286125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8F8F8"/>
                </a:solidFill>
              </a:rPr>
              <a:t>A</a:t>
            </a:r>
          </a:p>
        </p:txBody>
      </p:sp>
      <p:sp>
        <p:nvSpPr>
          <p:cNvPr id="41048" name="Text Box 88"/>
          <p:cNvSpPr txBox="1">
            <a:spLocks noChangeArrowheads="1"/>
          </p:cNvSpPr>
          <p:nvPr/>
        </p:nvSpPr>
        <p:spPr bwMode="black">
          <a:xfrm>
            <a:off x="4357688" y="3286125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8F8F8"/>
                </a:solidFill>
              </a:rPr>
              <a:t>B</a:t>
            </a:r>
          </a:p>
        </p:txBody>
      </p:sp>
      <p:sp>
        <p:nvSpPr>
          <p:cNvPr id="41049" name="Text Box 89"/>
          <p:cNvSpPr txBox="1">
            <a:spLocks noChangeArrowheads="1"/>
          </p:cNvSpPr>
          <p:nvPr/>
        </p:nvSpPr>
        <p:spPr bwMode="black">
          <a:xfrm>
            <a:off x="6786563" y="3643313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8F8F8"/>
                </a:solidFill>
              </a:rPr>
              <a:t>C</a:t>
            </a: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571625" y="4981575"/>
            <a:ext cx="6357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/>
            <a:r>
              <a:rPr lang="ru-RU" b="1" i="1">
                <a:solidFill>
                  <a:srgbClr val="4D004D"/>
                </a:solidFill>
                <a:latin typeface="Times New Roman" pitchFamily="18" charset="0"/>
                <a:cs typeface="Calibri" pitchFamily="34" charset="0"/>
              </a:rPr>
              <a:t>Недаром какой-то мудрец сказал, что половиной своей красоты женщины обязаны портнихам. </a:t>
            </a:r>
          </a:p>
          <a:p>
            <a:pPr indent="449263" algn="just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				</a:t>
            </a:r>
            <a:r>
              <a:rPr lang="ru-RU" b="1" i="1">
                <a:solidFill>
                  <a:srgbClr val="4D004D"/>
                </a:solidFill>
                <a:latin typeface="Times New Roman" pitchFamily="18" charset="0"/>
                <a:cs typeface="Calibri" pitchFamily="34" charset="0"/>
              </a:rPr>
              <a:t>	Лопе де Вега</a:t>
            </a:r>
            <a:endParaRPr lang="ru-RU" b="1" i="1">
              <a:solidFill>
                <a:srgbClr val="4D00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7924800" cy="685800"/>
          </a:xfrm>
        </p:spPr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Визажист – специалист по красоте</a:t>
            </a:r>
          </a:p>
        </p:txBody>
      </p:sp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285750" y="4357688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Профессия визажиста издавна пользуется заслуженным уважением. Визажистом можно считать художника, холстом для которого является не бумага, а тела и лица людей. При этом визажист также должен разбираться в различных кремах, особенностях типов кожи каждого человека, а также не просто делать макияж, а быть в этом высококлассным профессионалом в накладывании макияжа. Визажист должен обладать знаниями психологов, чтобы за максимально короткий период времени почувствовать, что именно нужно клиентке, и предложить ей самое лучшее. </a:t>
            </a:r>
          </a:p>
        </p:txBody>
      </p:sp>
      <p:pic>
        <p:nvPicPr>
          <p:cNvPr id="25602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854075"/>
            <a:ext cx="4456113" cy="3522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2"/>
          <p:cNvSpPr>
            <a:spLocks noChangeArrowheads="1"/>
          </p:cNvSpPr>
          <p:nvPr/>
        </p:nvSpPr>
        <p:spPr bwMode="auto">
          <a:xfrm>
            <a:off x="357188" y="214313"/>
            <a:ext cx="85010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называется область медицины, которая объединяет научные достижения дерматологии, биологии, микробиологии, химии, диетологии и других медицинских и естественно - научных дисциплин в целях поддержания здорового состояния кожи, волос и ногтей, а также коррекции косметических недостатков ? Как называют специалистов этой области медицины?</a:t>
            </a:r>
          </a:p>
          <a:p>
            <a:endParaRPr lang="ru-RU"/>
          </a:p>
        </p:txBody>
      </p:sp>
      <p:pic>
        <p:nvPicPr>
          <p:cNvPr id="26626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75" y="2279650"/>
            <a:ext cx="5370513" cy="403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214313"/>
            <a:ext cx="7924800" cy="685800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Афоризмы о красоте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0" name="AutoShape 48"/>
          <p:cNvSpPr>
            <a:spLocks noChangeArrowheads="1"/>
          </p:cNvSpPr>
          <p:nvPr/>
        </p:nvSpPr>
        <p:spPr bwMode="ltGray">
          <a:xfrm>
            <a:off x="142875" y="928688"/>
            <a:ext cx="8786813" cy="714375"/>
          </a:xfrm>
          <a:prstGeom prst="roundRect">
            <a:avLst>
              <a:gd name="adj" fmla="val 7292"/>
            </a:avLst>
          </a:prstGeom>
          <a:gradFill rotWithShape="1">
            <a:gsLst>
              <a:gs pos="0">
                <a:schemeClr val="accent2">
                  <a:gamma/>
                  <a:shade val="61961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FFFFFF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1" name="AutoShape 49"/>
          <p:cNvSpPr>
            <a:spLocks noChangeArrowheads="1"/>
          </p:cNvSpPr>
          <p:nvPr/>
        </p:nvSpPr>
        <p:spPr bwMode="gray">
          <a:xfrm>
            <a:off x="1697038" y="2559050"/>
            <a:ext cx="5311775" cy="150813"/>
          </a:xfrm>
          <a:prstGeom prst="roundRect">
            <a:avLst>
              <a:gd name="adj" fmla="val 26389"/>
            </a:avLst>
          </a:prstGeom>
          <a:solidFill>
            <a:srgbClr val="F8F8F8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Text Box 50"/>
          <p:cNvSpPr txBox="1">
            <a:spLocks noChangeArrowheads="1"/>
          </p:cNvSpPr>
          <p:nvPr/>
        </p:nvSpPr>
        <p:spPr bwMode="black">
          <a:xfrm>
            <a:off x="785813" y="928688"/>
            <a:ext cx="8072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chemeClr val="tx1"/>
              </a:buClr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Некрасивых женщин нет, есть женщины, которые не хотят быть красивыми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				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(Французская посл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овица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pSp>
        <p:nvGrpSpPr>
          <p:cNvPr id="17413" name="Group 51"/>
          <p:cNvGrpSpPr>
            <a:grpSpLocks/>
          </p:cNvGrpSpPr>
          <p:nvPr/>
        </p:nvGrpSpPr>
        <p:grpSpPr bwMode="auto">
          <a:xfrm>
            <a:off x="357188" y="1000125"/>
            <a:ext cx="428625" cy="428625"/>
            <a:chOff x="4166" y="1706"/>
            <a:chExt cx="1252" cy="1252"/>
          </a:xfrm>
        </p:grpSpPr>
        <p:sp>
          <p:nvSpPr>
            <p:cNvPr id="17446" name="Oval 5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7" name="Oval 5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8" name="Oval 5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9" name="Oval 5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7414" name="Text Box 56"/>
          <p:cNvSpPr txBox="1">
            <a:spLocks noChangeArrowheads="1"/>
          </p:cNvSpPr>
          <p:nvPr/>
        </p:nvSpPr>
        <p:spPr bwMode="auto">
          <a:xfrm>
            <a:off x="357188" y="1000125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1</a:t>
            </a:r>
          </a:p>
        </p:txBody>
      </p:sp>
      <p:grpSp>
        <p:nvGrpSpPr>
          <p:cNvPr id="17415" name="Group 57"/>
          <p:cNvGrpSpPr>
            <a:grpSpLocks/>
          </p:cNvGrpSpPr>
          <p:nvPr/>
        </p:nvGrpSpPr>
        <p:grpSpPr bwMode="auto">
          <a:xfrm>
            <a:off x="142875" y="1714500"/>
            <a:ext cx="8786813" cy="642938"/>
            <a:chOff x="1118" y="1948"/>
            <a:chExt cx="3346" cy="288"/>
          </a:xfrm>
        </p:grpSpPr>
        <p:sp>
          <p:nvSpPr>
            <p:cNvPr id="8250" name="AutoShape 58"/>
            <p:cNvSpPr>
              <a:spLocks noChangeArrowheads="1"/>
            </p:cNvSpPr>
            <p:nvPr/>
          </p:nvSpPr>
          <p:spPr bwMode="ltGray">
            <a:xfrm>
              <a:off x="1118" y="1948"/>
              <a:ext cx="3346" cy="288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chemeClr val="accent1">
                    <a:gamma/>
                    <a:shade val="6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45" name="AutoShape 59"/>
            <p:cNvSpPr>
              <a:spLocks noChangeArrowheads="1"/>
            </p:cNvSpPr>
            <p:nvPr/>
          </p:nvSpPr>
          <p:spPr bwMode="ltGray">
            <a:xfrm>
              <a:off x="1118" y="1948"/>
              <a:ext cx="3346" cy="95"/>
            </a:xfrm>
            <a:prstGeom prst="roundRect">
              <a:avLst>
                <a:gd name="adj" fmla="val 26389"/>
              </a:avLst>
            </a:prstGeom>
            <a:solidFill>
              <a:srgbClr val="F8F8F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6" name="Text Box 60"/>
          <p:cNvSpPr txBox="1">
            <a:spLocks noChangeArrowheads="1"/>
          </p:cNvSpPr>
          <p:nvPr/>
        </p:nvSpPr>
        <p:spPr bwMode="black">
          <a:xfrm>
            <a:off x="2484438" y="3211513"/>
            <a:ext cx="404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Click to add title in here    </a:t>
            </a:r>
          </a:p>
        </p:txBody>
      </p:sp>
      <p:grpSp>
        <p:nvGrpSpPr>
          <p:cNvPr id="17417" name="Group 61"/>
          <p:cNvGrpSpPr>
            <a:grpSpLocks/>
          </p:cNvGrpSpPr>
          <p:nvPr/>
        </p:nvGrpSpPr>
        <p:grpSpPr bwMode="auto">
          <a:xfrm>
            <a:off x="357188" y="1785938"/>
            <a:ext cx="428625" cy="428625"/>
            <a:chOff x="4166" y="1706"/>
            <a:chExt cx="1252" cy="1252"/>
          </a:xfrm>
        </p:grpSpPr>
        <p:sp>
          <p:nvSpPr>
            <p:cNvPr id="17440" name="Oval 6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1" name="Oval 6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2" name="Oval 6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43" name="Oval 6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7418" name="Text Box 66"/>
          <p:cNvSpPr txBox="1">
            <a:spLocks noChangeArrowheads="1"/>
          </p:cNvSpPr>
          <p:nvPr/>
        </p:nvSpPr>
        <p:spPr bwMode="auto">
          <a:xfrm>
            <a:off x="357188" y="1785938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17419" name="Group 67"/>
          <p:cNvGrpSpPr>
            <a:grpSpLocks/>
          </p:cNvGrpSpPr>
          <p:nvPr/>
        </p:nvGrpSpPr>
        <p:grpSpPr bwMode="auto">
          <a:xfrm>
            <a:off x="142875" y="2428875"/>
            <a:ext cx="8786813" cy="2071688"/>
            <a:chOff x="1098" y="2465"/>
            <a:chExt cx="3346" cy="288"/>
          </a:xfrm>
        </p:grpSpPr>
        <p:sp>
          <p:nvSpPr>
            <p:cNvPr id="8260" name="AutoShape 68"/>
            <p:cNvSpPr>
              <a:spLocks noChangeArrowheads="1"/>
            </p:cNvSpPr>
            <p:nvPr/>
          </p:nvSpPr>
          <p:spPr bwMode="ltGray">
            <a:xfrm>
              <a:off x="1098" y="2465"/>
              <a:ext cx="3346" cy="288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chemeClr val="folHlink">
                    <a:gamma/>
                    <a:shade val="6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9" name="AutoShape 69"/>
            <p:cNvSpPr>
              <a:spLocks noChangeArrowheads="1"/>
            </p:cNvSpPr>
            <p:nvPr/>
          </p:nvSpPr>
          <p:spPr bwMode="ltGray">
            <a:xfrm>
              <a:off x="1098" y="2465"/>
              <a:ext cx="3346" cy="95"/>
            </a:xfrm>
            <a:prstGeom prst="roundRect">
              <a:avLst>
                <a:gd name="adj" fmla="val 26389"/>
              </a:avLst>
            </a:prstGeom>
            <a:solidFill>
              <a:srgbClr val="F8F8F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20" name="Text Box 70"/>
          <p:cNvSpPr txBox="1">
            <a:spLocks noChangeArrowheads="1"/>
          </p:cNvSpPr>
          <p:nvPr/>
        </p:nvSpPr>
        <p:spPr bwMode="black">
          <a:xfrm>
            <a:off x="785813" y="1785938"/>
            <a:ext cx="807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chemeClr val="tx1"/>
              </a:buClr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Изящество для тела - это то же, что здравый смысл для ума. </a:t>
            </a:r>
          </a:p>
        </p:txBody>
      </p:sp>
      <p:grpSp>
        <p:nvGrpSpPr>
          <p:cNvPr id="17421" name="Group 71"/>
          <p:cNvGrpSpPr>
            <a:grpSpLocks/>
          </p:cNvGrpSpPr>
          <p:nvPr/>
        </p:nvGrpSpPr>
        <p:grpSpPr bwMode="auto">
          <a:xfrm>
            <a:off x="285750" y="3143250"/>
            <a:ext cx="428625" cy="428625"/>
            <a:chOff x="4166" y="1706"/>
            <a:chExt cx="1252" cy="1252"/>
          </a:xfrm>
        </p:grpSpPr>
        <p:sp>
          <p:nvSpPr>
            <p:cNvPr id="17434" name="Oval 7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5" name="Oval 7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6" name="Oval 7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7" name="Oval 7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7422" name="Text Box 76"/>
          <p:cNvSpPr txBox="1">
            <a:spLocks noChangeArrowheads="1"/>
          </p:cNvSpPr>
          <p:nvPr/>
        </p:nvSpPr>
        <p:spPr bwMode="auto">
          <a:xfrm>
            <a:off x="285750" y="314325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17423" name="Group 77"/>
          <p:cNvGrpSpPr>
            <a:grpSpLocks/>
          </p:cNvGrpSpPr>
          <p:nvPr/>
        </p:nvGrpSpPr>
        <p:grpSpPr bwMode="auto">
          <a:xfrm>
            <a:off x="142875" y="4643438"/>
            <a:ext cx="8858250" cy="1285875"/>
            <a:chOff x="1118" y="2963"/>
            <a:chExt cx="3346" cy="288"/>
          </a:xfrm>
        </p:grpSpPr>
        <p:sp>
          <p:nvSpPr>
            <p:cNvPr id="8270" name="AutoShape 78"/>
            <p:cNvSpPr>
              <a:spLocks noChangeArrowheads="1"/>
            </p:cNvSpPr>
            <p:nvPr/>
          </p:nvSpPr>
          <p:spPr bwMode="ltGray">
            <a:xfrm>
              <a:off x="1118" y="2963"/>
              <a:ext cx="3346" cy="288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chemeClr val="hlink">
                    <a:gamma/>
                    <a:shade val="6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33" name="AutoShape 79"/>
            <p:cNvSpPr>
              <a:spLocks noChangeArrowheads="1"/>
            </p:cNvSpPr>
            <p:nvPr/>
          </p:nvSpPr>
          <p:spPr bwMode="ltGray">
            <a:xfrm>
              <a:off x="1118" y="2963"/>
              <a:ext cx="3346" cy="95"/>
            </a:xfrm>
            <a:prstGeom prst="roundRect">
              <a:avLst>
                <a:gd name="adj" fmla="val 26389"/>
              </a:avLst>
            </a:prstGeom>
            <a:solidFill>
              <a:srgbClr val="F8F8F8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24" name="Group 81"/>
          <p:cNvGrpSpPr>
            <a:grpSpLocks/>
          </p:cNvGrpSpPr>
          <p:nvPr/>
        </p:nvGrpSpPr>
        <p:grpSpPr bwMode="auto">
          <a:xfrm>
            <a:off x="285750" y="4929188"/>
            <a:ext cx="428625" cy="428625"/>
            <a:chOff x="4166" y="1706"/>
            <a:chExt cx="1252" cy="1252"/>
          </a:xfrm>
        </p:grpSpPr>
        <p:sp>
          <p:nvSpPr>
            <p:cNvPr id="17428" name="Oval 8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29" name="Oval 8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0" name="Oval 8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431" name="Oval 8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7425" name="Text Box 86"/>
          <p:cNvSpPr txBox="1">
            <a:spLocks noChangeArrowheads="1"/>
          </p:cNvSpPr>
          <p:nvPr/>
        </p:nvSpPr>
        <p:spPr bwMode="auto">
          <a:xfrm>
            <a:off x="357188" y="4929188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426" name="Rectangle 87"/>
          <p:cNvSpPr>
            <a:spLocks noChangeArrowheads="1"/>
          </p:cNvSpPr>
          <p:nvPr/>
        </p:nvSpPr>
        <p:spPr bwMode="auto">
          <a:xfrm>
            <a:off x="785813" y="2500313"/>
            <a:ext cx="80724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 i="1">
                <a:latin typeface="Times New Roman" pitchFamily="18" charset="0"/>
                <a:cs typeface="Calibri" pitchFamily="34" charset="0"/>
              </a:rPr>
              <a:t>Заботясь о красоте, надо начинать с сердца и души, иначе никакая одежда и косметика не поможет.</a:t>
            </a:r>
            <a:endParaRPr lang="ru-RU" sz="1600" b="1" i="1"/>
          </a:p>
          <a:p>
            <a:pPr algn="just" eaLnBrk="0" hangingPunct="0"/>
            <a:r>
              <a:rPr lang="ru-RU" sz="1600" b="1" i="1">
                <a:latin typeface="Times New Roman" pitchFamily="18" charset="0"/>
                <a:cs typeface="Calibri" pitchFamily="34" charset="0"/>
              </a:rPr>
              <a:t>Какая наука - прекрасно выглядеть! Какое оружие - красота! И как элегантна скромность!</a:t>
            </a:r>
            <a:endParaRPr lang="ru-RU" sz="1600" b="1" i="1"/>
          </a:p>
          <a:p>
            <a:pPr algn="just" eaLnBrk="0" hangingPunct="0"/>
            <a:r>
              <a:rPr lang="ru-RU" sz="1600" b="1" i="1">
                <a:latin typeface="Times New Roman" pitchFamily="18" charset="0"/>
                <a:cs typeface="Calibri" pitchFamily="34" charset="0"/>
              </a:rPr>
              <a:t>Безвкусица имеет пределы, только хороший вкус бесконечен.</a:t>
            </a:r>
            <a:endParaRPr lang="ru-RU" sz="1600" b="1" i="1"/>
          </a:p>
          <a:p>
            <a:pPr algn="just" eaLnBrk="0" hangingPunct="0"/>
            <a:r>
              <a:rPr lang="ru-RU" sz="1600" b="1" i="1">
                <a:latin typeface="Times New Roman" pitchFamily="18" charset="0"/>
                <a:cs typeface="Calibri" pitchFamily="34" charset="0"/>
              </a:rPr>
              <a:t>Возраст для женщины </a:t>
            </a:r>
            <a:r>
              <a:rPr lang="ru-RU" sz="1600" b="1" i="1">
                <a:latin typeface="Calibri" pitchFamily="34" charset="0"/>
                <a:cs typeface="Calibri" pitchFamily="34" charset="0"/>
              </a:rPr>
              <a:t>–</a:t>
            </a:r>
            <a:r>
              <a:rPr lang="ru-RU" sz="1600" b="1" i="1">
                <a:latin typeface="Times New Roman" pitchFamily="18" charset="0"/>
                <a:cs typeface="Calibri" pitchFamily="34" charset="0"/>
              </a:rPr>
              <a:t> не самое важное: можно быть восхитительной в 20, очаровательной в 40 и оставаться неотразимой да конца своих дней. </a:t>
            </a:r>
          </a:p>
          <a:p>
            <a:pPr algn="just" eaLnBrk="0" hangingPunct="0"/>
            <a:r>
              <a:rPr lang="ru-RU" sz="1600" b="1">
                <a:latin typeface="Times New Roman" pitchFamily="18" charset="0"/>
                <a:cs typeface="Calibri" pitchFamily="34" charset="0"/>
              </a:rPr>
              <a:t>						</a:t>
            </a:r>
            <a:r>
              <a:rPr lang="ru-RU" sz="1600" b="1" i="1">
                <a:latin typeface="Times New Roman" pitchFamily="18" charset="0"/>
                <a:cs typeface="Calibri" pitchFamily="34" charset="0"/>
              </a:rPr>
              <a:t>Коко Шанель</a:t>
            </a:r>
            <a:endParaRPr lang="ru-RU" sz="1600" b="1"/>
          </a:p>
        </p:txBody>
      </p:sp>
      <p:sp>
        <p:nvSpPr>
          <p:cNvPr id="17427" name="Rectangle 88"/>
          <p:cNvSpPr>
            <a:spLocks noChangeArrowheads="1"/>
          </p:cNvSpPr>
          <p:nvPr/>
        </p:nvSpPr>
        <p:spPr bwMode="auto">
          <a:xfrm>
            <a:off x="428625" y="4762500"/>
            <a:ext cx="8429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1600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Чтобы губы были красивыми, говорите только добрые слова.</a:t>
            </a:r>
            <a:endParaRPr lang="ru-RU" sz="1600" b="1" i="1"/>
          </a:p>
          <a:p>
            <a:pPr indent="449263" eaLnBrk="0" hangingPunct="0"/>
            <a:r>
              <a:rPr lang="ru-RU" sz="1600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Чтобы глаза были красивыми, ищите в людях только хорошее.</a:t>
            </a:r>
            <a:endParaRPr lang="ru-RU" sz="1600" b="1" i="1"/>
          </a:p>
          <a:p>
            <a:pPr indent="449263" eaLnBrk="0" hangingPunct="0"/>
            <a:r>
              <a:rPr lang="ru-RU" sz="1600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Чтобы фигура была стройной, поделитесь едой с голодными.</a:t>
            </a:r>
            <a:endParaRPr lang="ru-RU" sz="1600" b="1" i="1"/>
          </a:p>
          <a:p>
            <a:pPr indent="449263" eaLnBrk="0" hangingPunct="0"/>
            <a:r>
              <a:rPr lang="ru-RU" sz="1600" b="1" i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Чтобы волосы были красивыми, пусть с прядями каждый день играет малыш.</a:t>
            </a:r>
            <a:endParaRPr lang="ru-RU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143875" cy="100012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Какую страну мира принято считать колыбелью косметики?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357438" y="4357688"/>
            <a:ext cx="5715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Древний Китай;</a:t>
            </a:r>
          </a:p>
          <a:p>
            <a:pPr indent="449263" algn="just" eaLnBrk="0" hangingPunct="0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Древнюю Японию;</a:t>
            </a:r>
          </a:p>
          <a:p>
            <a:pPr indent="449263" algn="just" eaLnBrk="0" hangingPunct="0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Древнюю Индию;</a:t>
            </a:r>
          </a:p>
          <a:p>
            <a:pPr indent="449263" algn="just" eaLnBrk="0" hangingPunct="0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Древний Египет;</a:t>
            </a:r>
          </a:p>
          <a:p>
            <a:pPr indent="449263" algn="just" eaLnBrk="0" hangingPunct="0"/>
            <a:r>
              <a:rPr lang="ru-RU" sz="24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д) Древняя Греция.</a:t>
            </a:r>
          </a:p>
        </p:txBody>
      </p:sp>
      <p:pic>
        <p:nvPicPr>
          <p:cNvPr id="18435" name="Picture 2" descr="C:\Users\Ира\Documents\косметика\конкурс\р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4090988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Ира\Documents\косметика\конкурс\ри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1357313"/>
            <a:ext cx="244157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3350" y="1357313"/>
            <a:ext cx="266065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785813" y="142875"/>
            <a:ext cx="7924800" cy="68580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История косметики</a:t>
            </a:r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42875" y="1500188"/>
            <a:ext cx="557212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Родиной косметики считается Древний Египет. В этой стране искусство украшения лица и тела достигло наивысшего развития. Любовь египтян к косметике была так велика, что даже священным животным в храмах (кобрам, крокодилам, кошкам, быкам) рисовали круги вокруг глаз фосфоресцирующими красками, а статуям ярко вырисовывали глаза, заполняя радужную оболочку прозрачным кварцитом и на место зрачка, вставляя блестящую каплю хрусталя. В результате глаз начинал обладать неповторимым гипнотическим воздействием. </a:t>
            </a:r>
          </a:p>
          <a:p>
            <a:pPr algn="just"/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1525" y="1066800"/>
            <a:ext cx="3170238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4214813" y="236538"/>
            <a:ext cx="4786312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секреты косметики были известны только жрецам и избранным и хранились в строгой тайне.  Для египтянок забота о внешности была делом первостепенной важности. Они красили волосы, ресницы, брови, ногти, губы, пудрились и румянились, красиво и ярко наряжались, делали прически и т.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Считалось позором, если женщина не следила за собой и ходила по дому или показывалась на людях без макияжа, растрепанной, как попало одетой и т. п. Самое большое внимание в макияже уделяли глазам — «зеркалу души», их красили густой черной жидкостью. Краска делала глаза говорящими и выразительными. Кроме того, косметика имела и профилактические свойства, например, краска для век предотвращала воспаление век от слепящего солнца и сухого ветра,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оздоравливала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кожу, отпугивала своим запахом насекомых, предохраняла от болезней.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Ира\Documents\косметика\конкурс\р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066800"/>
            <a:ext cx="3944938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428625" y="869950"/>
            <a:ext cx="4714875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/>
            <a:r>
              <a:rPr lang="ru-RU" sz="2400" b="1">
                <a:solidFill>
                  <a:srgbClr val="4D004D"/>
                </a:solidFill>
                <a:latin typeface="Times New Roman" pitchFamily="18" charset="0"/>
                <a:cs typeface="Calibri" pitchFamily="34" charset="0"/>
              </a:rPr>
              <a:t>Очень популярны были средства для отбеливания лица. Так, известно, что Клеопатра для сохранения нежности и белизны кожи использовала мазь, основным компонентом которой был размельченный крокодилий помет вместе с белилами. Египетская царица даже написала книгу по косметике и имела для производства парфюмерных изделий целую фабрику. </a:t>
            </a:r>
            <a:endParaRPr lang="ru-RU" sz="2400" b="1">
              <a:solidFill>
                <a:srgbClr val="4D004D"/>
              </a:solidFill>
            </a:endParaRPr>
          </a:p>
        </p:txBody>
      </p:sp>
      <p:pic>
        <p:nvPicPr>
          <p:cNvPr id="21506" name="Picture 2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000125"/>
            <a:ext cx="3576638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4000500" y="1571625"/>
            <a:ext cx="49291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just"/>
            <a:r>
              <a:rPr lang="ru-RU" sz="2000" b="1">
                <a:solidFill>
                  <a:srgbClr val="4D004D"/>
                </a:solidFill>
                <a:latin typeface="Times New Roman" pitchFamily="18" charset="0"/>
                <a:cs typeface="Calibri" pitchFamily="34" charset="0"/>
              </a:rPr>
              <a:t>В Древнем Египте прекрасно знали все целебные и косметические свойства ароматических масел и благовоний, которые очень ценились и стоили так дорого, что их приравнивали к драгоценностям и хранили в специальных ларцах из сандалового дерева. Из Египта искусство макияжа распространялось по всему миру.</a:t>
            </a:r>
            <a:endParaRPr lang="ru-RU" sz="2000" b="1">
              <a:solidFill>
                <a:srgbClr val="4D004D"/>
              </a:solidFill>
            </a:endParaRPr>
          </a:p>
        </p:txBody>
      </p:sp>
      <p:pic>
        <p:nvPicPr>
          <p:cNvPr id="5122" name="Picture 2" descr="C:\Users\Ира\Documents\косметика\конкурс\р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1133475"/>
            <a:ext cx="3748087" cy="488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осметик1">
  <a:themeElements>
    <a:clrScheme name="Default Design 2">
      <a:dk1>
        <a:srgbClr val="000000"/>
      </a:dk1>
      <a:lt1>
        <a:srgbClr val="FCC5B6"/>
      </a:lt1>
      <a:dk2>
        <a:srgbClr val="660066"/>
      </a:dk2>
      <a:lt2>
        <a:srgbClr val="FFFFFF"/>
      </a:lt2>
      <a:accent1>
        <a:srgbClr val="F29292"/>
      </a:accent1>
      <a:accent2>
        <a:srgbClr val="9DE3A5"/>
      </a:accent2>
      <a:accent3>
        <a:srgbClr val="FDDFD7"/>
      </a:accent3>
      <a:accent4>
        <a:srgbClr val="000000"/>
      </a:accent4>
      <a:accent5>
        <a:srgbClr val="F7C7C7"/>
      </a:accent5>
      <a:accent6>
        <a:srgbClr val="8ECE95"/>
      </a:accent6>
      <a:hlink>
        <a:srgbClr val="D1BCEE"/>
      </a:hlink>
      <a:folHlink>
        <a:srgbClr val="E6CEB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2BB"/>
        </a:lt1>
        <a:dk2>
          <a:srgbClr val="660033"/>
        </a:dk2>
        <a:lt2>
          <a:srgbClr val="FFFFFF"/>
        </a:lt2>
        <a:accent1>
          <a:srgbClr val="FCE988"/>
        </a:accent1>
        <a:accent2>
          <a:srgbClr val="9DEDCD"/>
        </a:accent2>
        <a:accent3>
          <a:srgbClr val="FEF7DA"/>
        </a:accent3>
        <a:accent4>
          <a:srgbClr val="000000"/>
        </a:accent4>
        <a:accent5>
          <a:srgbClr val="FDF2C3"/>
        </a:accent5>
        <a:accent6>
          <a:srgbClr val="8ED7BA"/>
        </a:accent6>
        <a:hlink>
          <a:srgbClr val="FFAD93"/>
        </a:hlink>
        <a:folHlink>
          <a:srgbClr val="A8C1F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C5B6"/>
        </a:lt1>
        <a:dk2>
          <a:srgbClr val="660066"/>
        </a:dk2>
        <a:lt2>
          <a:srgbClr val="FFFFFF"/>
        </a:lt2>
        <a:accent1>
          <a:srgbClr val="F29292"/>
        </a:accent1>
        <a:accent2>
          <a:srgbClr val="9DE3A5"/>
        </a:accent2>
        <a:accent3>
          <a:srgbClr val="FDDFD7"/>
        </a:accent3>
        <a:accent4>
          <a:srgbClr val="000000"/>
        </a:accent4>
        <a:accent5>
          <a:srgbClr val="F7C7C7"/>
        </a:accent5>
        <a:accent6>
          <a:srgbClr val="8ECE95"/>
        </a:accent6>
        <a:hlink>
          <a:srgbClr val="D1BCEE"/>
        </a:hlink>
        <a:folHlink>
          <a:srgbClr val="E6CE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6ECDF"/>
        </a:lt1>
        <a:dk2>
          <a:srgbClr val="003366"/>
        </a:dk2>
        <a:lt2>
          <a:srgbClr val="FFFFFF"/>
        </a:lt2>
        <a:accent1>
          <a:srgbClr val="A4E0CC"/>
        </a:accent1>
        <a:accent2>
          <a:srgbClr val="E8B888"/>
        </a:accent2>
        <a:accent3>
          <a:srgbClr val="DFF4EC"/>
        </a:accent3>
        <a:accent4>
          <a:srgbClr val="000000"/>
        </a:accent4>
        <a:accent5>
          <a:srgbClr val="CFEDE2"/>
        </a:accent5>
        <a:accent6>
          <a:srgbClr val="D2A67B"/>
        </a:accent6>
        <a:hlink>
          <a:srgbClr val="A9CBE9"/>
        </a:hlink>
        <a:folHlink>
          <a:srgbClr val="F2B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косметик1</Template>
  <TotalTime>791</TotalTime>
  <Words>1832</Words>
  <Application>Microsoft Office PowerPoint</Application>
  <PresentationFormat>Экран (4:3)</PresentationFormat>
  <Paragraphs>143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косметик1</vt:lpstr>
      <vt:lpstr>косметик1</vt:lpstr>
      <vt:lpstr> История косметики. Специалисты по красоте.</vt:lpstr>
      <vt:lpstr>Что определяет первое впечатление о человеке?</vt:lpstr>
      <vt:lpstr>Первое впечатление о человеке</vt:lpstr>
      <vt:lpstr>Афоризмы о красоте</vt:lpstr>
      <vt:lpstr>Какую страну мира принято считать колыбелью косметики?</vt:lpstr>
      <vt:lpstr>История косметики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Викторина « Из истории создания косметики»</vt:lpstr>
      <vt:lpstr>Слайд 15</vt:lpstr>
      <vt:lpstr>Слайд 16</vt:lpstr>
      <vt:lpstr>Древнейшее оружие: помада – от античности до наших дней</vt:lpstr>
      <vt:lpstr>«Женщина без косметики, что пища без соли»   Римский философ Платон</vt:lpstr>
      <vt:lpstr>  Румяна для румянца? </vt:lpstr>
      <vt:lpstr>Слайд 20</vt:lpstr>
      <vt:lpstr>Роскошные ресницы. Любые средства ради заветной цели!</vt:lpstr>
      <vt:lpstr>Слайд 22</vt:lpstr>
      <vt:lpstr>Король шампуня</vt:lpstr>
      <vt:lpstr>Народная мудрость</vt:lpstr>
      <vt:lpstr>Косметика – искусство украшать</vt:lpstr>
      <vt:lpstr>Группы косметики</vt:lpstr>
      <vt:lpstr>Гигиенические, профилактические и лечебные средства</vt:lpstr>
      <vt:lpstr>Декоративная косметика</vt:lpstr>
      <vt:lpstr>Как называют специалиста в области макияжа, который придает лицу определенный образ? </vt:lpstr>
      <vt:lpstr>Визажист – специалист по красоте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девушки. Косметика.</dc:title>
  <dc:creator>Ира</dc:creator>
  <cp:lastModifiedBy>123</cp:lastModifiedBy>
  <cp:revision>91</cp:revision>
  <dcterms:created xsi:type="dcterms:W3CDTF">2010-01-04T08:37:22Z</dcterms:created>
  <dcterms:modified xsi:type="dcterms:W3CDTF">2010-08-02T21:15:54Z</dcterms:modified>
</cp:coreProperties>
</file>