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97" autoAdjust="0"/>
  </p:normalViewPr>
  <p:slideViewPr>
    <p:cSldViewPr>
      <p:cViewPr varScale="1">
        <p:scale>
          <a:sx n="76" d="100"/>
          <a:sy n="76" d="100"/>
        </p:scale>
        <p:origin x="-102" y="-2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562D67B-9B17-4C5F-9C42-188A97FB4C11}" type="datetimeFigureOut">
              <a:rPr lang="ru-RU" smtClean="0"/>
              <a:pPr/>
              <a:t>25.01.2010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4F0F46A-DF4E-4836-87F8-5DF588554C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2D67B-9B17-4C5F-9C42-188A97FB4C11}" type="datetimeFigureOut">
              <a:rPr lang="ru-RU" smtClean="0"/>
              <a:pPr/>
              <a:t>25.01.2010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0F46A-DF4E-4836-87F8-5DF588554C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2D67B-9B17-4C5F-9C42-188A97FB4C11}" type="datetimeFigureOut">
              <a:rPr lang="ru-RU" smtClean="0"/>
              <a:pPr/>
              <a:t>25.01.2010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0F46A-DF4E-4836-87F8-5DF588554C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562D67B-9B17-4C5F-9C42-188A97FB4C11}" type="datetimeFigureOut">
              <a:rPr lang="ru-RU" smtClean="0"/>
              <a:pPr/>
              <a:t>25.01.2010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4F0F46A-DF4E-4836-87F8-5DF588554C4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562D67B-9B17-4C5F-9C42-188A97FB4C11}" type="datetimeFigureOut">
              <a:rPr lang="ru-RU" smtClean="0"/>
              <a:pPr/>
              <a:t>25.01.2010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4F0F46A-DF4E-4836-87F8-5DF588554C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2D67B-9B17-4C5F-9C42-188A97FB4C11}" type="datetimeFigureOut">
              <a:rPr lang="ru-RU" smtClean="0"/>
              <a:pPr/>
              <a:t>25.01.2010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0F46A-DF4E-4836-87F8-5DF588554C4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2D67B-9B17-4C5F-9C42-188A97FB4C11}" type="datetimeFigureOut">
              <a:rPr lang="ru-RU" smtClean="0"/>
              <a:pPr/>
              <a:t>25.01.2010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0F46A-DF4E-4836-87F8-5DF588554C4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562D67B-9B17-4C5F-9C42-188A97FB4C11}" type="datetimeFigureOut">
              <a:rPr lang="ru-RU" smtClean="0"/>
              <a:pPr/>
              <a:t>25.01.2010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4F0F46A-DF4E-4836-87F8-5DF588554C4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2D67B-9B17-4C5F-9C42-188A97FB4C11}" type="datetimeFigureOut">
              <a:rPr lang="ru-RU" smtClean="0"/>
              <a:pPr/>
              <a:t>25.01.2010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0F46A-DF4E-4836-87F8-5DF588554C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562D67B-9B17-4C5F-9C42-188A97FB4C11}" type="datetimeFigureOut">
              <a:rPr lang="ru-RU" smtClean="0"/>
              <a:pPr/>
              <a:t>25.01.2010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4F0F46A-DF4E-4836-87F8-5DF588554C4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562D67B-9B17-4C5F-9C42-188A97FB4C11}" type="datetimeFigureOut">
              <a:rPr lang="ru-RU" smtClean="0"/>
              <a:pPr/>
              <a:t>25.01.2010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4F0F46A-DF4E-4836-87F8-5DF588554C4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562D67B-9B17-4C5F-9C42-188A97FB4C11}" type="datetimeFigureOut">
              <a:rPr lang="ru-RU" smtClean="0"/>
              <a:pPr/>
              <a:t>25.01.2010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4F0F46A-DF4E-4836-87F8-5DF588554C4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E:\&#1087;&#1088;&#1080;&#1083;&#1086;&#1078;&#1077;&#1085;&#1080;&#1077;1\&#1083;&#1080;&#1088;&#1080;&#1082;&#1072;.mid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slideLayout" Target="../slideLayouts/slideLayout5.xml"/><Relationship Id="rId1" Type="http://schemas.openxmlformats.org/officeDocument/2006/relationships/audio" Target="file:///C:\Users\&#1053;&#1072;&#1090;&#1072;\Pictures\&#1054;&#1088;&#1075;&#1072;&#1085;&#1080;&#1079;&#1072;&#1090;&#1086;&#1088;%20&#1082;&#1083;&#1080;&#1087;&#1086;&#1074;%20(Microsoft)\BD19507_.mid" TargetMode="Externa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1.jpeg"/><Relationship Id="rId2" Type="http://schemas.openxmlformats.org/officeDocument/2006/relationships/slideLayout" Target="../slideLayouts/slideLayout5.xml"/><Relationship Id="rId1" Type="http://schemas.openxmlformats.org/officeDocument/2006/relationships/audio" Target="file:///E:\&#1087;&#1088;&#1080;&#1083;&#1086;&#1078;&#1077;&#1085;&#1080;&#1077;1\chastushki_babokezhek.mp3" TargetMode="External"/><Relationship Id="rId6" Type="http://schemas.openxmlformats.org/officeDocument/2006/relationships/image" Target="../media/image10.jpeg"/><Relationship Id="rId5" Type="http://schemas.openxmlformats.org/officeDocument/2006/relationships/image" Target="../media/image2.png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slideLayout" Target="../slideLayouts/slideLayout5.xml"/><Relationship Id="rId1" Type="http://schemas.openxmlformats.org/officeDocument/2006/relationships/audio" Target="file:///E:\&#1087;&#1088;&#1080;&#1083;&#1086;&#1078;&#1077;&#1085;&#1080;&#1077;1\&#1088;&#1086;&#1084;&#1072;&#1085;&#1090;&#1080;&#1095;&#1077;&#1089;&#1082;&#1072;&#1103;.mid" TargetMode="External"/><Relationship Id="rId6" Type="http://schemas.openxmlformats.org/officeDocument/2006/relationships/image" Target="../media/image15.pn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slideLayout" Target="../slideLayouts/slideLayout5.xml"/><Relationship Id="rId1" Type="http://schemas.openxmlformats.org/officeDocument/2006/relationships/audio" Target="../media/audio1.wav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2.wav"/><Relationship Id="rId5" Type="http://schemas.openxmlformats.org/officeDocument/2006/relationships/image" Target="../media/image24.png"/><Relationship Id="rId4" Type="http://schemas.openxmlformats.org/officeDocument/2006/relationships/image" Target="../media/image2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714489"/>
            <a:ext cx="7772400" cy="1885962"/>
          </a:xfrm>
        </p:spPr>
        <p:txBody>
          <a:bodyPr>
            <a:normAutofit/>
          </a:bodyPr>
          <a:lstStyle/>
          <a:p>
            <a:r>
              <a:rPr lang="ru-RU" dirty="0" smtClean="0"/>
              <a:t>Игра «По следам Летучего корабля»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Автор </a:t>
            </a:r>
            <a:r>
              <a:rPr lang="ru-RU" dirty="0" err="1" smtClean="0"/>
              <a:t>Лобурь</a:t>
            </a:r>
            <a:r>
              <a:rPr lang="ru-RU" dirty="0" smtClean="0"/>
              <a:t> Н. Ст., лицей №1 г. </a:t>
            </a:r>
            <a:r>
              <a:rPr lang="ru-RU" dirty="0" err="1" smtClean="0"/>
              <a:t>Славянск-н</a:t>
            </a:r>
            <a:r>
              <a:rPr lang="ru-RU" dirty="0" smtClean="0"/>
              <a:t>/К</a:t>
            </a:r>
            <a:endParaRPr lang="ru-RU" dirty="0"/>
          </a:p>
        </p:txBody>
      </p:sp>
      <p:pic>
        <p:nvPicPr>
          <p:cNvPr id="5" name="лирика.mid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4357686" y="3714752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20000" numSld="2"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798496"/>
          </a:xfrm>
        </p:spPr>
        <p:txBody>
          <a:bodyPr/>
          <a:lstStyle/>
          <a:p>
            <a:r>
              <a:rPr lang="ru-RU" dirty="0" smtClean="0"/>
              <a:t>Задание первое.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2"/>
          </p:nvPr>
        </p:nvSpPr>
        <p:spPr>
          <a:xfrm>
            <a:off x="428596" y="1785926"/>
            <a:ext cx="3857652" cy="4857784"/>
          </a:xfrm>
        </p:spPr>
        <p:txBody>
          <a:bodyPr/>
          <a:lstStyle/>
          <a:p>
            <a:r>
              <a:rPr lang="ru-RU" dirty="0" smtClean="0"/>
              <a:t>Какой КПД имел царский самовар, если он доводил до кипения 5 л воды с начальной температурой 15</a:t>
            </a:r>
            <a:r>
              <a:rPr lang="ru-RU" baseline="30000" dirty="0" smtClean="0"/>
              <a:t>0</a:t>
            </a:r>
            <a:r>
              <a:rPr lang="ru-RU" dirty="0" smtClean="0"/>
              <a:t>С, сжигая при этом 600 г дров с удельной теплотой сгорания 10</a:t>
            </a:r>
            <a:r>
              <a:rPr lang="ru-RU" baseline="30000" dirty="0" smtClean="0"/>
              <a:t>7</a:t>
            </a:r>
            <a:r>
              <a:rPr lang="ru-RU" dirty="0" smtClean="0"/>
              <a:t> Дж/кг? 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4"/>
          </p:nvPr>
        </p:nvSpPr>
        <p:spPr>
          <a:xfrm>
            <a:off x="4357686" y="2000240"/>
            <a:ext cx="3986239" cy="4572032"/>
          </a:xfrm>
        </p:spPr>
        <p:txBody>
          <a:bodyPr/>
          <a:lstStyle/>
          <a:p>
            <a:r>
              <a:rPr lang="ru-RU" dirty="0" smtClean="0"/>
              <a:t>Какое минимальное давление должна выдерживать крыша царского дворца, если по ней смог пройти Иван-трубочист массой 75 кг босиком (площадь ступней около 250 см</a:t>
            </a:r>
            <a:r>
              <a:rPr lang="ru-RU" baseline="30000" dirty="0" smtClean="0"/>
              <a:t>2</a:t>
            </a:r>
            <a:r>
              <a:rPr lang="ru-RU" dirty="0" smtClean="0"/>
              <a:t>)? 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"/>
          </p:nvPr>
        </p:nvSpPr>
        <p:spPr>
          <a:xfrm>
            <a:off x="500034" y="1071546"/>
            <a:ext cx="3657600" cy="785818"/>
          </a:xfrm>
        </p:spPr>
        <p:txBody>
          <a:bodyPr/>
          <a:lstStyle/>
          <a:p>
            <a:r>
              <a:rPr lang="en-US" sz="3600" dirty="0" smtClean="0"/>
              <a:t>I </a:t>
            </a:r>
            <a:r>
              <a:rPr lang="ru-RU" sz="3600" dirty="0" smtClean="0"/>
              <a:t>команда</a:t>
            </a:r>
            <a:endParaRPr lang="ru-RU" sz="3600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>
            <a:off x="4343400" y="1071546"/>
            <a:ext cx="3657600" cy="785818"/>
          </a:xfrm>
        </p:spPr>
        <p:txBody>
          <a:bodyPr/>
          <a:lstStyle/>
          <a:p>
            <a:r>
              <a:rPr lang="en-US" sz="3600" dirty="0" smtClean="0"/>
              <a:t>II </a:t>
            </a:r>
            <a:r>
              <a:rPr lang="ru-RU" sz="3600" dirty="0" smtClean="0"/>
              <a:t>команда</a:t>
            </a:r>
            <a:endParaRPr lang="ru-RU" sz="3600" dirty="0"/>
          </a:p>
        </p:txBody>
      </p:sp>
      <p:pic>
        <p:nvPicPr>
          <p:cNvPr id="9" name="Рисунок 8" descr="забава с самоваром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5984" y="4071942"/>
            <a:ext cx="1968485" cy="1476364"/>
          </a:xfrm>
          <a:prstGeom prst="rect">
            <a:avLst/>
          </a:prstGeom>
        </p:spPr>
      </p:pic>
      <p:pic>
        <p:nvPicPr>
          <p:cNvPr id="10" name="Рисунок 9" descr="с самоваром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28596" y="4929198"/>
            <a:ext cx="2247899" cy="1685924"/>
          </a:xfrm>
          <a:prstGeom prst="rect">
            <a:avLst/>
          </a:prstGeom>
        </p:spPr>
      </p:pic>
      <p:pic>
        <p:nvPicPr>
          <p:cNvPr id="11" name="Рисунок 10" descr="на крыше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000760" y="4214818"/>
            <a:ext cx="1994860" cy="1471618"/>
          </a:xfrm>
          <a:prstGeom prst="rect">
            <a:avLst/>
          </a:prstGeom>
        </p:spPr>
      </p:pic>
      <p:pic>
        <p:nvPicPr>
          <p:cNvPr id="12" name="Рисунок 11" descr="на крыше1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857752" y="5357826"/>
            <a:ext cx="1670925" cy="1249684"/>
          </a:xfrm>
          <a:prstGeom prst="rect">
            <a:avLst/>
          </a:prstGeom>
        </p:spPr>
      </p:pic>
      <p:pic>
        <p:nvPicPr>
          <p:cNvPr id="13" name="BD19507_.mid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7" cstate="print"/>
          <a:stretch>
            <a:fillRect/>
          </a:stretch>
        </p:blipFill>
        <p:spPr>
          <a:xfrm>
            <a:off x="4449763" y="3306763"/>
            <a:ext cx="244475" cy="2444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">
                                      <p:cBhvr>
                                        <p:cTn id="6" dur="1" fill="hold"/>
                                        <p:tgtEl>
                                          <p:spTgt spid="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0"/>
                            </p:stCondLst>
                            <p:childTnLst>
                              <p:par>
                                <p:cTn id="1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20000" showWhenStopped="0">
                <p:cTn id="28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727058"/>
          </a:xfrm>
        </p:spPr>
        <p:txBody>
          <a:bodyPr/>
          <a:lstStyle/>
          <a:p>
            <a:r>
              <a:rPr lang="ru-RU" dirty="0" smtClean="0"/>
              <a:t>Задание второе.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2"/>
          </p:nvPr>
        </p:nvSpPr>
        <p:spPr>
          <a:xfrm>
            <a:off x="214282" y="2252650"/>
            <a:ext cx="3829048" cy="4605350"/>
          </a:xfrm>
        </p:spPr>
        <p:txBody>
          <a:bodyPr/>
          <a:lstStyle/>
          <a:p>
            <a:r>
              <a:rPr lang="ru-RU" dirty="0" smtClean="0"/>
              <a:t>Рассчитайте минимальный объём летучего корабля, учитывая, что он должен поднять Забаву массой 55 кг и Ивана массой 75 кг. Масса самого корабля 70 кг. 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4"/>
          </p:nvPr>
        </p:nvSpPr>
        <p:spPr>
          <a:xfrm>
            <a:off x="4357686" y="1285860"/>
            <a:ext cx="4057677" cy="4605350"/>
          </a:xfrm>
        </p:spPr>
        <p:txBody>
          <a:bodyPr/>
          <a:lstStyle/>
          <a:p>
            <a:r>
              <a:rPr lang="ru-RU" dirty="0" smtClean="0"/>
              <a:t>Какова длина волны свиста Бабок- </a:t>
            </a:r>
            <a:r>
              <a:rPr lang="ru-RU" dirty="0" err="1" smtClean="0"/>
              <a:t>Ёжек</a:t>
            </a:r>
            <a:r>
              <a:rPr lang="ru-RU" dirty="0" smtClean="0"/>
              <a:t>, если, прежде чем осыпаться, листья трепетали с периодом 0,5 с? Скорость звука в воздухе принять равной 340 м/с. 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"/>
          </p:nvPr>
        </p:nvSpPr>
        <p:spPr>
          <a:xfrm>
            <a:off x="214282" y="1000108"/>
            <a:ext cx="3657600" cy="656476"/>
          </a:xfrm>
        </p:spPr>
        <p:txBody>
          <a:bodyPr/>
          <a:lstStyle/>
          <a:p>
            <a:r>
              <a:rPr lang="en-US" sz="3600" dirty="0" smtClean="0"/>
              <a:t>I </a:t>
            </a:r>
            <a:r>
              <a:rPr lang="ru-RU" sz="3600" dirty="0" smtClean="0"/>
              <a:t>команда</a:t>
            </a:r>
            <a:endParaRPr lang="ru-RU" sz="4400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>
            <a:off x="4429124" y="571480"/>
            <a:ext cx="3657600" cy="658368"/>
          </a:xfrm>
        </p:spPr>
        <p:txBody>
          <a:bodyPr/>
          <a:lstStyle/>
          <a:p>
            <a:r>
              <a:rPr lang="en-US" sz="3600" dirty="0" smtClean="0"/>
              <a:t>II </a:t>
            </a:r>
            <a:r>
              <a:rPr lang="ru-RU" sz="3600" dirty="0" smtClean="0"/>
              <a:t>команда</a:t>
            </a:r>
            <a:endParaRPr lang="ru-RU" sz="3600" dirty="0"/>
          </a:p>
        </p:txBody>
      </p:sp>
      <p:pic>
        <p:nvPicPr>
          <p:cNvPr id="7" name="Рисунок 6" descr="бабки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00826" y="3143248"/>
            <a:ext cx="2484436" cy="1650474"/>
          </a:xfrm>
          <a:prstGeom prst="ellipse">
            <a:avLst/>
          </a:prstGeom>
        </p:spPr>
      </p:pic>
      <p:pic>
        <p:nvPicPr>
          <p:cNvPr id="8" name="Рисунок 7" descr="бабкиЁ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071802" y="4868464"/>
            <a:ext cx="2652714" cy="1989536"/>
          </a:xfrm>
          <a:prstGeom prst="roundRect">
            <a:avLst/>
          </a:prstGeom>
        </p:spPr>
      </p:pic>
      <p:pic>
        <p:nvPicPr>
          <p:cNvPr id="9" name="chastushki_babokezhek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4449763" y="3306763"/>
            <a:ext cx="244475" cy="244475"/>
          </a:xfrm>
          <a:prstGeom prst="rect">
            <a:avLst/>
          </a:prstGeom>
        </p:spPr>
      </p:pic>
      <p:pic>
        <p:nvPicPr>
          <p:cNvPr id="11" name="Рисунок 10" descr="2079_6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357422" y="928670"/>
            <a:ext cx="1857388" cy="1393041"/>
          </a:xfrm>
          <a:prstGeom prst="rect">
            <a:avLst/>
          </a:prstGeom>
        </p:spPr>
      </p:pic>
      <p:pic>
        <p:nvPicPr>
          <p:cNvPr id="12" name="Рисунок 11" descr="medium_62cd53bd9eda109b2d7a805359c1b7de.jpe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28596" y="4429120"/>
            <a:ext cx="3238507" cy="2428880"/>
          </a:xfrm>
          <a:prstGeom prst="ellipse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7" dur="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4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03 -0.02531  0.007 -0.04929  0.015 -0.04929  C 0.024 -0.04929  0.027 -0.02531  0.03 0  C 0.034 0.02797  0.037 0.05595  0.047 0.05595  C 0.056 0.05595  0.059 0.02797  0.063 0  C 0.065 -0.02531  0.069 -0.04929  0.078 -0.04929  C 0.086 -0.04929  0.09 -0.02531  0.093 0  C 0.096 0.02797  0.1 0.05595  0.109 0.05595  C 0.118 0.05595  0.125 0  0.125 0  C 0.128 -0.02531  0.131 -0.04929  0.14 -0.04929  C 0.149 -0.04929  0.152 -0.02531  0.155 0  C 0.159 0.02797  0.162 0.05595  0.172 0.05595  C 0.181 0.05595  0.184 0.02797  0.187 0  C 0.191 -0.02531  0.194 -0.04929  0.203 -0.04929  C 0.211 -0.04929  0.215 -0.02531  0.218 0  C 0.221 0.02797  0.225 0.05595  0.234 0.05595  C 0.243 0.05595  0.246 0.02797  0.25 0  E" pathEditMode="relative" ptsTypes="">
                                      <p:cBhvr>
                                        <p:cTn id="31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32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655620"/>
          </a:xfrm>
        </p:spPr>
        <p:txBody>
          <a:bodyPr/>
          <a:lstStyle/>
          <a:p>
            <a:r>
              <a:rPr lang="ru-RU" dirty="0" smtClean="0"/>
              <a:t>Задание третье.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2"/>
          </p:nvPr>
        </p:nvSpPr>
        <p:spPr>
          <a:xfrm>
            <a:off x="214282" y="4214794"/>
            <a:ext cx="4000528" cy="2643206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Рассчитайте коэффициент жесткости троса, которым Бабки- </a:t>
            </a:r>
            <a:r>
              <a:rPr lang="ru-RU" dirty="0" err="1" smtClean="0"/>
              <a:t>Ёжки</a:t>
            </a:r>
            <a:r>
              <a:rPr lang="ru-RU" dirty="0" smtClean="0"/>
              <a:t> привязали избушку, считая, что при усилии взлететь Изба прикладывала силу 2 кН, из-за чего трос растянулся на 5 мм.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4"/>
          </p:nvPr>
        </p:nvSpPr>
        <p:spPr>
          <a:xfrm>
            <a:off x="4371974" y="1571612"/>
            <a:ext cx="4200553" cy="4676788"/>
          </a:xfrm>
        </p:spPr>
        <p:txBody>
          <a:bodyPr/>
          <a:lstStyle/>
          <a:p>
            <a:r>
              <a:rPr lang="ru-RU" dirty="0" smtClean="0"/>
              <a:t>Какая выталкивающая сила действовала на Ивана, когда он лежал на дне болота? Считать, что примерный объём его тела 70 л. Почему он не мог всплыть самостоятельно? 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"/>
          </p:nvPr>
        </p:nvSpPr>
        <p:spPr>
          <a:xfrm>
            <a:off x="357158" y="857232"/>
            <a:ext cx="3657600" cy="658368"/>
          </a:xfrm>
        </p:spPr>
        <p:txBody>
          <a:bodyPr/>
          <a:lstStyle/>
          <a:p>
            <a:r>
              <a:rPr lang="en-US" sz="3600" dirty="0" smtClean="0"/>
              <a:t>I </a:t>
            </a:r>
            <a:r>
              <a:rPr lang="ru-RU" sz="3600" dirty="0" smtClean="0"/>
              <a:t>команда</a:t>
            </a:r>
            <a:endParaRPr lang="ru-RU" sz="3600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>
            <a:off x="4357686" y="857232"/>
            <a:ext cx="3657600" cy="658368"/>
          </a:xfrm>
        </p:spPr>
        <p:txBody>
          <a:bodyPr/>
          <a:lstStyle/>
          <a:p>
            <a:r>
              <a:rPr lang="en-US" sz="3600" dirty="0" smtClean="0"/>
              <a:t>II </a:t>
            </a:r>
            <a:r>
              <a:rPr lang="ru-RU" sz="3600" dirty="0" smtClean="0"/>
              <a:t>команда</a:t>
            </a:r>
            <a:endParaRPr lang="ru-RU" sz="3600" dirty="0"/>
          </a:p>
        </p:txBody>
      </p:sp>
      <p:pic>
        <p:nvPicPr>
          <p:cNvPr id="7" name="Рисунок 6" descr="1226426857_jacek-yerka-2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4282" y="1500174"/>
            <a:ext cx="2936882" cy="2643194"/>
          </a:xfrm>
          <a:prstGeom prst="rect">
            <a:avLst/>
          </a:prstGeom>
        </p:spPr>
      </p:pic>
      <p:pic>
        <p:nvPicPr>
          <p:cNvPr id="8" name="Рисунок 7" descr="на дне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214810" y="4714884"/>
            <a:ext cx="2571768" cy="1928826"/>
          </a:xfrm>
          <a:prstGeom prst="rect">
            <a:avLst/>
          </a:prstGeom>
        </p:spPr>
      </p:pic>
      <p:pic>
        <p:nvPicPr>
          <p:cNvPr id="9" name="Рисунок 8" descr="на болоте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667515" y="3786190"/>
            <a:ext cx="2476485" cy="1857364"/>
          </a:xfrm>
          <a:prstGeom prst="rect">
            <a:avLst/>
          </a:prstGeom>
        </p:spPr>
      </p:pic>
      <p:pic>
        <p:nvPicPr>
          <p:cNvPr id="11" name="романтическая.mid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6" cstate="print"/>
          <a:stretch>
            <a:fillRect/>
          </a:stretch>
        </p:blipFill>
        <p:spPr>
          <a:xfrm>
            <a:off x="4429124" y="3714752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4">
                <p:cTn id="21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MSj00746680000[1].wav">
            <a:hlinkClick r:id="" action="ppaction://media"/>
          </p:cNvPr>
          <p:cNvPicPr>
            <a:picLocks noRot="1" noChangeAspect="1"/>
          </p:cNvPicPr>
          <p:nvPr>
            <a:wavAudioFile r:embed="rId1" name="MSj00746680000[1].wav"/>
          </p:nvPr>
        </p:nvPicPr>
        <p:blipFill>
          <a:blip r:embed="rId3" cstate="print"/>
          <a:stretch>
            <a:fillRect/>
          </a:stretch>
        </p:blipFill>
        <p:spPr>
          <a:xfrm>
            <a:off x="4449763" y="3306763"/>
            <a:ext cx="244475" cy="244475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655620"/>
          </a:xfrm>
        </p:spPr>
        <p:txBody>
          <a:bodyPr/>
          <a:lstStyle/>
          <a:p>
            <a:r>
              <a:rPr lang="ru-RU" dirty="0" smtClean="0"/>
              <a:t>Задание четвертое.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2"/>
          </p:nvPr>
        </p:nvSpPr>
        <p:spPr>
          <a:xfrm>
            <a:off x="214282" y="1643050"/>
            <a:ext cx="3900518" cy="4605350"/>
          </a:xfrm>
        </p:spPr>
        <p:txBody>
          <a:bodyPr/>
          <a:lstStyle/>
          <a:p>
            <a:r>
              <a:rPr lang="ru-RU" dirty="0" smtClean="0"/>
              <a:t> Какую конечную скорость приобрел </a:t>
            </a:r>
            <a:r>
              <a:rPr lang="ru-RU" dirty="0" err="1" smtClean="0"/>
              <a:t>Полкан</a:t>
            </a:r>
            <a:r>
              <a:rPr lang="ru-RU" dirty="0" smtClean="0"/>
              <a:t>, падая с уровня балкона, высота которого 20 м? </a:t>
            </a:r>
            <a:endParaRPr lang="ru-RU" dirty="0"/>
          </a:p>
        </p:txBody>
      </p:sp>
      <p:pic>
        <p:nvPicPr>
          <p:cNvPr id="7" name="Содержимое 6" descr="полкан падает.jpg"/>
          <p:cNvPicPr>
            <a:picLocks noGrp="1" noChangeAspect="1"/>
          </p:cNvPicPr>
          <p:nvPr>
            <p:ph sz="quarter" idx="4"/>
          </p:nvPr>
        </p:nvPicPr>
        <p:blipFill>
          <a:blip r:embed="rId4" cstate="print"/>
          <a:stretch>
            <a:fillRect/>
          </a:stretch>
        </p:blipFill>
        <p:spPr>
          <a:xfrm>
            <a:off x="1857356" y="4286256"/>
            <a:ext cx="3238523" cy="2428892"/>
          </a:xfrm>
        </p:spPr>
      </p:pic>
      <p:sp>
        <p:nvSpPr>
          <p:cNvPr id="5" name="Текст 4"/>
          <p:cNvSpPr>
            <a:spLocks noGrp="1"/>
          </p:cNvSpPr>
          <p:nvPr>
            <p:ph type="body" sz="quarter" idx="1"/>
          </p:nvPr>
        </p:nvSpPr>
        <p:spPr>
          <a:xfrm>
            <a:off x="285720" y="928670"/>
            <a:ext cx="3657600" cy="658368"/>
          </a:xfrm>
        </p:spPr>
        <p:txBody>
          <a:bodyPr/>
          <a:lstStyle/>
          <a:p>
            <a:r>
              <a:rPr lang="en-US" sz="3600" dirty="0" smtClean="0"/>
              <a:t>I </a:t>
            </a:r>
            <a:r>
              <a:rPr lang="ru-RU" sz="3600" dirty="0" smtClean="0"/>
              <a:t>команда</a:t>
            </a:r>
            <a:endParaRPr lang="ru-RU" sz="3600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>
            <a:off x="5000628" y="857232"/>
            <a:ext cx="3657600" cy="658368"/>
          </a:xfrm>
        </p:spPr>
        <p:txBody>
          <a:bodyPr/>
          <a:lstStyle/>
          <a:p>
            <a:r>
              <a:rPr lang="en-US" sz="3600" dirty="0" smtClean="0"/>
              <a:t>II </a:t>
            </a:r>
            <a:r>
              <a:rPr lang="ru-RU" sz="3600" dirty="0" smtClean="0"/>
              <a:t>команда</a:t>
            </a:r>
            <a:endParaRPr lang="ru-RU" sz="3600" dirty="0"/>
          </a:p>
        </p:txBody>
      </p:sp>
      <p:pic>
        <p:nvPicPr>
          <p:cNvPr id="8" name="Рисунок 7" descr="царь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143240" y="2071678"/>
            <a:ext cx="2388887" cy="3143272"/>
          </a:xfrm>
          <a:prstGeom prst="cloud">
            <a:avLst/>
          </a:prstGeom>
        </p:spPr>
      </p:pic>
      <p:sp>
        <p:nvSpPr>
          <p:cNvPr id="11" name="Содержимое 2"/>
          <p:cNvSpPr txBox="1">
            <a:spLocks/>
          </p:cNvSpPr>
          <p:nvPr/>
        </p:nvSpPr>
        <p:spPr>
          <a:xfrm>
            <a:off x="5357818" y="1571612"/>
            <a:ext cx="3329014" cy="460535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lvl="0" indent="-274320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</a:pPr>
            <a:r>
              <a:rPr lang="ru-RU" sz="2400" dirty="0" smtClean="0"/>
              <a:t> </a:t>
            </a:r>
            <a:r>
              <a:rPr lang="ru-RU" sz="2400" dirty="0"/>
              <a:t>Сколько времени длилось падение </a:t>
            </a:r>
            <a:r>
              <a:rPr lang="ru-RU" sz="2400" dirty="0" err="1"/>
              <a:t>Полкана</a:t>
            </a:r>
            <a:r>
              <a:rPr lang="ru-RU" sz="2400" dirty="0"/>
              <a:t> с балкона высотой 20 м?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0"/>
                            </p:stCondLst>
                            <p:childTnLst>
                              <p:par>
                                <p:cTn id="1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8000"/>
                            </p:stCondLst>
                            <p:childTnLst>
                              <p:par>
                                <p:cTn id="16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1" dur="3856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2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3400420" cy="727058"/>
          </a:xfrm>
        </p:spPr>
        <p:txBody>
          <a:bodyPr/>
          <a:lstStyle/>
          <a:p>
            <a:r>
              <a:rPr lang="ru-RU" dirty="0" smtClean="0"/>
              <a:t>Задание пятое.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2"/>
          </p:nvPr>
        </p:nvSpPr>
        <p:spPr>
          <a:xfrm>
            <a:off x="0" y="1500174"/>
            <a:ext cx="4043362" cy="4857784"/>
          </a:xfrm>
        </p:spPr>
        <p:txBody>
          <a:bodyPr/>
          <a:lstStyle/>
          <a:p>
            <a:r>
              <a:rPr lang="ru-RU" dirty="0" smtClean="0"/>
              <a:t>На сколько градусов удалось бы нагреть 1 кг воды, использовав энергию, выделившуюся при падении </a:t>
            </a:r>
            <a:r>
              <a:rPr lang="ru-RU" dirty="0" err="1" smtClean="0"/>
              <a:t>Полкана</a:t>
            </a:r>
            <a:r>
              <a:rPr lang="ru-RU" dirty="0" smtClean="0"/>
              <a:t> (см. предыдущую задачу)? Массу </a:t>
            </a:r>
            <a:r>
              <a:rPr lang="ru-RU" dirty="0" err="1" smtClean="0"/>
              <a:t>Полкана</a:t>
            </a:r>
            <a:r>
              <a:rPr lang="ru-RU" dirty="0" smtClean="0"/>
              <a:t> примите равной 80 кг, удельная теплоемкость воды 4200 Дж/(кг*</a:t>
            </a:r>
            <a:r>
              <a:rPr lang="ru-RU" baseline="30000" dirty="0" smtClean="0"/>
              <a:t>0</a:t>
            </a:r>
            <a:r>
              <a:rPr lang="ru-RU" dirty="0" smtClean="0"/>
              <a:t>С). 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4"/>
          </p:nvPr>
        </p:nvSpPr>
        <p:spPr>
          <a:xfrm>
            <a:off x="4643438" y="1214422"/>
            <a:ext cx="4200553" cy="5429288"/>
          </a:xfrm>
        </p:spPr>
        <p:txBody>
          <a:bodyPr/>
          <a:lstStyle/>
          <a:p>
            <a:r>
              <a:rPr lang="ru-RU" dirty="0" smtClean="0"/>
              <a:t>Рассчитайте путь, который пробежали  Забава и Иван, скрываясь от царской стражи, пользуясь примерным графиком изменения их скорости: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"/>
          </p:nvPr>
        </p:nvSpPr>
        <p:spPr>
          <a:xfrm>
            <a:off x="357158" y="857232"/>
            <a:ext cx="3657600" cy="658368"/>
          </a:xfrm>
        </p:spPr>
        <p:txBody>
          <a:bodyPr/>
          <a:lstStyle/>
          <a:p>
            <a:r>
              <a:rPr lang="en-US" sz="3600" dirty="0" smtClean="0"/>
              <a:t>I </a:t>
            </a:r>
            <a:r>
              <a:rPr lang="ru-RU" sz="3600" dirty="0" smtClean="0"/>
              <a:t>команда</a:t>
            </a:r>
            <a:endParaRPr lang="ru-RU" sz="3600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>
            <a:off x="5072066" y="428604"/>
            <a:ext cx="3657600" cy="658368"/>
          </a:xfrm>
        </p:spPr>
        <p:txBody>
          <a:bodyPr/>
          <a:lstStyle/>
          <a:p>
            <a:r>
              <a:rPr lang="en-US" sz="3600" dirty="0" smtClean="0"/>
              <a:t>II </a:t>
            </a:r>
            <a:r>
              <a:rPr lang="ru-RU" sz="3600" dirty="0" smtClean="0"/>
              <a:t>команда</a:t>
            </a:r>
            <a:endParaRPr lang="ru-RU" sz="3600" dirty="0"/>
          </a:p>
        </p:txBody>
      </p:sp>
      <p:cxnSp>
        <p:nvCxnSpPr>
          <p:cNvPr id="8" name="Прямая со стрелкой 7"/>
          <p:cNvCxnSpPr/>
          <p:nvPr/>
        </p:nvCxnSpPr>
        <p:spPr>
          <a:xfrm rot="5400000" flipH="1" flipV="1">
            <a:off x="4071934" y="4500570"/>
            <a:ext cx="214314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5143504" y="5286388"/>
            <a:ext cx="314327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5400000" flipH="1" flipV="1">
            <a:off x="5036347" y="4536289"/>
            <a:ext cx="857256" cy="642942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5786446" y="4429132"/>
            <a:ext cx="1785950" cy="158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>
            <a:off x="5322099" y="4893479"/>
            <a:ext cx="928694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5400000">
            <a:off x="7108843" y="4892685"/>
            <a:ext cx="928694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10800000">
            <a:off x="5000628" y="4429132"/>
            <a:ext cx="785818" cy="1588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643438" y="4286256"/>
            <a:ext cx="4286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5</a:t>
            </a:r>
            <a:endParaRPr lang="ru-RU" sz="20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5572132" y="5357826"/>
            <a:ext cx="4286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10</a:t>
            </a:r>
            <a:endParaRPr lang="ru-RU" sz="20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7358082" y="5357826"/>
            <a:ext cx="4286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60</a:t>
            </a:r>
            <a:endParaRPr lang="ru-RU" sz="20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8001024" y="4857761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mtClean="0"/>
              <a:t>t, </a:t>
            </a:r>
            <a:r>
              <a:rPr lang="en-US" sz="2400" b="1" dirty="0" smtClean="0"/>
              <a:t>c</a:t>
            </a:r>
            <a:endParaRPr lang="ru-RU" sz="24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4643438" y="3357563"/>
            <a:ext cx="7858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V, </a:t>
            </a:r>
            <a:r>
              <a:rPr lang="ru-RU" sz="2000" b="1" dirty="0" smtClean="0"/>
              <a:t>м/с</a:t>
            </a:r>
            <a:endParaRPr lang="ru-RU" sz="20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4714876" y="5214950"/>
            <a:ext cx="4286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0</a:t>
            </a:r>
            <a:endParaRPr lang="ru-RU" sz="2000" b="1" dirty="0"/>
          </a:p>
        </p:txBody>
      </p:sp>
      <p:pic>
        <p:nvPicPr>
          <p:cNvPr id="28" name="Рисунок 27" descr="забава с березой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65077" y="3000372"/>
            <a:ext cx="1478923" cy="1793843"/>
          </a:xfrm>
          <a:prstGeom prst="rect">
            <a:avLst/>
          </a:prstGeom>
        </p:spPr>
      </p:pic>
      <p:pic>
        <p:nvPicPr>
          <p:cNvPr id="29" name="Рисунок 28" descr="полкан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8596" y="4429132"/>
            <a:ext cx="3000472" cy="2252662"/>
          </a:xfrm>
          <a:prstGeom prst="rect">
            <a:avLst/>
          </a:prstGeom>
        </p:spPr>
      </p:pic>
      <p:pic>
        <p:nvPicPr>
          <p:cNvPr id="30" name="Рисунок 29" descr="иван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000496" y="785794"/>
            <a:ext cx="1674268" cy="130157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036 0  l 0 0.04796  l 0.036 0  l 0 0.04796  l 0.036 0  l 0 0.04796  l 0.036 0  l 0 0.04796  l 0.036 0  l 0 0.04796  l 0.036 0  l 0 0.04796  l 0.036 0  l 0 0.04796  E" pathEditMode="relative" ptsTypes="">
                                      <p:cBhvr>
                                        <p:cTn id="10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4000"/>
                            </p:stCondLst>
                            <p:childTnLst>
                              <p:par>
                                <p:cTn id="12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Счастливого пути!!!</a:t>
            </a:r>
            <a:endParaRPr lang="ru-RU" dirty="0"/>
          </a:p>
        </p:txBody>
      </p:sp>
      <p:pic>
        <p:nvPicPr>
          <p:cNvPr id="10" name="Рисунок 9" descr="карта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720" y="1428736"/>
            <a:ext cx="7739116" cy="5089958"/>
          </a:xfrm>
          <a:prstGeom prst="rect">
            <a:avLst/>
          </a:prstGeom>
        </p:spPr>
      </p:pic>
      <p:pic>
        <p:nvPicPr>
          <p:cNvPr id="13" name="Рисунок 12" descr="летят_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-285784" y="4948235"/>
            <a:ext cx="2542448" cy="1909765"/>
          </a:xfrm>
          <a:prstGeom prst="heart">
            <a:avLst/>
          </a:prstGeom>
        </p:spPr>
      </p:pic>
      <p:pic>
        <p:nvPicPr>
          <p:cNvPr id="5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5" cstate="print"/>
          <a:stretch>
            <a:fillRect/>
          </a:stretch>
        </p:blipFill>
        <p:spPr>
          <a:xfrm>
            <a:off x="4449763" y="3306763"/>
            <a:ext cx="244475" cy="2444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1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716 -0.45467 C 0.01493 -0.43524 -0.01007 -0.41512 -0.02118 -0.38899 C -0.03212 -0.36101 -0.03784 -0.3277 -0.04323 -0.29371 C -0.04878 -0.26041 -0.04323 -0.23242 -0.03784 -0.2012 C -0.03212 -0.17322 -0.02413 -0.14246 -0.00416 -0.11725 C 0.01233 -0.09089 0.03993 -0.071 0.07032 -0.05504 C 0.09844 -0.04001 0.1316 -0.02983 0.16476 -0.02382 C 0.19775 -0.0185 0.23125 -0.0185 0.26198 -0.02382 C 0.29514 -0.02983 0.32535 -0.04301 0.3507 -0.0629 C 0.3757 -0.08117 0.39775 -0.10407 0.40886 -0.13205 C 0.42292 -0.15818 0.42813 -0.19334 0.42813 -0.22225 C 0.43091 -0.25023 0.42813 -0.2833 0.41389 -0.31152 C 0.4007 -0.33765 0.3757 -0.35754 0.34236 -0.36794 C 0.30868 -0.37581 0.27552 -0.36563 0.2533 -0.34782 C 0.23403 -0.32955 0.21997 -0.30157 0.21719 -0.2685 C 0.21719 -0.2352 0.21997 -0.20444 0.23403 -0.17831 C 0.24775 -0.15217 0.24514 -0.14708 0.30052 -0.11378 C 0.3507 -0.07794 0.4007 -0.08811 0.43091 -0.0858 C 0.46146 -0.0858 0.48629 -0.09621 0.51667 -0.10684 C 0.55035 -0.1191 0.57778 -0.14246 0.59757 -0.16327 C 0.61667 -0.18339 0.62483 -0.20906 0.63611 -0.25023 C 0.64427 -0.29186 0.64427 -0.31152 0.64427 -0.34274 C 0.64427 -0.37396 0.64427 -0.40379 0.64427 -0.43524 " pathEditMode="relative" rAng="0" ptsTypes="fffffffffffffffffffffff">
                                      <p:cBhvr>
                                        <p:cTn id="6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1" y="2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000"/>
                            </p:stCondLst>
                            <p:childTnLst>
                              <p:par>
                                <p:cTn id="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4745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1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Другая 1">
      <a:majorFont>
        <a:latin typeface="Comic Sans MS"/>
        <a:ea typeface=""/>
        <a:cs typeface=""/>
      </a:majorFont>
      <a:minorFont>
        <a:latin typeface="Monotype Corsiva"/>
        <a:ea typeface=""/>
        <a:cs typeface="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116</TotalTime>
  <Words>332</Words>
  <Application>Microsoft Office PowerPoint</Application>
  <PresentationFormat>Экран (4:3)</PresentationFormat>
  <Paragraphs>34</Paragraphs>
  <Slides>7</Slides>
  <Notes>0</Notes>
  <HiddenSlides>0</HiddenSlides>
  <MMClips>6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Эркер</vt:lpstr>
      <vt:lpstr>Игра «По следам Летучего корабля»</vt:lpstr>
      <vt:lpstr>Задание первое.</vt:lpstr>
      <vt:lpstr>Задание второе.</vt:lpstr>
      <vt:lpstr>Задание третье.</vt:lpstr>
      <vt:lpstr>Задание четвертое.</vt:lpstr>
      <vt:lpstr>Задание пятое.</vt:lpstr>
      <vt:lpstr>Счастливого пути!!!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Игра «По следам Летучего корабля»</dc:title>
  <dc:creator>Ната</dc:creator>
  <cp:lastModifiedBy>Учитель</cp:lastModifiedBy>
  <cp:revision>22</cp:revision>
  <dcterms:created xsi:type="dcterms:W3CDTF">2010-01-24T16:40:17Z</dcterms:created>
  <dcterms:modified xsi:type="dcterms:W3CDTF">2010-01-25T08:29:09Z</dcterms:modified>
</cp:coreProperties>
</file>